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708" r:id="rId2"/>
  </p:sldMasterIdLst>
  <p:notesMasterIdLst>
    <p:notesMasterId r:id="rId20"/>
  </p:notesMasterIdLst>
  <p:sldIdLst>
    <p:sldId id="312" r:id="rId3"/>
    <p:sldId id="297" r:id="rId4"/>
    <p:sldId id="287" r:id="rId5"/>
    <p:sldId id="260" r:id="rId6"/>
    <p:sldId id="298" r:id="rId7"/>
    <p:sldId id="299" r:id="rId8"/>
    <p:sldId id="300" r:id="rId9"/>
    <p:sldId id="303" r:id="rId10"/>
    <p:sldId id="304" r:id="rId11"/>
    <p:sldId id="305" r:id="rId12"/>
    <p:sldId id="301" r:id="rId13"/>
    <p:sldId id="307" r:id="rId14"/>
    <p:sldId id="306" r:id="rId15"/>
    <p:sldId id="308" r:id="rId16"/>
    <p:sldId id="302" r:id="rId17"/>
    <p:sldId id="310"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DFFFE"/>
    <a:srgbClr val="6599D9"/>
    <a:srgbClr val="6CBA2C"/>
    <a:srgbClr val="78CD31"/>
    <a:srgbClr val="91D757"/>
    <a:srgbClr val="B8E08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36" autoAdjust="0"/>
    <p:restoredTop sz="95238" autoAdjust="0"/>
  </p:normalViewPr>
  <p:slideViewPr>
    <p:cSldViewPr>
      <p:cViewPr>
        <p:scale>
          <a:sx n="108" d="100"/>
          <a:sy n="108" d="100"/>
        </p:scale>
        <p:origin x="-288"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4E3365-672A-48C9-8510-B0F1A6905DB0}" type="datetimeFigureOut">
              <a:rPr lang="ru-RU" smtClean="0"/>
              <a:pPr/>
              <a:t>25.01.2023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247BF6-9198-4E42-B026-084889EF60B4}" type="slidenum">
              <a:rPr lang="ru-RU" smtClean="0"/>
              <a:pPr/>
              <a:t>‹#›</a:t>
            </a:fld>
            <a:endParaRPr lang="ru-RU"/>
          </a:p>
        </p:txBody>
      </p:sp>
    </p:spTree>
    <p:extLst>
      <p:ext uri="{BB962C8B-B14F-4D97-AF65-F5344CB8AC3E}">
        <p14:creationId xmlns:p14="http://schemas.microsoft.com/office/powerpoint/2010/main" xmlns="" val="2064449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247BF6-9198-4E42-B026-084889EF60B4}"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247BF6-9198-4E42-B026-084889EF60B4}"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Straight Connector 7"/>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6AE9F5A8-CF3F-499B-91FB-A78BBD2D959A}" type="datetimeFigureOut">
              <a:rPr lang="ru-RU"/>
              <a:pPr>
                <a:defRPr/>
              </a:pPr>
              <a:t>25.01.2023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2F41B2D-D55B-4A09-B985-ECEA28005E7C}" type="slidenum">
              <a:rPr lang="ru-RU"/>
              <a:pPr>
                <a:defRPr/>
              </a:pPr>
              <a:t>‹#›</a:t>
            </a:fld>
            <a:endParaRPr lang="ru-RU"/>
          </a:p>
        </p:txBody>
      </p:sp>
    </p:spTree>
    <p:extLst>
      <p:ext uri="{BB962C8B-B14F-4D97-AF65-F5344CB8AC3E}">
        <p14:creationId xmlns:p14="http://schemas.microsoft.com/office/powerpoint/2010/main" xmlns="" val="1630022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16CE1F4F-3B89-4DAD-9D8D-57B19D087EF8}" type="datetimeFigureOut">
              <a:rPr lang="ru-RU"/>
              <a:pPr>
                <a:defRPr/>
              </a:pPr>
              <a:t>25.01.2023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1DE2194-DCC2-4A0C-9561-BC1145C43829}" type="slidenum">
              <a:rPr lang="ru-RU"/>
              <a:pPr>
                <a:defRPr/>
              </a:pPr>
              <a:t>‹#›</a:t>
            </a:fld>
            <a:endParaRPr lang="ru-RU"/>
          </a:p>
        </p:txBody>
      </p:sp>
    </p:spTree>
    <p:extLst>
      <p:ext uri="{BB962C8B-B14F-4D97-AF65-F5344CB8AC3E}">
        <p14:creationId xmlns:p14="http://schemas.microsoft.com/office/powerpoint/2010/main" xmlns="" val="2783300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cxnSp>
        <p:nvCxnSpPr>
          <p:cNvPr id="4" name="Straight Connector 6"/>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5BE8B65-9C81-4351-86E7-AFB50ACD5111}" type="datetimeFigureOut">
              <a:rPr lang="ru-RU"/>
              <a:pPr>
                <a:defRPr/>
              </a:pPr>
              <a:t>25.01.2023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70AB34D3-0A50-4735-A944-2FA82B743331}" type="slidenum">
              <a:rPr lang="ru-RU"/>
              <a:pPr>
                <a:defRPr/>
              </a:pPr>
              <a:t>‹#›</a:t>
            </a:fld>
            <a:endParaRPr lang="ru-RU"/>
          </a:p>
        </p:txBody>
      </p:sp>
    </p:spTree>
    <p:extLst>
      <p:ext uri="{BB962C8B-B14F-4D97-AF65-F5344CB8AC3E}">
        <p14:creationId xmlns:p14="http://schemas.microsoft.com/office/powerpoint/2010/main" xmlns="" val="69966645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6656C875-2011-43F7-8AE2-2AE27DD0BE42}" type="datetimeFigureOut">
              <a:rPr lang="ru-RU"/>
              <a:pPr>
                <a:defRPr/>
              </a:pPr>
              <a:t>25.01.2023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608B20D-1FA0-456C-8716-2CC200DCF081}" type="slidenum">
              <a:rPr lang="ru-RU"/>
              <a:pPr>
                <a:defRPr/>
              </a:pPr>
              <a:t>‹#›</a:t>
            </a:fld>
            <a:endParaRPr lang="ru-RU"/>
          </a:p>
        </p:txBody>
      </p:sp>
    </p:spTree>
    <p:extLst>
      <p:ext uri="{BB962C8B-B14F-4D97-AF65-F5344CB8AC3E}">
        <p14:creationId xmlns:p14="http://schemas.microsoft.com/office/powerpoint/2010/main" xmlns="" val="3159665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Straight Connector 10"/>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fld id="{2D0B8E00-9BA4-4ED4-ABC8-364135265B5B}" type="datetimeFigureOut">
              <a:rPr lang="ru-RU"/>
              <a:pPr>
                <a:defRPr/>
              </a:pPr>
              <a:t>25.01.2023</a:t>
            </a:fld>
            <a:endParaRPr lang="ru-RU"/>
          </a:p>
        </p:txBody>
      </p:sp>
      <p:sp>
        <p:nvSpPr>
          <p:cNvPr id="9" name="Footer Placeholder 7"/>
          <p:cNvSpPr>
            <a:spLocks noGrp="1"/>
          </p:cNvSpPr>
          <p:nvPr>
            <p:ph type="ftr" sz="quarter" idx="11"/>
          </p:nvPr>
        </p:nvSpPr>
        <p:spPr/>
        <p:txBody>
          <a:bodyPr/>
          <a:lstStyle>
            <a:lvl1pPr>
              <a:defRPr/>
            </a:lvl1pPr>
          </a:lstStyle>
          <a:p>
            <a:pPr>
              <a:defRPr/>
            </a:pPr>
            <a:endParaRPr lang="ru-RU"/>
          </a:p>
        </p:txBody>
      </p:sp>
      <p:sp>
        <p:nvSpPr>
          <p:cNvPr id="10" name="Slide Number Placeholder 8"/>
          <p:cNvSpPr>
            <a:spLocks noGrp="1"/>
          </p:cNvSpPr>
          <p:nvPr>
            <p:ph type="sldNum" sz="quarter" idx="12"/>
          </p:nvPr>
        </p:nvSpPr>
        <p:spPr/>
        <p:txBody>
          <a:bodyPr/>
          <a:lstStyle>
            <a:lvl1pPr>
              <a:defRPr/>
            </a:lvl1pPr>
          </a:lstStyle>
          <a:p>
            <a:pPr>
              <a:defRPr/>
            </a:pPr>
            <a:fld id="{E90DE03F-D53F-438A-864B-1DA72B493648}" type="slidenum">
              <a:rPr lang="ru-RU"/>
              <a:pPr>
                <a:defRPr/>
              </a:pPr>
              <a:t>‹#›</a:t>
            </a:fld>
            <a:endParaRPr lang="ru-RU"/>
          </a:p>
        </p:txBody>
      </p:sp>
    </p:spTree>
    <p:extLst>
      <p:ext uri="{BB962C8B-B14F-4D97-AF65-F5344CB8AC3E}">
        <p14:creationId xmlns:p14="http://schemas.microsoft.com/office/powerpoint/2010/main" xmlns="" val="3526778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40B02D2F-6C68-42D6-8368-1E0CB857E77A}" type="datetimeFigureOut">
              <a:rPr lang="ru-RU"/>
              <a:pPr>
                <a:defRPr/>
              </a:pPr>
              <a:t>25.01.2023</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C4007421-6643-4E61-9930-48BF1BE269BB}" type="slidenum">
              <a:rPr lang="ru-RU"/>
              <a:pPr>
                <a:defRPr/>
              </a:pPr>
              <a:t>‹#›</a:t>
            </a:fld>
            <a:endParaRPr lang="ru-RU"/>
          </a:p>
        </p:txBody>
      </p:sp>
    </p:spTree>
    <p:extLst>
      <p:ext uri="{BB962C8B-B14F-4D97-AF65-F5344CB8AC3E}">
        <p14:creationId xmlns:p14="http://schemas.microsoft.com/office/powerpoint/2010/main" xmlns="" val="41256890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A882C7-B19F-4B6A-99DA-00170C256DD5}" type="datetimeFigureOut">
              <a:rPr lang="ru-RU"/>
              <a:pPr>
                <a:defRPr/>
              </a:pPr>
              <a:t>25.01.2023</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59778CA0-A1AF-42BE-8512-C28467985D6D}" type="slidenum">
              <a:rPr lang="ru-RU"/>
              <a:pPr>
                <a:defRPr/>
              </a:pPr>
              <a:t>‹#›</a:t>
            </a:fld>
            <a:endParaRPr lang="ru-RU"/>
          </a:p>
        </p:txBody>
      </p:sp>
    </p:spTree>
    <p:extLst>
      <p:ext uri="{BB962C8B-B14F-4D97-AF65-F5344CB8AC3E}">
        <p14:creationId xmlns:p14="http://schemas.microsoft.com/office/powerpoint/2010/main" xmlns="" val="2179495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cxnSp>
        <p:nvCxnSpPr>
          <p:cNvPr id="5" name="Straight Connector 8"/>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C361E391-2C7C-41F2-851D-8C975A08364D}" type="datetimeFigureOut">
              <a:rPr lang="ru-RU"/>
              <a:pPr>
                <a:defRPr/>
              </a:pPr>
              <a:t>25.01.2023</a:t>
            </a:fld>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BDC0D25D-4DB3-407E-99EF-42A71A0FADC1}" type="slidenum">
              <a:rPr lang="ru-RU"/>
              <a:pPr>
                <a:defRPr/>
              </a:pPr>
              <a:t>‹#›</a:t>
            </a:fld>
            <a:endParaRPr lang="ru-RU"/>
          </a:p>
        </p:txBody>
      </p:sp>
    </p:spTree>
    <p:extLst>
      <p:ext uri="{BB962C8B-B14F-4D97-AF65-F5344CB8AC3E}">
        <p14:creationId xmlns:p14="http://schemas.microsoft.com/office/powerpoint/2010/main" xmlns="" val="2286519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DCB9D396-34E8-460A-B37A-1AC4C77E2A93}" type="datetimeFigureOut">
              <a:rPr lang="ru-RU"/>
              <a:pPr>
                <a:defRPr/>
              </a:pPr>
              <a:t>25.01.2023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E399690-36B3-42F9-A77A-8C9B2581FE8C}" type="slidenum">
              <a:rPr lang="ru-RU"/>
              <a:pPr>
                <a:defRPr/>
              </a:pPr>
              <a:t>‹#›</a:t>
            </a:fld>
            <a:endParaRPr lang="ru-RU"/>
          </a:p>
        </p:txBody>
      </p:sp>
    </p:spTree>
    <p:extLst>
      <p:ext uri="{BB962C8B-B14F-4D97-AF65-F5344CB8AC3E}">
        <p14:creationId xmlns:p14="http://schemas.microsoft.com/office/powerpoint/2010/main" xmlns="" val="4290696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040DE628-117D-4215-B1B6-6DE4D592D763}" type="datetimeFigureOut">
              <a:rPr lang="ru-RU"/>
              <a:pPr>
                <a:defRPr/>
              </a:pPr>
              <a:t>25.01.2023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8BDE8BF-CA03-47C1-AC87-7E589AA3BA6D}" type="slidenum">
              <a:rPr lang="ru-RU"/>
              <a:pPr>
                <a:defRPr/>
              </a:pPr>
              <a:t>‹#›</a:t>
            </a:fld>
            <a:endParaRPr lang="ru-RU"/>
          </a:p>
        </p:txBody>
      </p:sp>
    </p:spTree>
    <p:extLst>
      <p:ext uri="{BB962C8B-B14F-4D97-AF65-F5344CB8AC3E}">
        <p14:creationId xmlns:p14="http://schemas.microsoft.com/office/powerpoint/2010/main" xmlns="" val="2544512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BFFD409-82FB-49FF-AA87-00BB9BC23BD7}" type="datetimeFigureOut">
              <a:rPr lang="ru-RU"/>
              <a:pPr>
                <a:defRPr/>
              </a:pPr>
              <a:t>25.01.2023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EF0C97D-D20A-439B-BC84-A3D75370AA01}" type="slidenum">
              <a:rPr lang="ru-RU"/>
              <a:pPr>
                <a:defRPr/>
              </a:pPr>
              <a:t>‹#›</a:t>
            </a:fld>
            <a:endParaRPr lang="ru-RU"/>
          </a:p>
        </p:txBody>
      </p:sp>
    </p:spTree>
    <p:extLst>
      <p:ext uri="{BB962C8B-B14F-4D97-AF65-F5344CB8AC3E}">
        <p14:creationId xmlns:p14="http://schemas.microsoft.com/office/powerpoint/2010/main" xmlns="" val="3635644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3D244E2-7342-46E0-A7B4-2E5622F8967B}"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4F5926-E5B2-434E-8A03-044576B75B2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D244E2-7342-46E0-A7B4-2E5622F8967B}" type="datetimeFigureOut">
              <a:rPr lang="ru-RU" smtClean="0"/>
              <a:pPr/>
              <a:t>25.01.2023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4F5926-E5B2-434E-8A03-044576B75B2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fld id="{9D113A08-2E72-4037-9731-0C0579AC857B}" type="datetimeFigureOut">
              <a:rPr lang="ru-RU">
                <a:latin typeface="Calibri" pitchFamily="34" charset="0"/>
                <a:cs typeface="Arial" charset="0"/>
              </a:rPr>
              <a:pPr fontAlgn="base">
                <a:spcBef>
                  <a:spcPct val="0"/>
                </a:spcBef>
                <a:spcAft>
                  <a:spcPct val="0"/>
                </a:spcAft>
                <a:defRPr/>
              </a:pPr>
              <a:t>25.01.2023</a:t>
            </a:fld>
            <a:endParaRPr lang="ru-RU">
              <a:latin typeface="Calibri" pitchFamily="34" charset="0"/>
              <a:cs typeface="Arial" charset="0"/>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ru-RU">
              <a:latin typeface="Calibri" pitchFamily="34" charset="0"/>
              <a:cs typeface="Arial" charset="0"/>
            </a:endParaRP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21870BB-03C0-4773-825D-90FF9FA6547A}" type="slidenum">
              <a:rPr lang="ru-RU">
                <a:latin typeface="Calibri" pitchFamily="34" charset="0"/>
                <a:cs typeface="Arial" charset="0"/>
              </a:rPr>
              <a:pPr fontAlgn="base">
                <a:spcBef>
                  <a:spcPct val="0"/>
                </a:spcBef>
                <a:spcAft>
                  <a:spcPct val="0"/>
                </a:spcAft>
                <a:defRPr/>
              </a:pPr>
              <a:t>‹#›</a:t>
            </a:fld>
            <a:endParaRPr lang="ru-RU">
              <a:latin typeface="Calibri" pitchFamily="34" charset="0"/>
              <a:cs typeface="Arial" charset="0"/>
            </a:endParaRPr>
          </a:p>
        </p:txBody>
      </p:sp>
    </p:spTree>
    <p:extLst>
      <p:ext uri="{BB962C8B-B14F-4D97-AF65-F5344CB8AC3E}">
        <p14:creationId xmlns:p14="http://schemas.microsoft.com/office/powerpoint/2010/main" xmlns="" val="282305130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image" Target="../media/image18.jpeg"/><Relationship Id="rId5" Type="http://schemas.openxmlformats.org/officeDocument/2006/relationships/image" Target="../media/image15.pn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jpeg"/><Relationship Id="rId1" Type="http://schemas.openxmlformats.org/officeDocument/2006/relationships/slideLayout" Target="../slideLayouts/slideLayout15.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1800" dirty="0" smtClean="0"/>
              <a:t>Муниципальное казённое общеобразовательное учреждение</a:t>
            </a:r>
            <a:br>
              <a:rPr lang="ru-RU" sz="1800" dirty="0" smtClean="0"/>
            </a:br>
            <a:r>
              <a:rPr lang="ru-RU" sz="1800" dirty="0" smtClean="0"/>
              <a:t>«Средняя общеобразовательная школа с. </a:t>
            </a:r>
            <a:r>
              <a:rPr lang="ru-RU" sz="1800" dirty="0" err="1" smtClean="0"/>
              <a:t>Псыншоко</a:t>
            </a:r>
            <a:r>
              <a:rPr lang="ru-RU" sz="1800" dirty="0" smtClean="0"/>
              <a:t>» </a:t>
            </a:r>
            <a:br>
              <a:rPr lang="ru-RU" sz="1800" dirty="0" smtClean="0"/>
            </a:br>
            <a:r>
              <a:rPr lang="ru-RU" sz="1800" dirty="0" err="1" smtClean="0"/>
              <a:t>Прохладненского</a:t>
            </a:r>
            <a:r>
              <a:rPr lang="ru-RU" sz="1800" dirty="0" smtClean="0"/>
              <a:t> муниципального района КБР</a:t>
            </a:r>
            <a:endParaRPr lang="ru-RU" sz="1800" dirty="0"/>
          </a:p>
        </p:txBody>
      </p:sp>
      <p:sp>
        <p:nvSpPr>
          <p:cNvPr id="3" name="Объект 2"/>
          <p:cNvSpPr>
            <a:spLocks noGrp="1"/>
          </p:cNvSpPr>
          <p:nvPr>
            <p:ph idx="1"/>
          </p:nvPr>
        </p:nvSpPr>
        <p:spPr>
          <a:xfrm>
            <a:off x="2771800" y="1600200"/>
            <a:ext cx="6264696" cy="4876800"/>
          </a:xfrm>
        </p:spPr>
        <p:txBody>
          <a:bodyPr/>
          <a:lstStyle/>
          <a:p>
            <a:pPr marL="0" indent="0" algn="ctr">
              <a:lnSpc>
                <a:spcPct val="115000"/>
              </a:lnSpc>
              <a:spcAft>
                <a:spcPts val="1000"/>
              </a:spcAft>
              <a:buNone/>
            </a:pPr>
            <a:r>
              <a:rPr lang="ru-RU" sz="2800" b="1" dirty="0" smtClean="0">
                <a:solidFill>
                  <a:srgbClr val="002060"/>
                </a:solidFill>
                <a:latin typeface="Times New Roman"/>
                <a:ea typeface="Times New Roman"/>
              </a:rPr>
              <a:t>Презентация к уроку английского языка в 6 классе</a:t>
            </a:r>
          </a:p>
          <a:p>
            <a:pPr marL="0" indent="0">
              <a:lnSpc>
                <a:spcPct val="115000"/>
              </a:lnSpc>
              <a:spcAft>
                <a:spcPts val="1000"/>
              </a:spcAft>
              <a:buNone/>
            </a:pPr>
            <a:r>
              <a:rPr lang="ru-RU" sz="2800" b="1" dirty="0" smtClean="0">
                <a:solidFill>
                  <a:srgbClr val="002060"/>
                </a:solidFill>
                <a:latin typeface="Times New Roman"/>
                <a:ea typeface="Times New Roman"/>
              </a:rPr>
              <a:t>УМК: </a:t>
            </a:r>
            <a:r>
              <a:rPr lang="ru-RU" sz="2800" dirty="0">
                <a:solidFill>
                  <a:srgbClr val="002060"/>
                </a:solidFill>
                <a:latin typeface="Times New Roman"/>
                <a:ea typeface="Times New Roman"/>
              </a:rPr>
              <a:t>М.З </a:t>
            </a:r>
            <a:r>
              <a:rPr lang="ru-RU" sz="2800" dirty="0" err="1">
                <a:solidFill>
                  <a:srgbClr val="002060"/>
                </a:solidFill>
                <a:latin typeface="Times New Roman"/>
                <a:ea typeface="Times New Roman"/>
              </a:rPr>
              <a:t>Биболетова</a:t>
            </a:r>
            <a:r>
              <a:rPr lang="ru-RU" sz="2800" dirty="0">
                <a:solidFill>
                  <a:srgbClr val="002060"/>
                </a:solidFill>
                <a:latin typeface="Times New Roman"/>
                <a:ea typeface="Times New Roman"/>
              </a:rPr>
              <a:t>, О.А Денисенко, Н.Н </a:t>
            </a:r>
            <a:r>
              <a:rPr lang="ru-RU" sz="2800" dirty="0" err="1" smtClean="0">
                <a:solidFill>
                  <a:srgbClr val="002060"/>
                </a:solidFill>
                <a:latin typeface="Times New Roman"/>
                <a:ea typeface="Times New Roman"/>
              </a:rPr>
              <a:t>Трубанева</a:t>
            </a:r>
            <a:r>
              <a:rPr lang="ru-RU" sz="2800" dirty="0" smtClean="0">
                <a:solidFill>
                  <a:srgbClr val="002060"/>
                </a:solidFill>
                <a:latin typeface="Times New Roman"/>
                <a:ea typeface="Times New Roman"/>
              </a:rPr>
              <a:t> </a:t>
            </a:r>
            <a:r>
              <a:rPr lang="ru-RU" sz="2800" b="1" dirty="0" smtClean="0">
                <a:solidFill>
                  <a:srgbClr val="002060"/>
                </a:solidFill>
                <a:latin typeface="Times New Roman"/>
                <a:ea typeface="Times New Roman"/>
              </a:rPr>
              <a:t>«</a:t>
            </a:r>
            <a:r>
              <a:rPr lang="en-US" sz="2800" b="1" dirty="0">
                <a:solidFill>
                  <a:srgbClr val="002060"/>
                </a:solidFill>
                <a:latin typeface="Times New Roman"/>
                <a:ea typeface="Times New Roman"/>
              </a:rPr>
              <a:t>Enjoy English</a:t>
            </a:r>
            <a:r>
              <a:rPr lang="ru-RU" sz="2800" b="1" dirty="0" smtClean="0">
                <a:solidFill>
                  <a:srgbClr val="002060"/>
                </a:solidFill>
                <a:latin typeface="Times New Roman"/>
                <a:ea typeface="Times New Roman"/>
              </a:rPr>
              <a:t>»</a:t>
            </a:r>
          </a:p>
          <a:p>
            <a:pPr marL="0" indent="0">
              <a:lnSpc>
                <a:spcPct val="115000"/>
              </a:lnSpc>
              <a:spcAft>
                <a:spcPts val="1000"/>
              </a:spcAft>
              <a:buNone/>
            </a:pPr>
            <a:r>
              <a:rPr lang="ru-RU" sz="2800" dirty="0" smtClean="0">
                <a:solidFill>
                  <a:srgbClr val="002060"/>
                </a:solidFill>
                <a:latin typeface="Times New Roman"/>
                <a:ea typeface="Times New Roman"/>
              </a:rPr>
              <a:t> Тема </a:t>
            </a:r>
            <a:r>
              <a:rPr lang="ru-RU" sz="2800" dirty="0">
                <a:solidFill>
                  <a:srgbClr val="002060"/>
                </a:solidFill>
                <a:latin typeface="Times New Roman"/>
                <a:ea typeface="Times New Roman"/>
              </a:rPr>
              <a:t>урока</a:t>
            </a:r>
            <a:r>
              <a:rPr lang="en-US" sz="2800" b="1" dirty="0">
                <a:solidFill>
                  <a:srgbClr val="002060"/>
                </a:solidFill>
                <a:latin typeface="Times New Roman"/>
                <a:ea typeface="Times New Roman"/>
              </a:rPr>
              <a:t>:  «Welcome to Great Britain!»</a:t>
            </a:r>
            <a:endParaRPr lang="ru-RU" sz="2800" dirty="0">
              <a:solidFill>
                <a:srgbClr val="002060"/>
              </a:solidFill>
              <a:latin typeface="Times New Roman"/>
              <a:ea typeface="Times New Roman"/>
            </a:endParaRPr>
          </a:p>
          <a:p>
            <a:pPr marL="0" indent="0">
              <a:buNone/>
            </a:pPr>
            <a:r>
              <a:rPr lang="ru-RU" sz="2800" b="1" dirty="0">
                <a:solidFill>
                  <a:srgbClr val="002060"/>
                </a:solidFill>
                <a:latin typeface="Times New Roman"/>
                <a:ea typeface="Times New Roman"/>
              </a:rPr>
              <a:t>Учитель: </a:t>
            </a:r>
            <a:r>
              <a:rPr lang="ru-RU" sz="2800" b="1" i="1" dirty="0" err="1" smtClean="0">
                <a:solidFill>
                  <a:srgbClr val="002060"/>
                </a:solidFill>
                <a:latin typeface="Times New Roman"/>
                <a:ea typeface="Times New Roman"/>
              </a:rPr>
              <a:t>Кумыкова</a:t>
            </a:r>
            <a:r>
              <a:rPr lang="ru-RU" sz="2800" b="1" i="1" dirty="0" smtClean="0">
                <a:solidFill>
                  <a:srgbClr val="002060"/>
                </a:solidFill>
                <a:latin typeface="Times New Roman"/>
                <a:ea typeface="Times New Roman"/>
              </a:rPr>
              <a:t> А.Э.</a:t>
            </a:r>
          </a:p>
          <a:p>
            <a:pPr marL="0" indent="0">
              <a:buNone/>
            </a:pPr>
            <a:endParaRPr lang="ru-RU" sz="2800" i="1" dirty="0">
              <a:solidFill>
                <a:srgbClr val="002060"/>
              </a:solidFill>
              <a:latin typeface="Times New Roman"/>
              <a:ea typeface="Times New Roman"/>
            </a:endParaRPr>
          </a:p>
          <a:p>
            <a:pPr marL="0" indent="0">
              <a:buNone/>
            </a:pPr>
            <a:endParaRPr lang="ru-RU" sz="2800" dirty="0">
              <a:solidFill>
                <a:srgbClr val="002060"/>
              </a:solidFill>
            </a:endParaRPr>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803675" y="2204864"/>
            <a:ext cx="4329054" cy="4329054"/>
          </a:xfrm>
          <a:prstGeom prst="rect">
            <a:avLst/>
          </a:prstGeom>
        </p:spPr>
      </p:pic>
    </p:spTree>
    <p:extLst>
      <p:ext uri="{BB962C8B-B14F-4D97-AF65-F5344CB8AC3E}">
        <p14:creationId xmlns:p14="http://schemas.microsoft.com/office/powerpoint/2010/main" xmlns="" val="2888998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2472159" y="-39382"/>
            <a:ext cx="4416595"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400" b="1" kern="0" cap="all"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rPr>
              <a:t>Let’s play!</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pic>
        <p:nvPicPr>
          <p:cNvPr id="9" name="Рисунок 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33567" y="764704"/>
            <a:ext cx="3456384" cy="2211527"/>
          </a:xfrm>
          <a:prstGeom prst="rect">
            <a:avLst/>
          </a:prstGeom>
        </p:spPr>
      </p:pic>
      <p:pic>
        <p:nvPicPr>
          <p:cNvPr id="10" name="Рисунок 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770526" y="3846600"/>
            <a:ext cx="3214810" cy="2141430"/>
          </a:xfrm>
          <a:prstGeom prst="rect">
            <a:avLst/>
          </a:prstGeom>
        </p:spPr>
      </p:pic>
      <p:pic>
        <p:nvPicPr>
          <p:cNvPr id="12" name="Рисунок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669926" y="718339"/>
            <a:ext cx="3358458" cy="2304256"/>
          </a:xfrm>
          <a:prstGeom prst="rect">
            <a:avLst/>
          </a:prstGeom>
        </p:spPr>
      </p:pic>
      <p:pic>
        <p:nvPicPr>
          <p:cNvPr id="13" name="Рисунок 12"/>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282641" y="3909342"/>
            <a:ext cx="3498514" cy="2044653"/>
          </a:xfrm>
          <a:prstGeom prst="rect">
            <a:avLst/>
          </a:prstGeom>
        </p:spPr>
      </p:pic>
      <p:sp>
        <p:nvSpPr>
          <p:cNvPr id="2" name="Прямоугольник 1"/>
          <p:cNvSpPr/>
          <p:nvPr/>
        </p:nvSpPr>
        <p:spPr>
          <a:xfrm>
            <a:off x="568589" y="2924944"/>
            <a:ext cx="2786340" cy="769441"/>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Stand up!</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4" name="Прямоугольник 13"/>
          <p:cNvSpPr/>
          <p:nvPr/>
        </p:nvSpPr>
        <p:spPr>
          <a:xfrm>
            <a:off x="5016020" y="2937624"/>
            <a:ext cx="2723823" cy="769441"/>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Sit down!</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Прямоугольник 14"/>
          <p:cNvSpPr/>
          <p:nvPr/>
        </p:nvSpPr>
        <p:spPr>
          <a:xfrm>
            <a:off x="945294" y="5854310"/>
            <a:ext cx="2032929" cy="830997"/>
          </a:xfrm>
          <a:prstGeom prst="rect">
            <a:avLst/>
          </a:prstGeom>
        </p:spPr>
        <p:style>
          <a:lnRef idx="2">
            <a:schemeClr val="accent3"/>
          </a:lnRef>
          <a:fillRef idx="1">
            <a:schemeClr val="lt1"/>
          </a:fillRef>
          <a:effectRef idx="0">
            <a:schemeClr val="accent3"/>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Jump</a:t>
            </a:r>
            <a:r>
              <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ru-RU"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Прямоугольник 15"/>
          <p:cNvSpPr/>
          <p:nvPr/>
        </p:nvSpPr>
        <p:spPr>
          <a:xfrm>
            <a:off x="4217346" y="5962032"/>
            <a:ext cx="4371710" cy="707886"/>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Clap your hands</a:t>
            </a:r>
            <a:r>
              <a:rPr lang="en-US"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ru-RU"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1163591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691680" y="461665"/>
            <a:ext cx="5724644"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400" b="1" kern="0" cap="all" noProof="0" dirty="0" err="1"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rPr>
              <a:t>wordbuilding</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sp>
        <p:nvSpPr>
          <p:cNvPr id="5" name="Объект 4"/>
          <p:cNvSpPr>
            <a:spLocks noGrp="1"/>
          </p:cNvSpPr>
          <p:nvPr>
            <p:ph sz="half" idx="1"/>
          </p:nvPr>
        </p:nvSpPr>
        <p:spPr>
          <a:xfrm>
            <a:off x="323528" y="1673352"/>
            <a:ext cx="5688632" cy="4718304"/>
          </a:xfrm>
        </p:spPr>
        <p:txBody>
          <a:bodyPr/>
          <a:lstStyle/>
          <a:p>
            <a:r>
              <a:rPr lang="en-US" dirty="0" smtClean="0"/>
              <a:t>The climate here is rather cool and 1… but it often rains which is good for plants. The British  love their gardens full of 2…flowers. Great Britain is rich in gardens and parks which are 3… all over the world.</a:t>
            </a:r>
          </a:p>
          <a:p>
            <a:r>
              <a:rPr lang="en-US" dirty="0" smtClean="0"/>
              <a:t>The English language is the 4… language of international 5… in the world.</a:t>
            </a:r>
            <a:endParaRPr lang="ru-RU" dirty="0"/>
          </a:p>
        </p:txBody>
      </p:sp>
      <p:sp>
        <p:nvSpPr>
          <p:cNvPr id="6" name="Объект 5"/>
          <p:cNvSpPr>
            <a:spLocks noGrp="1"/>
          </p:cNvSpPr>
          <p:nvPr>
            <p:ph sz="half" idx="2"/>
          </p:nvPr>
        </p:nvSpPr>
        <p:spPr>
          <a:xfrm>
            <a:off x="5940152" y="1673352"/>
            <a:ext cx="3168352" cy="4718304"/>
          </a:xfrm>
        </p:spPr>
        <p:txBody>
          <a:bodyPr/>
          <a:lstStyle/>
          <a:p>
            <a:pPr marL="514350" indent="-514350">
              <a:buFont typeface="+mj-lt"/>
              <a:buAutoNum type="arabicPeriod"/>
            </a:pPr>
            <a:r>
              <a:rPr lang="en-US" b="1" dirty="0" smtClean="0"/>
              <a:t>CHANGE</a:t>
            </a:r>
          </a:p>
          <a:p>
            <a:pPr marL="514350" indent="-514350">
              <a:buFont typeface="+mj-lt"/>
              <a:buAutoNum type="arabicPeriod"/>
            </a:pPr>
            <a:endParaRPr lang="en-US" b="1" dirty="0" smtClean="0"/>
          </a:p>
          <a:p>
            <a:pPr marL="514350" indent="-514350">
              <a:buFont typeface="+mj-lt"/>
              <a:buAutoNum type="arabicPeriod"/>
            </a:pPr>
            <a:r>
              <a:rPr lang="en-US" b="1" dirty="0" smtClean="0"/>
              <a:t>BEAUTY</a:t>
            </a:r>
          </a:p>
          <a:p>
            <a:pPr marL="514350" indent="-514350">
              <a:buFont typeface="+mj-lt"/>
              <a:buAutoNum type="arabicPeriod"/>
            </a:pPr>
            <a:endParaRPr lang="en-US" b="1" dirty="0"/>
          </a:p>
          <a:p>
            <a:pPr marL="514350" indent="-514350">
              <a:buFont typeface="+mj-lt"/>
              <a:buAutoNum type="arabicPeriod"/>
            </a:pPr>
            <a:r>
              <a:rPr lang="en-US" b="1" dirty="0" smtClean="0"/>
              <a:t>FAME</a:t>
            </a:r>
          </a:p>
          <a:p>
            <a:pPr marL="514350" indent="-514350">
              <a:buFont typeface="+mj-lt"/>
              <a:buAutoNum type="arabicPeriod"/>
            </a:pPr>
            <a:endParaRPr lang="en-US" b="1" dirty="0" smtClean="0"/>
          </a:p>
          <a:p>
            <a:pPr marL="514350" indent="-514350">
              <a:buFont typeface="+mj-lt"/>
              <a:buAutoNum type="arabicPeriod"/>
            </a:pPr>
            <a:r>
              <a:rPr lang="en-US" b="1" dirty="0" smtClean="0"/>
              <a:t>ONE</a:t>
            </a:r>
          </a:p>
          <a:p>
            <a:pPr marL="514350" indent="-514350">
              <a:buFont typeface="+mj-lt"/>
              <a:buAutoNum type="arabicPeriod"/>
            </a:pPr>
            <a:r>
              <a:rPr lang="en-US" sz="2400" b="1" dirty="0" smtClean="0"/>
              <a:t>COMMUNICATE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461665"/>
            <a:ext cx="1393357" cy="9561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236296" y="5640194"/>
            <a:ext cx="1584176" cy="10550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02994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691680" y="461665"/>
            <a:ext cx="5724644"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400" b="1" kern="0" cap="all" noProof="0" dirty="0" err="1"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rPr>
              <a:t>wordbuilding</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sp>
        <p:nvSpPr>
          <p:cNvPr id="5" name="Объект 4"/>
          <p:cNvSpPr>
            <a:spLocks noGrp="1"/>
          </p:cNvSpPr>
          <p:nvPr>
            <p:ph sz="half" idx="1"/>
          </p:nvPr>
        </p:nvSpPr>
        <p:spPr>
          <a:xfrm>
            <a:off x="107504" y="1673352"/>
            <a:ext cx="5904656" cy="4718304"/>
          </a:xfrm>
        </p:spPr>
        <p:txBody>
          <a:bodyPr/>
          <a:lstStyle/>
          <a:p>
            <a:r>
              <a:rPr lang="en-US" dirty="0" smtClean="0"/>
              <a:t>The climate here is rather cool and </a:t>
            </a:r>
            <a:r>
              <a:rPr lang="en-US" b="1" dirty="0" smtClean="0">
                <a:solidFill>
                  <a:srgbClr val="C00000"/>
                </a:solidFill>
              </a:rPr>
              <a:t>CHANGEABLE</a:t>
            </a:r>
            <a:r>
              <a:rPr lang="en-US" dirty="0" smtClean="0"/>
              <a:t> but it often rains which is good for plants. The British  love their gardens full of </a:t>
            </a:r>
            <a:r>
              <a:rPr lang="en-US" b="1" dirty="0" smtClean="0">
                <a:solidFill>
                  <a:srgbClr val="C00000"/>
                </a:solidFill>
              </a:rPr>
              <a:t>BEAUTIFUL</a:t>
            </a:r>
            <a:r>
              <a:rPr lang="en-US" dirty="0" smtClean="0"/>
              <a:t> flowers. Great Britain is rich in gardens and parks which are </a:t>
            </a:r>
            <a:r>
              <a:rPr lang="en-US" b="1" dirty="0" smtClean="0">
                <a:solidFill>
                  <a:srgbClr val="C00000"/>
                </a:solidFill>
              </a:rPr>
              <a:t>FAMOUS</a:t>
            </a:r>
            <a:r>
              <a:rPr lang="en-US" dirty="0" smtClean="0">
                <a:solidFill>
                  <a:srgbClr val="C00000"/>
                </a:solidFill>
              </a:rPr>
              <a:t> </a:t>
            </a:r>
            <a:r>
              <a:rPr lang="en-US" dirty="0" smtClean="0"/>
              <a:t>all over the world.</a:t>
            </a:r>
          </a:p>
          <a:p>
            <a:r>
              <a:rPr lang="en-US" dirty="0" smtClean="0"/>
              <a:t>The English language is the </a:t>
            </a:r>
            <a:r>
              <a:rPr lang="en-US" b="1" dirty="0" smtClean="0">
                <a:solidFill>
                  <a:srgbClr val="C00000"/>
                </a:solidFill>
              </a:rPr>
              <a:t>FIRST</a:t>
            </a:r>
            <a:r>
              <a:rPr lang="en-US" dirty="0" smtClean="0"/>
              <a:t> language of international </a:t>
            </a:r>
            <a:r>
              <a:rPr lang="en-US" b="1" dirty="0" smtClean="0">
                <a:solidFill>
                  <a:srgbClr val="C00000"/>
                </a:solidFill>
              </a:rPr>
              <a:t>COMMUNICATION</a:t>
            </a:r>
            <a:r>
              <a:rPr lang="en-US" dirty="0" smtClean="0"/>
              <a:t> in the world.</a:t>
            </a:r>
            <a:endParaRPr lang="ru-RU" dirty="0"/>
          </a:p>
        </p:txBody>
      </p:sp>
      <p:sp>
        <p:nvSpPr>
          <p:cNvPr id="6" name="Объект 5"/>
          <p:cNvSpPr>
            <a:spLocks noGrp="1"/>
          </p:cNvSpPr>
          <p:nvPr>
            <p:ph sz="half" idx="2"/>
          </p:nvPr>
        </p:nvSpPr>
        <p:spPr>
          <a:xfrm>
            <a:off x="5940152" y="1673352"/>
            <a:ext cx="3168352" cy="4718304"/>
          </a:xfrm>
        </p:spPr>
        <p:txBody>
          <a:bodyPr/>
          <a:lstStyle/>
          <a:p>
            <a:pPr marL="514350" indent="-514350">
              <a:buFont typeface="+mj-lt"/>
              <a:buAutoNum type="arabicPeriod"/>
            </a:pPr>
            <a:r>
              <a:rPr lang="en-US" b="1" dirty="0" smtClean="0"/>
              <a:t>CHANGE</a:t>
            </a:r>
          </a:p>
          <a:p>
            <a:pPr marL="514350" indent="-514350">
              <a:buFont typeface="+mj-lt"/>
              <a:buAutoNum type="arabicPeriod"/>
            </a:pPr>
            <a:endParaRPr lang="en-US" b="1" dirty="0" smtClean="0"/>
          </a:p>
          <a:p>
            <a:pPr marL="514350" indent="-514350">
              <a:buFont typeface="+mj-lt"/>
              <a:buAutoNum type="arabicPeriod"/>
            </a:pPr>
            <a:r>
              <a:rPr lang="en-US" b="1" dirty="0" smtClean="0"/>
              <a:t>BEAUTY</a:t>
            </a:r>
          </a:p>
          <a:p>
            <a:pPr marL="514350" indent="-514350">
              <a:buFont typeface="+mj-lt"/>
              <a:buAutoNum type="arabicPeriod"/>
            </a:pPr>
            <a:endParaRPr lang="en-US" b="1" dirty="0"/>
          </a:p>
          <a:p>
            <a:pPr marL="514350" indent="-514350">
              <a:buFont typeface="+mj-lt"/>
              <a:buAutoNum type="arabicPeriod"/>
            </a:pPr>
            <a:r>
              <a:rPr lang="en-US" b="1" dirty="0" smtClean="0"/>
              <a:t>FAME</a:t>
            </a:r>
          </a:p>
          <a:p>
            <a:pPr marL="514350" indent="-514350">
              <a:buFont typeface="+mj-lt"/>
              <a:buAutoNum type="arabicPeriod"/>
            </a:pPr>
            <a:endParaRPr lang="en-US" b="1" dirty="0" smtClean="0"/>
          </a:p>
          <a:p>
            <a:pPr marL="514350" indent="-514350">
              <a:buFont typeface="+mj-lt"/>
              <a:buAutoNum type="arabicPeriod"/>
            </a:pPr>
            <a:r>
              <a:rPr lang="en-US" b="1" dirty="0" smtClean="0"/>
              <a:t>ONE</a:t>
            </a:r>
          </a:p>
          <a:p>
            <a:pPr marL="514350" indent="-514350">
              <a:buFont typeface="+mj-lt"/>
              <a:buAutoNum type="arabicPeriod"/>
            </a:pPr>
            <a:endParaRPr lang="en-US" b="1" dirty="0" smtClean="0"/>
          </a:p>
          <a:p>
            <a:pPr marL="514350" indent="-514350">
              <a:buFont typeface="+mj-lt"/>
              <a:buAutoNum type="arabicPeriod"/>
            </a:pPr>
            <a:r>
              <a:rPr lang="en-US" sz="2400" b="1" dirty="0" smtClean="0"/>
              <a:t>COMMUNICATE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2220" y="-48151"/>
            <a:ext cx="1793900" cy="1793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140520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461355" y="0"/>
            <a:ext cx="6417141"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400" b="1" kern="0" cap="all"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rPr>
              <a:t>Grammar rules</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sp>
        <p:nvSpPr>
          <p:cNvPr id="5" name="Объект 4"/>
          <p:cNvSpPr>
            <a:spLocks noGrp="1"/>
          </p:cNvSpPr>
          <p:nvPr>
            <p:ph sz="half" idx="1"/>
          </p:nvPr>
        </p:nvSpPr>
        <p:spPr>
          <a:xfrm>
            <a:off x="467544" y="980728"/>
            <a:ext cx="5688632" cy="4718304"/>
          </a:xfrm>
        </p:spPr>
        <p:txBody>
          <a:bodyPr/>
          <a:lstStyle/>
          <a:p>
            <a:pPr marL="0" indent="0">
              <a:buNone/>
            </a:pPr>
            <a:r>
              <a:rPr lang="en-US" dirty="0" smtClean="0"/>
              <a:t>The United Kingdom 1… of  2… than 5000 islands of different sizes. Great Britain is the 3… island. Great Britain 4… England, Scotland and Wales. It 5… Northern Ireland. The national flag of the United Kingdom 6… the Union Jack. English 7… the official language of the country. </a:t>
            </a:r>
            <a:endParaRPr lang="ru-RU" dirty="0"/>
          </a:p>
        </p:txBody>
      </p:sp>
      <p:sp>
        <p:nvSpPr>
          <p:cNvPr id="6" name="Объект 5"/>
          <p:cNvSpPr>
            <a:spLocks noGrp="1"/>
          </p:cNvSpPr>
          <p:nvPr>
            <p:ph sz="half" idx="2"/>
          </p:nvPr>
        </p:nvSpPr>
        <p:spPr>
          <a:xfrm>
            <a:off x="6516216" y="953600"/>
            <a:ext cx="2376264" cy="4718304"/>
          </a:xfrm>
        </p:spPr>
        <p:txBody>
          <a:bodyPr/>
          <a:lstStyle/>
          <a:p>
            <a:pPr marL="514350" indent="-514350">
              <a:buFont typeface="+mj-lt"/>
              <a:buAutoNum type="arabicPeriod"/>
            </a:pPr>
            <a:r>
              <a:rPr lang="en-US" b="1" dirty="0" smtClean="0"/>
              <a:t>CONSIST</a:t>
            </a:r>
          </a:p>
          <a:p>
            <a:pPr marL="514350" indent="-514350">
              <a:buFont typeface="+mj-lt"/>
              <a:buAutoNum type="arabicPeriod"/>
            </a:pPr>
            <a:r>
              <a:rPr lang="en-US" b="1" dirty="0" smtClean="0"/>
              <a:t>MUCH</a:t>
            </a:r>
          </a:p>
          <a:p>
            <a:pPr marL="514350" indent="-514350">
              <a:buFont typeface="+mj-lt"/>
              <a:buAutoNum type="arabicPeriod"/>
            </a:pPr>
            <a:r>
              <a:rPr lang="en-US" b="1" dirty="0" smtClean="0"/>
              <a:t>LARGE</a:t>
            </a:r>
          </a:p>
          <a:p>
            <a:pPr marL="514350" indent="-514350">
              <a:buFont typeface="+mj-lt"/>
              <a:buAutoNum type="arabicPeriod"/>
            </a:pPr>
            <a:r>
              <a:rPr lang="en-US" b="1" dirty="0" smtClean="0"/>
              <a:t>INCLUDE</a:t>
            </a:r>
          </a:p>
          <a:p>
            <a:pPr marL="514350" indent="-514350">
              <a:buFont typeface="+mj-lt"/>
              <a:buAutoNum type="arabicPeriod"/>
            </a:pPr>
            <a:r>
              <a:rPr lang="en-US" b="1" dirty="0" smtClean="0"/>
              <a:t>NOT INCLUDE</a:t>
            </a:r>
          </a:p>
          <a:p>
            <a:pPr marL="514350" indent="-514350">
              <a:buFont typeface="+mj-lt"/>
              <a:buAutoNum type="arabicPeriod"/>
            </a:pPr>
            <a:r>
              <a:rPr lang="en-US" b="1" dirty="0" smtClean="0"/>
              <a:t>CALL</a:t>
            </a:r>
          </a:p>
          <a:p>
            <a:pPr marL="514350" indent="-514350">
              <a:buFont typeface="+mj-lt"/>
              <a:buAutoNum type="arabicPeriod"/>
            </a:pPr>
            <a:r>
              <a:rPr lang="en-US" b="1" dirty="0" smtClean="0"/>
              <a:t>BE</a:t>
            </a:r>
            <a:endParaRPr lang="ru-RU" b="1" dirty="0"/>
          </a:p>
        </p:txBody>
      </p:sp>
    </p:spTree>
    <p:extLst>
      <p:ext uri="{BB962C8B-B14F-4D97-AF65-F5344CB8AC3E}">
        <p14:creationId xmlns:p14="http://schemas.microsoft.com/office/powerpoint/2010/main" xmlns="" val="3850715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461355" y="0"/>
            <a:ext cx="6417141"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400" b="1" kern="0" cap="all"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rPr>
              <a:t>Grammar rules</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sp>
        <p:nvSpPr>
          <p:cNvPr id="5" name="Объект 4"/>
          <p:cNvSpPr>
            <a:spLocks noGrp="1"/>
          </p:cNvSpPr>
          <p:nvPr>
            <p:ph sz="half" idx="1"/>
          </p:nvPr>
        </p:nvSpPr>
        <p:spPr>
          <a:xfrm>
            <a:off x="467544" y="980728"/>
            <a:ext cx="5688632" cy="4718304"/>
          </a:xfrm>
        </p:spPr>
        <p:txBody>
          <a:bodyPr/>
          <a:lstStyle/>
          <a:p>
            <a:pPr marL="0" indent="0">
              <a:buNone/>
            </a:pPr>
            <a:r>
              <a:rPr lang="en-US" dirty="0" smtClean="0"/>
              <a:t>The United Kingdom </a:t>
            </a:r>
            <a:r>
              <a:rPr lang="en-US" b="1" dirty="0" smtClean="0"/>
              <a:t>1</a:t>
            </a:r>
            <a:r>
              <a:rPr lang="ru-RU" b="1" dirty="0" smtClean="0">
                <a:solidFill>
                  <a:srgbClr val="FF0000"/>
                </a:solidFill>
              </a:rPr>
              <a:t> </a:t>
            </a:r>
            <a:r>
              <a:rPr lang="en-US" b="1" dirty="0" smtClean="0">
                <a:solidFill>
                  <a:srgbClr val="FF0000"/>
                </a:solidFill>
              </a:rPr>
              <a:t>CONSISTS </a:t>
            </a:r>
            <a:r>
              <a:rPr lang="en-US" dirty="0" smtClean="0"/>
              <a:t>of  </a:t>
            </a:r>
            <a:r>
              <a:rPr lang="en-US" b="1" dirty="0" smtClean="0"/>
              <a:t>2</a:t>
            </a:r>
            <a:r>
              <a:rPr lang="en-US" b="1" dirty="0" smtClean="0">
                <a:solidFill>
                  <a:srgbClr val="FF0000"/>
                </a:solidFill>
              </a:rPr>
              <a:t> MORE </a:t>
            </a:r>
            <a:r>
              <a:rPr lang="en-US" dirty="0" smtClean="0"/>
              <a:t>than 5000 islands of different sizes. Great Britain is the </a:t>
            </a:r>
            <a:r>
              <a:rPr lang="en-US" b="1" dirty="0" smtClean="0"/>
              <a:t>3</a:t>
            </a:r>
            <a:r>
              <a:rPr lang="en-US" b="1" dirty="0" smtClean="0">
                <a:solidFill>
                  <a:srgbClr val="FF0000"/>
                </a:solidFill>
              </a:rPr>
              <a:t> LARGEST </a:t>
            </a:r>
            <a:r>
              <a:rPr lang="en-US" dirty="0" smtClean="0"/>
              <a:t>island. Great Britain </a:t>
            </a:r>
            <a:r>
              <a:rPr lang="en-US" b="1" dirty="0" smtClean="0"/>
              <a:t>4</a:t>
            </a:r>
            <a:r>
              <a:rPr lang="en-US" b="1" dirty="0" smtClean="0">
                <a:solidFill>
                  <a:srgbClr val="FF0000"/>
                </a:solidFill>
              </a:rPr>
              <a:t> INCLUDES </a:t>
            </a:r>
            <a:r>
              <a:rPr lang="en-US" dirty="0" smtClean="0"/>
              <a:t>England, Scotland and Wales. It </a:t>
            </a:r>
            <a:r>
              <a:rPr lang="en-US" b="1" dirty="0" smtClean="0"/>
              <a:t>5</a:t>
            </a:r>
            <a:r>
              <a:rPr lang="en-US" b="1" dirty="0" smtClean="0">
                <a:solidFill>
                  <a:srgbClr val="FF0000"/>
                </a:solidFill>
              </a:rPr>
              <a:t> DOESN’T INCLUDE</a:t>
            </a:r>
            <a:r>
              <a:rPr lang="en-US" dirty="0" smtClean="0"/>
              <a:t> Northern Ireland. The national flag of the United Kingdom </a:t>
            </a:r>
            <a:r>
              <a:rPr lang="en-US" b="1" dirty="0" smtClean="0"/>
              <a:t>6</a:t>
            </a:r>
            <a:r>
              <a:rPr lang="en-US" b="1" dirty="0" smtClean="0">
                <a:solidFill>
                  <a:srgbClr val="FF0000"/>
                </a:solidFill>
              </a:rPr>
              <a:t> IS CALLED </a:t>
            </a:r>
            <a:r>
              <a:rPr lang="en-US" dirty="0" smtClean="0"/>
              <a:t>the Union Jack. English </a:t>
            </a:r>
            <a:r>
              <a:rPr lang="en-US" b="1" dirty="0" smtClean="0"/>
              <a:t>7</a:t>
            </a:r>
            <a:r>
              <a:rPr lang="en-US" b="1" dirty="0" smtClean="0">
                <a:solidFill>
                  <a:srgbClr val="FF0000"/>
                </a:solidFill>
              </a:rPr>
              <a:t> IS </a:t>
            </a:r>
            <a:r>
              <a:rPr lang="en-US" dirty="0" smtClean="0"/>
              <a:t>the official language of the country. </a:t>
            </a:r>
            <a:endParaRPr lang="ru-RU" dirty="0"/>
          </a:p>
        </p:txBody>
      </p:sp>
      <p:sp>
        <p:nvSpPr>
          <p:cNvPr id="6" name="Объект 5"/>
          <p:cNvSpPr>
            <a:spLocks noGrp="1"/>
          </p:cNvSpPr>
          <p:nvPr>
            <p:ph sz="half" idx="2"/>
          </p:nvPr>
        </p:nvSpPr>
        <p:spPr>
          <a:xfrm>
            <a:off x="6516216" y="953600"/>
            <a:ext cx="2376264" cy="4718304"/>
          </a:xfrm>
        </p:spPr>
        <p:txBody>
          <a:bodyPr/>
          <a:lstStyle/>
          <a:p>
            <a:pPr marL="514350" indent="-514350">
              <a:buFont typeface="+mj-lt"/>
              <a:buAutoNum type="arabicPeriod"/>
            </a:pPr>
            <a:r>
              <a:rPr lang="en-US" b="1" dirty="0" smtClean="0"/>
              <a:t>CONSIST</a:t>
            </a:r>
          </a:p>
          <a:p>
            <a:pPr marL="514350" indent="-514350">
              <a:buFont typeface="+mj-lt"/>
              <a:buAutoNum type="arabicPeriod"/>
            </a:pPr>
            <a:r>
              <a:rPr lang="en-US" b="1" dirty="0" smtClean="0"/>
              <a:t>MUCH</a:t>
            </a:r>
          </a:p>
          <a:p>
            <a:pPr marL="514350" indent="-514350">
              <a:buFont typeface="+mj-lt"/>
              <a:buAutoNum type="arabicPeriod"/>
            </a:pPr>
            <a:r>
              <a:rPr lang="en-US" b="1" dirty="0" smtClean="0"/>
              <a:t>LARGE</a:t>
            </a:r>
          </a:p>
          <a:p>
            <a:pPr marL="514350" indent="-514350">
              <a:buFont typeface="+mj-lt"/>
              <a:buAutoNum type="arabicPeriod"/>
            </a:pPr>
            <a:r>
              <a:rPr lang="en-US" b="1" dirty="0" smtClean="0"/>
              <a:t>INCLUDE</a:t>
            </a:r>
          </a:p>
          <a:p>
            <a:pPr marL="514350" indent="-514350">
              <a:buFont typeface="+mj-lt"/>
              <a:buAutoNum type="arabicPeriod"/>
            </a:pPr>
            <a:r>
              <a:rPr lang="en-US" b="1" dirty="0" smtClean="0"/>
              <a:t>NOT INCLUDE</a:t>
            </a:r>
          </a:p>
          <a:p>
            <a:pPr marL="514350" indent="-514350">
              <a:buFont typeface="+mj-lt"/>
              <a:buAutoNum type="arabicPeriod"/>
            </a:pPr>
            <a:r>
              <a:rPr lang="en-US" b="1" dirty="0" smtClean="0"/>
              <a:t>CALL</a:t>
            </a:r>
          </a:p>
          <a:p>
            <a:pPr marL="514350" indent="-514350">
              <a:buFont typeface="+mj-lt"/>
              <a:buAutoNum type="arabicPeriod"/>
            </a:pPr>
            <a:r>
              <a:rPr lang="en-US" b="1" dirty="0" smtClean="0"/>
              <a:t>BE</a:t>
            </a:r>
            <a:endParaRPr lang="ru-RU" b="1" dirty="0"/>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500" b="100000" l="10000" r="100000"/>
                    </a14:imgEffect>
                  </a14:imgLayer>
                </a14:imgProps>
              </a:ext>
              <a:ext uri="{28A0092B-C50C-407E-A947-70E740481C1C}">
                <a14:useLocalDpi xmlns:a14="http://schemas.microsoft.com/office/drawing/2010/main" xmlns="" val="0"/>
              </a:ext>
            </a:extLst>
          </a:blip>
          <a:stretch>
            <a:fillRect/>
          </a:stretch>
        </p:blipFill>
        <p:spPr>
          <a:xfrm rot="21341537">
            <a:off x="5433502" y="4578534"/>
            <a:ext cx="1920470" cy="1920470"/>
          </a:xfrm>
          <a:prstGeom prst="rect">
            <a:avLst/>
          </a:prstGeom>
        </p:spPr>
      </p:pic>
    </p:spTree>
    <p:extLst>
      <p:ext uri="{BB962C8B-B14F-4D97-AF65-F5344CB8AC3E}">
        <p14:creationId xmlns:p14="http://schemas.microsoft.com/office/powerpoint/2010/main" xmlns="" val="127370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760879" y="1556792"/>
            <a:ext cx="4329054" cy="4329054"/>
          </a:xfrm>
          <a:prstGeom prst="rect">
            <a:avLst/>
          </a:prstGeom>
        </p:spPr>
      </p:pic>
      <p:sp>
        <p:nvSpPr>
          <p:cNvPr id="8" name="Выноска-облако 7"/>
          <p:cNvSpPr/>
          <p:nvPr/>
        </p:nvSpPr>
        <p:spPr>
          <a:xfrm>
            <a:off x="2483768" y="692696"/>
            <a:ext cx="2808312" cy="1584176"/>
          </a:xfrm>
          <a:prstGeom prst="cloudCallout">
            <a:avLst>
              <a:gd name="adj1" fmla="val -89652"/>
              <a:gd name="adj2" fmla="val 3729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b="1" dirty="0" smtClean="0">
                <a:latin typeface="Book Antiqua" pitchFamily="18" charset="0"/>
              </a:rPr>
              <a:t>You are very smart students!</a:t>
            </a:r>
            <a:endParaRPr lang="ru-RU" sz="2400" b="1" dirty="0">
              <a:latin typeface="Book Antiqua" pitchFamily="18" charset="0"/>
            </a:endParaRPr>
          </a:p>
        </p:txBody>
      </p:sp>
      <p:sp>
        <p:nvSpPr>
          <p:cNvPr id="4" name="Загнутый угол 3"/>
          <p:cNvSpPr/>
          <p:nvPr/>
        </p:nvSpPr>
        <p:spPr>
          <a:xfrm rot="199708">
            <a:off x="3846983" y="2666471"/>
            <a:ext cx="4824536" cy="3528392"/>
          </a:xfrm>
          <a:prstGeom prst="foldedCorner">
            <a:avLst/>
          </a:prstGeom>
          <a:effectLst>
            <a:outerShdw blurRad="50800" dist="50800" dir="5400000" algn="ctr" rotWithShape="0">
              <a:schemeClr val="bg1">
                <a:lumMod val="50000"/>
              </a:scheme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t>In this lesson…</a:t>
            </a:r>
          </a:p>
          <a:p>
            <a:pPr marL="342900" indent="-342900">
              <a:buFont typeface="+mj-lt"/>
              <a:buAutoNum type="arabicPeriod"/>
            </a:pPr>
            <a:r>
              <a:rPr lang="en-US" sz="2400" i="1" dirty="0" smtClean="0">
                <a:latin typeface="Times New Roman" pitchFamily="18" charset="0"/>
                <a:cs typeface="Times New Roman" pitchFamily="18" charset="0"/>
              </a:rPr>
              <a:t>I felt…</a:t>
            </a:r>
          </a:p>
          <a:p>
            <a:pPr marL="342900" indent="-342900">
              <a:buFont typeface="+mj-lt"/>
              <a:buAutoNum type="arabicPeriod"/>
            </a:pPr>
            <a:r>
              <a:rPr lang="en-US" sz="2400" i="1" dirty="0" smtClean="0">
                <a:latin typeface="Times New Roman" pitchFamily="18" charset="0"/>
                <a:cs typeface="Times New Roman" pitchFamily="18" charset="0"/>
              </a:rPr>
              <a:t>I learnt …(that/ how to …)</a:t>
            </a:r>
          </a:p>
          <a:p>
            <a:pPr marL="342900" indent="-342900">
              <a:buFont typeface="+mj-lt"/>
              <a:buAutoNum type="arabicPeriod"/>
            </a:pPr>
            <a:r>
              <a:rPr lang="en-US" sz="2400" i="1" dirty="0" smtClean="0">
                <a:latin typeface="Times New Roman" pitchFamily="18" charset="0"/>
                <a:cs typeface="Times New Roman" pitchFamily="18" charset="0"/>
              </a:rPr>
              <a:t>It was difficult to…</a:t>
            </a:r>
          </a:p>
          <a:p>
            <a:pPr marL="342900" indent="-342900">
              <a:buFont typeface="+mj-lt"/>
              <a:buAutoNum type="arabicPeriod"/>
            </a:pPr>
            <a:r>
              <a:rPr lang="en-US" sz="2400" i="1" dirty="0" smtClean="0">
                <a:latin typeface="Times New Roman" pitchFamily="18" charset="0"/>
                <a:cs typeface="Times New Roman" pitchFamily="18" charset="0"/>
              </a:rPr>
              <a:t>It was easy to…</a:t>
            </a:r>
          </a:p>
          <a:p>
            <a:pPr marL="342900" indent="-342900">
              <a:buFont typeface="+mj-lt"/>
              <a:buAutoNum type="arabicPeriod"/>
            </a:pPr>
            <a:r>
              <a:rPr lang="en-US" sz="2400" i="1" dirty="0" smtClean="0">
                <a:latin typeface="Times New Roman" pitchFamily="18" charset="0"/>
                <a:cs typeface="Times New Roman" pitchFamily="18" charset="0"/>
              </a:rPr>
              <a:t>I liked …</a:t>
            </a:r>
          </a:p>
          <a:p>
            <a:pPr marL="342900" indent="-342900">
              <a:buFont typeface="+mj-lt"/>
              <a:buAutoNum type="arabicPeriod"/>
            </a:pPr>
            <a:r>
              <a:rPr lang="en-US" sz="2400" i="1" dirty="0" smtClean="0">
                <a:latin typeface="Times New Roman" pitchFamily="18" charset="0"/>
                <a:cs typeface="Times New Roman" pitchFamily="18" charset="0"/>
              </a:rPr>
              <a:t>I didn’t like…</a:t>
            </a:r>
          </a:p>
          <a:p>
            <a:pPr marL="342900" indent="-342900">
              <a:buFont typeface="+mj-lt"/>
              <a:buAutoNum type="arabicPeriod"/>
            </a:pPr>
            <a:r>
              <a:rPr lang="en-US" sz="2400" i="1" dirty="0" smtClean="0">
                <a:latin typeface="Times New Roman" pitchFamily="18" charset="0"/>
                <a:cs typeface="Times New Roman" pitchFamily="18" charset="0"/>
              </a:rPr>
              <a:t>I want to know more about …</a:t>
            </a:r>
            <a:endParaRPr lang="ru-RU" sz="2400" i="1" dirty="0">
              <a:latin typeface="Times New Roman" pitchFamily="18" charset="0"/>
              <a:cs typeface="Times New Roman" pitchFamily="18" charset="0"/>
            </a:endParaRPr>
          </a:p>
        </p:txBody>
      </p:sp>
    </p:spTree>
    <p:extLst>
      <p:ext uri="{BB962C8B-B14F-4D97-AF65-F5344CB8AC3E}">
        <p14:creationId xmlns:p14="http://schemas.microsoft.com/office/powerpoint/2010/main" xmlns="" val="302778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760879" y="1556792"/>
            <a:ext cx="4329054" cy="4329054"/>
          </a:xfrm>
          <a:prstGeom prst="rect">
            <a:avLst/>
          </a:prstGeom>
        </p:spPr>
      </p:pic>
      <p:sp>
        <p:nvSpPr>
          <p:cNvPr id="8" name="Выноска-облако 7"/>
          <p:cNvSpPr/>
          <p:nvPr/>
        </p:nvSpPr>
        <p:spPr>
          <a:xfrm>
            <a:off x="2483768" y="692696"/>
            <a:ext cx="2808312" cy="1584176"/>
          </a:xfrm>
          <a:prstGeom prst="cloudCallout">
            <a:avLst>
              <a:gd name="adj1" fmla="val -89652"/>
              <a:gd name="adj2" fmla="val 3729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b="1" dirty="0" smtClean="0">
                <a:latin typeface="Book Antiqua" pitchFamily="18" charset="0"/>
              </a:rPr>
              <a:t>Your homework is…</a:t>
            </a:r>
            <a:endParaRPr lang="ru-RU" sz="2400" b="1" dirty="0">
              <a:latin typeface="Book Antiqua" pitchFamily="18" charset="0"/>
            </a:endParaRPr>
          </a:p>
        </p:txBody>
      </p:sp>
      <p:sp>
        <p:nvSpPr>
          <p:cNvPr id="4" name="Загнутый угол 3"/>
          <p:cNvSpPr/>
          <p:nvPr/>
        </p:nvSpPr>
        <p:spPr>
          <a:xfrm rot="199708">
            <a:off x="3436152" y="2661079"/>
            <a:ext cx="5484280" cy="2719501"/>
          </a:xfrm>
          <a:prstGeom prst="foldedCorner">
            <a:avLst/>
          </a:prstGeom>
          <a:effectLst>
            <a:outerShdw blurRad="50800" dist="50800" dir="5400000" algn="ctr" rotWithShape="0">
              <a:schemeClr val="bg1">
                <a:lumMod val="50000"/>
              </a:scheme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i="1" dirty="0" smtClean="0">
                <a:latin typeface="Times New Roman" pitchFamily="18" charset="0"/>
                <a:cs typeface="Times New Roman" pitchFamily="18" charset="0"/>
              </a:rPr>
              <a:t>Read the text, </a:t>
            </a:r>
            <a:r>
              <a:rPr lang="en-US" sz="4000" b="1" i="1" dirty="0" smtClean="0">
                <a:latin typeface="Times New Roman" pitchFamily="18" charset="0"/>
                <a:cs typeface="Times New Roman" pitchFamily="18" charset="0"/>
              </a:rPr>
              <a:t>ex 34 p 83</a:t>
            </a:r>
            <a:r>
              <a:rPr lang="en-US" sz="4000" i="1" dirty="0" smtClean="0">
                <a:latin typeface="Times New Roman" pitchFamily="18" charset="0"/>
                <a:cs typeface="Times New Roman" pitchFamily="18" charset="0"/>
              </a:rPr>
              <a:t>, </a:t>
            </a:r>
          </a:p>
          <a:p>
            <a:pPr algn="ctr"/>
            <a:r>
              <a:rPr lang="en-US" sz="4000" i="1" dirty="0" smtClean="0">
                <a:latin typeface="Times New Roman" pitchFamily="18" charset="0"/>
                <a:cs typeface="Times New Roman" pitchFamily="18" charset="0"/>
              </a:rPr>
              <a:t>answer the questions in </a:t>
            </a:r>
            <a:r>
              <a:rPr lang="en-US" sz="4000" b="1" i="1" dirty="0" smtClean="0">
                <a:latin typeface="Times New Roman" pitchFamily="18" charset="0"/>
                <a:cs typeface="Times New Roman" pitchFamily="18" charset="0"/>
              </a:rPr>
              <a:t>ex 35 p 84</a:t>
            </a:r>
            <a:endParaRPr lang="ru-RU" sz="4000" b="1" i="1" dirty="0">
              <a:latin typeface="Times New Roman" pitchFamily="18" charset="0"/>
              <a:cs typeface="Times New Roman" pitchFamily="18" charset="0"/>
            </a:endParaRPr>
          </a:p>
        </p:txBody>
      </p:sp>
    </p:spTree>
    <p:extLst>
      <p:ext uri="{BB962C8B-B14F-4D97-AF65-F5344CB8AC3E}">
        <p14:creationId xmlns:p14="http://schemas.microsoft.com/office/powerpoint/2010/main" xmlns="" val="1068420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42" name="Picture 2" descr="C:\Documents and Settings\Admin\Рабочий стол\Новая папка (2)\британия фото\1322040800_angliya-ng.jpg"/>
          <p:cNvPicPr>
            <a:picLocks noGrp="1" noChangeAspect="1" noChangeArrowheads="1"/>
          </p:cNvPicPr>
          <p:nvPr>
            <p:ph idx="1"/>
          </p:nvPr>
        </p:nvPicPr>
        <p:blipFill>
          <a:blip r:embed="rId3"/>
          <a:srcRect/>
          <a:stretch>
            <a:fillRect/>
          </a:stretch>
        </p:blipFill>
        <p:spPr bwMode="auto">
          <a:xfrm>
            <a:off x="0" y="0"/>
            <a:ext cx="9170814" cy="6858000"/>
          </a:xfrm>
          <a:prstGeom prst="rect">
            <a:avLst/>
          </a:prstGeom>
          <a:noFill/>
        </p:spPr>
      </p:pic>
      <p:sp>
        <p:nvSpPr>
          <p:cNvPr id="9" name="Прямоугольник 8"/>
          <p:cNvSpPr/>
          <p:nvPr/>
        </p:nvSpPr>
        <p:spPr>
          <a:xfrm>
            <a:off x="2361555" y="2967335"/>
            <a:ext cx="184731"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endParaRPr lang="ru-RU"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Прямоугольник 10"/>
          <p:cNvSpPr/>
          <p:nvPr/>
        </p:nvSpPr>
        <p:spPr>
          <a:xfrm>
            <a:off x="1142976" y="4714884"/>
            <a:ext cx="3500462"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rgbClr val="FF0000"/>
                </a:solidFill>
                <a:effectLst>
                  <a:outerShdw blurRad="50800" dist="39000" dir="5460000" algn="tl">
                    <a:srgbClr val="000000">
                      <a:alpha val="38000"/>
                    </a:srgbClr>
                  </a:outerShdw>
                </a:effectLst>
              </a:rPr>
              <a:t>THANK</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4" name="Прямоугольник 13"/>
          <p:cNvSpPr/>
          <p:nvPr/>
        </p:nvSpPr>
        <p:spPr>
          <a:xfrm>
            <a:off x="4572000" y="4714884"/>
            <a:ext cx="3714744"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rgbClr val="FF0000"/>
                </a:solidFill>
                <a:effectLst>
                  <a:outerShdw blurRad="50800" dist="39000" dir="5460000" algn="tl">
                    <a:srgbClr val="000000">
                      <a:alpha val="38000"/>
                    </a:srgbClr>
                  </a:outerShdw>
                </a:effectLst>
              </a:rPr>
              <a:t>YOU!</a:t>
            </a:r>
            <a:endParaRPr lang="ru-RU" sz="8000" b="1" cap="none" spc="0" dirty="0">
              <a:ln w="11430"/>
              <a:solidFill>
                <a:srgbClr val="FF0000"/>
              </a:solidFill>
              <a:effectLst>
                <a:outerShdw blurRad="50800" dist="39000" dir="5460000" algn="tl">
                  <a:srgbClr val="000000">
                    <a:alpha val="38000"/>
                  </a:srgbClr>
                </a:outerShdw>
              </a:effectLst>
            </a:endParaRPr>
          </a:p>
        </p:txBody>
      </p:sp>
      <p:sp>
        <p:nvSpPr>
          <p:cNvPr id="15" name="Прямоугольник 14"/>
          <p:cNvSpPr/>
          <p:nvPr/>
        </p:nvSpPr>
        <p:spPr>
          <a:xfrm rot="20360408">
            <a:off x="397205" y="1072850"/>
            <a:ext cx="38202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WELL DONE!</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 name="Объект 19"/>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993015" y="254526"/>
            <a:ext cx="1905000" cy="1905000"/>
          </a:xfrm>
        </p:spPr>
      </p:pic>
      <p:sp>
        <p:nvSpPr>
          <p:cNvPr id="4" name="Прямоугольник 3"/>
          <p:cNvSpPr/>
          <p:nvPr/>
        </p:nvSpPr>
        <p:spPr>
          <a:xfrm>
            <a:off x="323528" y="1608578"/>
            <a:ext cx="3452805"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YOU ARE …</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611560" y="2773686"/>
            <a:ext cx="185178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rgbClr val="FF0000"/>
                </a:solidFill>
                <a:effectLst>
                  <a:outerShdw blurRad="80000" dist="40000" dir="5040000" algn="tl">
                    <a:srgbClr val="000000">
                      <a:alpha val="30000"/>
                    </a:srgbClr>
                  </a:outerShdw>
                </a:effectLst>
              </a:rPr>
              <a:t>smart</a:t>
            </a:r>
            <a:endParaRPr lang="ru-RU" sz="5400" b="1" cap="none" spc="0" dirty="0">
              <a:ln w="11430"/>
              <a:solidFill>
                <a:srgbClr val="FF0000"/>
              </a:solidFill>
              <a:effectLst>
                <a:outerShdw blurRad="80000" dist="40000" dir="5040000" algn="tl">
                  <a:srgbClr val="000000">
                    <a:alpha val="30000"/>
                  </a:srgbClr>
                </a:outerShdw>
              </a:effectLst>
            </a:endParaRPr>
          </a:p>
        </p:txBody>
      </p:sp>
      <p:sp>
        <p:nvSpPr>
          <p:cNvPr id="7" name="Прямоугольник 6"/>
          <p:cNvSpPr/>
          <p:nvPr/>
        </p:nvSpPr>
        <p:spPr>
          <a:xfrm rot="699463">
            <a:off x="4479306" y="1608578"/>
            <a:ext cx="4068743"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chemeClr val="accent2">
                    <a:lumMod val="60000"/>
                    <a:lumOff val="40000"/>
                  </a:schemeClr>
                </a:solidFill>
                <a:effectLst>
                  <a:outerShdw blurRad="80000" dist="40000" dir="5040000" algn="tl">
                    <a:srgbClr val="000000">
                      <a:alpha val="30000"/>
                    </a:srgbClr>
                  </a:outerShdw>
                </a:effectLst>
              </a:rPr>
              <a:t>good-looking</a:t>
            </a:r>
            <a:endParaRPr lang="ru-RU" sz="5400" b="1" cap="none" spc="0" dirty="0">
              <a:ln w="11430"/>
              <a:solidFill>
                <a:schemeClr val="accent2">
                  <a:lumMod val="60000"/>
                  <a:lumOff val="40000"/>
                </a:schemeClr>
              </a:solidFill>
              <a:effectLst>
                <a:outerShdw blurRad="80000" dist="40000" dir="5040000" algn="tl">
                  <a:srgbClr val="000000">
                    <a:alpha val="30000"/>
                  </a:srgbClr>
                </a:outerShdw>
              </a:effectLst>
            </a:endParaRPr>
          </a:p>
        </p:txBody>
      </p:sp>
      <p:sp>
        <p:nvSpPr>
          <p:cNvPr id="9" name="Прямоугольник 8"/>
          <p:cNvSpPr/>
          <p:nvPr/>
        </p:nvSpPr>
        <p:spPr>
          <a:xfrm rot="505504">
            <a:off x="6257654" y="2797674"/>
            <a:ext cx="1430200"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chemeClr val="accent6">
                    <a:lumMod val="75000"/>
                  </a:schemeClr>
                </a:solidFill>
                <a:effectLst>
                  <a:outerShdw blurRad="80000" dist="40000" dir="5040000" algn="tl">
                    <a:srgbClr val="000000">
                      <a:alpha val="30000"/>
                    </a:srgbClr>
                  </a:outerShdw>
                </a:effectLst>
              </a:rPr>
              <a:t>kind</a:t>
            </a:r>
            <a:endParaRPr lang="ru-RU" sz="5400" b="1" cap="none" spc="0" dirty="0">
              <a:ln w="11430"/>
              <a:solidFill>
                <a:schemeClr val="accent6">
                  <a:lumMod val="75000"/>
                </a:schemeClr>
              </a:solidFill>
              <a:effectLst>
                <a:outerShdw blurRad="80000" dist="40000" dir="5040000" algn="tl">
                  <a:srgbClr val="000000">
                    <a:alpha val="30000"/>
                  </a:srgbClr>
                </a:outerShdw>
              </a:effectLst>
            </a:endParaRPr>
          </a:p>
        </p:txBody>
      </p:sp>
      <p:sp>
        <p:nvSpPr>
          <p:cNvPr id="10" name="Прямоугольник 9"/>
          <p:cNvSpPr/>
          <p:nvPr/>
        </p:nvSpPr>
        <p:spPr>
          <a:xfrm rot="20996916">
            <a:off x="2622260" y="5341494"/>
            <a:ext cx="1836080"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funny</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2" name="Прямоугольник 11"/>
          <p:cNvSpPr/>
          <p:nvPr/>
        </p:nvSpPr>
        <p:spPr>
          <a:xfrm rot="21387105">
            <a:off x="566817" y="4838490"/>
            <a:ext cx="136447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rgbClr val="7030A0"/>
                </a:solidFill>
                <a:effectLst>
                  <a:outerShdw blurRad="80000" dist="40000" dir="5040000" algn="tl">
                    <a:srgbClr val="000000">
                      <a:alpha val="30000"/>
                    </a:srgbClr>
                  </a:outerShdw>
                </a:effectLst>
              </a:rPr>
              <a:t>nice</a:t>
            </a:r>
            <a:endParaRPr lang="ru-RU" sz="5400" b="1" cap="none" spc="0" dirty="0">
              <a:ln w="11430"/>
              <a:solidFill>
                <a:srgbClr val="7030A0"/>
              </a:solidFill>
              <a:effectLst>
                <a:outerShdw blurRad="80000" dist="40000" dir="5040000" algn="tl">
                  <a:srgbClr val="000000">
                    <a:alpha val="30000"/>
                  </a:srgbClr>
                </a:outerShdw>
              </a:effectLst>
            </a:endParaRPr>
          </a:p>
        </p:txBody>
      </p:sp>
      <p:sp>
        <p:nvSpPr>
          <p:cNvPr id="13" name="Прямоугольник 12"/>
          <p:cNvSpPr/>
          <p:nvPr/>
        </p:nvSpPr>
        <p:spPr>
          <a:xfrm rot="732905">
            <a:off x="4573533" y="4495212"/>
            <a:ext cx="405130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a:ln w="11430"/>
                <a:solidFill>
                  <a:srgbClr val="FFC000"/>
                </a:solidFill>
                <a:effectLst>
                  <a:outerShdw blurRad="80000" dist="40000" dir="5040000" algn="tl">
                    <a:srgbClr val="000000">
                      <a:alpha val="30000"/>
                    </a:srgbClr>
                  </a:outerShdw>
                </a:effectLst>
              </a:rPr>
              <a:t>h</a:t>
            </a:r>
            <a:r>
              <a:rPr lang="en-US" sz="5400" b="1" dirty="0" smtClean="0">
                <a:ln w="11430"/>
                <a:solidFill>
                  <a:srgbClr val="FFC000"/>
                </a:solidFill>
                <a:effectLst>
                  <a:outerShdw blurRad="80000" dist="40000" dir="5040000" algn="tl">
                    <a:srgbClr val="000000">
                      <a:alpha val="30000"/>
                    </a:srgbClr>
                  </a:outerShdw>
                </a:effectLst>
              </a:rPr>
              <a:t>ard-working</a:t>
            </a:r>
            <a:endParaRPr lang="ru-RU" sz="5400" b="1" cap="none" spc="0" dirty="0">
              <a:ln w="11430"/>
              <a:solidFill>
                <a:srgbClr val="FFC000"/>
              </a:solidFill>
              <a:effectLst>
                <a:outerShdw blurRad="80000" dist="40000" dir="5040000" algn="tl">
                  <a:srgbClr val="000000">
                    <a:alpha val="30000"/>
                  </a:srgbClr>
                </a:outerShdw>
              </a:effectLst>
            </a:endParaRPr>
          </a:p>
        </p:txBody>
      </p:sp>
      <p:sp>
        <p:nvSpPr>
          <p:cNvPr id="15" name="Прямоугольник 14"/>
          <p:cNvSpPr/>
          <p:nvPr/>
        </p:nvSpPr>
        <p:spPr>
          <a:xfrm rot="735705">
            <a:off x="2701767" y="4097468"/>
            <a:ext cx="167706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lucky</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7" name="Прямоугольник 16"/>
          <p:cNvSpPr/>
          <p:nvPr/>
        </p:nvSpPr>
        <p:spPr>
          <a:xfrm rot="20996916">
            <a:off x="3259767" y="2562586"/>
            <a:ext cx="253011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best</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8" name="Прямоугольник 17"/>
          <p:cNvSpPr/>
          <p:nvPr/>
        </p:nvSpPr>
        <p:spPr>
          <a:xfrm>
            <a:off x="1442214" y="404882"/>
            <a:ext cx="4065890" cy="110799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6600" b="1" cap="none" spc="0" dirty="0" smtClean="0">
                <a:ln/>
                <a:solidFill>
                  <a:srgbClr val="C00000"/>
                </a:solidFill>
                <a:effectLst/>
              </a:rPr>
              <a:t>Cheer up!</a:t>
            </a:r>
            <a:endParaRPr lang="ru-RU" sz="6600" b="1" cap="none" spc="0" dirty="0">
              <a:ln/>
              <a:solidFill>
                <a:srgbClr val="C00000"/>
              </a:solidFill>
              <a:effectLst/>
            </a:endParaRPr>
          </a:p>
        </p:txBody>
      </p:sp>
      <p:sp>
        <p:nvSpPr>
          <p:cNvPr id="19" name="Прямоугольник 18"/>
          <p:cNvSpPr/>
          <p:nvPr/>
        </p:nvSpPr>
        <p:spPr>
          <a:xfrm rot="20996916">
            <a:off x="5505166" y="5481280"/>
            <a:ext cx="1385123"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cool</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1" name="Прямоугольник 20"/>
          <p:cNvSpPr/>
          <p:nvPr/>
        </p:nvSpPr>
        <p:spPr>
          <a:xfrm>
            <a:off x="6745838" y="3820796"/>
            <a:ext cx="200388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rgbClr val="FF0000"/>
                </a:solidFill>
                <a:effectLst>
                  <a:outerShdw blurRad="80000" dist="40000" dir="5040000" algn="tl">
                    <a:srgbClr val="000000">
                      <a:alpha val="30000"/>
                    </a:srgbClr>
                  </a:outerShdw>
                </a:effectLst>
              </a:rPr>
              <a:t>strong</a:t>
            </a:r>
            <a:endParaRPr lang="ru-RU" sz="5400" b="1" cap="none" spc="0" dirty="0">
              <a:ln w="11430"/>
              <a:solidFill>
                <a:srgbClr val="FF0000"/>
              </a:soli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xmlns="" val="3733343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Documents and Settings\Admin\Рабочий стол\rfhnf.png"/>
          <p:cNvPicPr>
            <a:picLocks noGrp="1" noChangeAspect="1" noChangeArrowheads="1"/>
          </p:cNvPicPr>
          <p:nvPr>
            <p:ph idx="1"/>
          </p:nvPr>
        </p:nvPicPr>
        <p:blipFill>
          <a:blip r:embed="rId3" cstate="email"/>
          <a:srcRect/>
          <a:stretch>
            <a:fillRect/>
          </a:stretch>
        </p:blipFill>
        <p:spPr bwMode="auto">
          <a:xfrm>
            <a:off x="0" y="0"/>
            <a:ext cx="9144000" cy="6858000"/>
          </a:xfrm>
          <a:prstGeom prst="rect">
            <a:avLst/>
          </a:prstGeom>
          <a:noFill/>
        </p:spPr>
      </p:pic>
      <p:sp>
        <p:nvSpPr>
          <p:cNvPr id="5" name="Овал 4"/>
          <p:cNvSpPr/>
          <p:nvPr/>
        </p:nvSpPr>
        <p:spPr>
          <a:xfrm>
            <a:off x="7358082" y="5357826"/>
            <a:ext cx="142876" cy="1428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3643306" y="3357562"/>
            <a:ext cx="71438" cy="714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5286380" y="2571744"/>
            <a:ext cx="45719" cy="714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5357818" y="5500702"/>
            <a:ext cx="71438" cy="714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1357290" y="2071678"/>
            <a:ext cx="1785950" cy="369332"/>
          </a:xfrm>
          <a:prstGeom prst="rect">
            <a:avLst/>
          </a:prstGeom>
          <a:noFill/>
        </p:spPr>
        <p:txBody>
          <a:bodyPr wrap="square" rtlCol="0">
            <a:spAutoFit/>
          </a:bodyPr>
          <a:lstStyle/>
          <a:p>
            <a:endParaRPr lang="ru-RU" dirty="0"/>
          </a:p>
        </p:txBody>
      </p:sp>
      <p:sp>
        <p:nvSpPr>
          <p:cNvPr id="10" name="TextBox 9"/>
          <p:cNvSpPr txBox="1"/>
          <p:nvPr/>
        </p:nvSpPr>
        <p:spPr>
          <a:xfrm>
            <a:off x="1000100" y="571480"/>
            <a:ext cx="7358114" cy="369332"/>
          </a:xfrm>
          <a:prstGeom prst="rect">
            <a:avLst/>
          </a:prstGeom>
          <a:noFill/>
        </p:spPr>
        <p:txBody>
          <a:bodyPr wrap="square" rtlCol="0">
            <a:spAutoFit/>
          </a:bodyPr>
          <a:lstStyle/>
          <a:p>
            <a:endParaRPr lang="ru-RU" dirty="0"/>
          </a:p>
        </p:txBody>
      </p:sp>
      <p:sp>
        <p:nvSpPr>
          <p:cNvPr id="11" name="TextBox 10"/>
          <p:cNvSpPr txBox="1"/>
          <p:nvPr/>
        </p:nvSpPr>
        <p:spPr>
          <a:xfrm>
            <a:off x="1643042" y="2143116"/>
            <a:ext cx="1357322" cy="584775"/>
          </a:xfrm>
          <a:prstGeom prst="rect">
            <a:avLst/>
          </a:prstGeom>
          <a:solidFill>
            <a:srgbClr val="92D050"/>
          </a:solidFill>
        </p:spPr>
        <p:txBody>
          <a:bodyPr wrap="square" rtlCol="0">
            <a:spAutoFit/>
          </a:bodyPr>
          <a:lstStyle/>
          <a:p>
            <a:pPr algn="ctr"/>
            <a:r>
              <a:rPr lang="en-US" sz="1600" dirty="0" smtClean="0">
                <a:latin typeface="Verdana" pitchFamily="34" charset="0"/>
              </a:rPr>
              <a:t>NORTHERN</a:t>
            </a:r>
          </a:p>
          <a:p>
            <a:pPr algn="ctr"/>
            <a:r>
              <a:rPr lang="en-US" sz="1600" dirty="0" smtClean="0">
                <a:latin typeface="Verdana" pitchFamily="34" charset="0"/>
              </a:rPr>
              <a:t> IRELAND</a:t>
            </a:r>
            <a:endParaRPr lang="ru-RU" sz="1600" dirty="0">
              <a:latin typeface="Verdana" pitchFamily="34" charset="0"/>
            </a:endParaRPr>
          </a:p>
        </p:txBody>
      </p:sp>
      <p:sp>
        <p:nvSpPr>
          <p:cNvPr id="13" name="TextBox 12"/>
          <p:cNvSpPr txBox="1"/>
          <p:nvPr/>
        </p:nvSpPr>
        <p:spPr>
          <a:xfrm>
            <a:off x="3143240" y="5572140"/>
            <a:ext cx="928694" cy="338554"/>
          </a:xfrm>
          <a:prstGeom prst="rect">
            <a:avLst/>
          </a:prstGeom>
          <a:solidFill>
            <a:srgbClr val="92D050"/>
          </a:solidFill>
        </p:spPr>
        <p:txBody>
          <a:bodyPr wrap="square" rtlCol="0">
            <a:spAutoFit/>
          </a:bodyPr>
          <a:lstStyle/>
          <a:p>
            <a:r>
              <a:rPr lang="en-US" sz="1600" dirty="0" smtClean="0">
                <a:latin typeface="Verdana" pitchFamily="34" charset="0"/>
              </a:rPr>
              <a:t>WALES</a:t>
            </a:r>
            <a:endParaRPr lang="ru-RU" sz="1600" dirty="0">
              <a:latin typeface="Verdana" pitchFamily="34" charset="0"/>
            </a:endParaRPr>
          </a:p>
        </p:txBody>
      </p:sp>
      <p:sp>
        <p:nvSpPr>
          <p:cNvPr id="14" name="TextBox 13"/>
          <p:cNvSpPr txBox="1"/>
          <p:nvPr/>
        </p:nvSpPr>
        <p:spPr>
          <a:xfrm>
            <a:off x="6215074" y="1857364"/>
            <a:ext cx="1285884" cy="307777"/>
          </a:xfrm>
          <a:prstGeom prst="rect">
            <a:avLst/>
          </a:prstGeom>
          <a:solidFill>
            <a:srgbClr val="92D050"/>
          </a:solidFill>
        </p:spPr>
        <p:txBody>
          <a:bodyPr wrap="square" rtlCol="0">
            <a:spAutoFit/>
          </a:bodyPr>
          <a:lstStyle/>
          <a:p>
            <a:r>
              <a:rPr lang="en-US" sz="1400" dirty="0" smtClean="0">
                <a:latin typeface="Verdana" pitchFamily="34" charset="0"/>
              </a:rPr>
              <a:t>SCOTLAND</a:t>
            </a:r>
            <a:endParaRPr lang="ru-RU" sz="1400" dirty="0">
              <a:latin typeface="Verdana" pitchFamily="34" charset="0"/>
            </a:endParaRPr>
          </a:p>
        </p:txBody>
      </p:sp>
      <p:sp>
        <p:nvSpPr>
          <p:cNvPr id="15" name="TextBox 14"/>
          <p:cNvSpPr txBox="1"/>
          <p:nvPr/>
        </p:nvSpPr>
        <p:spPr>
          <a:xfrm>
            <a:off x="7715272" y="3714752"/>
            <a:ext cx="1143008" cy="307777"/>
          </a:xfrm>
          <a:prstGeom prst="rect">
            <a:avLst/>
          </a:prstGeom>
          <a:solidFill>
            <a:srgbClr val="92D050"/>
          </a:solidFill>
        </p:spPr>
        <p:txBody>
          <a:bodyPr wrap="square" rtlCol="0">
            <a:spAutoFit/>
          </a:bodyPr>
          <a:lstStyle/>
          <a:p>
            <a:r>
              <a:rPr lang="en-US" sz="1400" dirty="0" smtClean="0">
                <a:latin typeface="Verdana" pitchFamily="34" charset="0"/>
              </a:rPr>
              <a:t>ENGLAND</a:t>
            </a:r>
            <a:endParaRPr lang="ru-RU" sz="1400" dirty="0">
              <a:latin typeface="Verdana" pitchFamily="34" charset="0"/>
            </a:endParaRPr>
          </a:p>
        </p:txBody>
      </p:sp>
      <p:sp>
        <p:nvSpPr>
          <p:cNvPr id="16" name="Line 5"/>
          <p:cNvSpPr>
            <a:spLocks noChangeShapeType="1"/>
          </p:cNvSpPr>
          <p:nvPr/>
        </p:nvSpPr>
        <p:spPr bwMode="auto">
          <a:xfrm>
            <a:off x="2928926" y="2714620"/>
            <a:ext cx="285752" cy="642942"/>
          </a:xfrm>
          <a:prstGeom prst="line">
            <a:avLst/>
          </a:prstGeom>
          <a:noFill/>
          <a:ln w="41275">
            <a:solidFill>
              <a:schemeClr val="accent3">
                <a:lumMod val="50000"/>
              </a:schemeClr>
            </a:solidFill>
            <a:round/>
            <a:headEnd type="oval" w="med" len="med"/>
            <a:tailEnd type="triangle" w="med" len="med"/>
          </a:ln>
        </p:spPr>
        <p:txBody>
          <a:bodyPr wrap="none" anchor="ctr"/>
          <a:lstStyle/>
          <a:p>
            <a:endParaRPr lang="ru-RU"/>
          </a:p>
        </p:txBody>
      </p:sp>
      <p:sp>
        <p:nvSpPr>
          <p:cNvPr id="17" name="Line 5"/>
          <p:cNvSpPr>
            <a:spLocks noChangeShapeType="1"/>
          </p:cNvSpPr>
          <p:nvPr/>
        </p:nvSpPr>
        <p:spPr bwMode="auto">
          <a:xfrm flipH="1" flipV="1">
            <a:off x="5072066" y="2000240"/>
            <a:ext cx="1143008" cy="142876"/>
          </a:xfrm>
          <a:prstGeom prst="line">
            <a:avLst/>
          </a:prstGeom>
          <a:noFill/>
          <a:ln w="41275">
            <a:solidFill>
              <a:schemeClr val="accent3">
                <a:lumMod val="50000"/>
              </a:schemeClr>
            </a:solidFill>
            <a:round/>
            <a:headEnd type="oval" w="med" len="med"/>
            <a:tailEnd type="triangle" w="med" len="med"/>
          </a:ln>
        </p:spPr>
        <p:txBody>
          <a:bodyPr wrap="none" anchor="ctr"/>
          <a:lstStyle/>
          <a:p>
            <a:endParaRPr lang="ru-RU"/>
          </a:p>
        </p:txBody>
      </p:sp>
      <p:sp>
        <p:nvSpPr>
          <p:cNvPr id="18" name="Line 5"/>
          <p:cNvSpPr>
            <a:spLocks noChangeShapeType="1"/>
          </p:cNvSpPr>
          <p:nvPr/>
        </p:nvSpPr>
        <p:spPr bwMode="auto">
          <a:xfrm flipH="1">
            <a:off x="6500826" y="4000504"/>
            <a:ext cx="1214446" cy="357190"/>
          </a:xfrm>
          <a:prstGeom prst="line">
            <a:avLst/>
          </a:prstGeom>
          <a:noFill/>
          <a:ln w="41275">
            <a:solidFill>
              <a:schemeClr val="accent3">
                <a:lumMod val="50000"/>
              </a:schemeClr>
            </a:solidFill>
            <a:round/>
            <a:headEnd type="oval" w="med" len="med"/>
            <a:tailEnd type="triangle" w="med" len="med"/>
          </a:ln>
        </p:spPr>
        <p:txBody>
          <a:bodyPr wrap="none" anchor="ctr"/>
          <a:lstStyle/>
          <a:p>
            <a:endParaRPr lang="ru-RU"/>
          </a:p>
        </p:txBody>
      </p:sp>
      <p:sp>
        <p:nvSpPr>
          <p:cNvPr id="19" name="Line 5"/>
          <p:cNvSpPr>
            <a:spLocks noChangeShapeType="1"/>
          </p:cNvSpPr>
          <p:nvPr/>
        </p:nvSpPr>
        <p:spPr bwMode="auto">
          <a:xfrm flipV="1">
            <a:off x="4071934" y="5143512"/>
            <a:ext cx="1071570" cy="428628"/>
          </a:xfrm>
          <a:prstGeom prst="line">
            <a:avLst/>
          </a:prstGeom>
          <a:noFill/>
          <a:ln w="41275">
            <a:solidFill>
              <a:schemeClr val="accent3">
                <a:lumMod val="50000"/>
              </a:schemeClr>
            </a:solidFill>
            <a:round/>
            <a:headEnd type="oval" w="med" len="med"/>
            <a:tailEnd type="triangle" w="med" len="med"/>
          </a:ln>
        </p:spPr>
        <p:txBody>
          <a:bodyPr wrap="none" anchor="ctr"/>
          <a:lstStyle/>
          <a:p>
            <a:endParaRPr lang="ru-RU"/>
          </a:p>
        </p:txBody>
      </p:sp>
      <p:sp>
        <p:nvSpPr>
          <p:cNvPr id="20" name="TextBox 19"/>
          <p:cNvSpPr txBox="1"/>
          <p:nvPr/>
        </p:nvSpPr>
        <p:spPr>
          <a:xfrm>
            <a:off x="3571868" y="3500438"/>
            <a:ext cx="1071570" cy="307777"/>
          </a:xfrm>
          <a:prstGeom prst="rect">
            <a:avLst/>
          </a:prstGeom>
          <a:noFill/>
        </p:spPr>
        <p:txBody>
          <a:bodyPr wrap="square" rtlCol="0">
            <a:spAutoFit/>
          </a:bodyPr>
          <a:lstStyle/>
          <a:p>
            <a:r>
              <a:rPr lang="en-US" sz="1400" dirty="0" smtClean="0"/>
              <a:t>BELFAST</a:t>
            </a:r>
            <a:endParaRPr lang="ru-RU" sz="1400" dirty="0"/>
          </a:p>
        </p:txBody>
      </p:sp>
      <p:sp>
        <p:nvSpPr>
          <p:cNvPr id="21" name="TextBox 20"/>
          <p:cNvSpPr txBox="1"/>
          <p:nvPr/>
        </p:nvSpPr>
        <p:spPr>
          <a:xfrm>
            <a:off x="5214942" y="2643182"/>
            <a:ext cx="1500198" cy="307777"/>
          </a:xfrm>
          <a:prstGeom prst="rect">
            <a:avLst/>
          </a:prstGeom>
          <a:noFill/>
        </p:spPr>
        <p:txBody>
          <a:bodyPr wrap="square" rtlCol="0">
            <a:spAutoFit/>
          </a:bodyPr>
          <a:lstStyle/>
          <a:p>
            <a:r>
              <a:rPr lang="en-US" sz="1400" dirty="0" smtClean="0"/>
              <a:t>EDINBURGH</a:t>
            </a:r>
            <a:endParaRPr lang="ru-RU" sz="1400" dirty="0"/>
          </a:p>
        </p:txBody>
      </p:sp>
      <p:sp>
        <p:nvSpPr>
          <p:cNvPr id="22" name="TextBox 21"/>
          <p:cNvSpPr txBox="1"/>
          <p:nvPr/>
        </p:nvSpPr>
        <p:spPr>
          <a:xfrm>
            <a:off x="6500826" y="5000636"/>
            <a:ext cx="1428760" cy="369332"/>
          </a:xfrm>
          <a:prstGeom prst="rect">
            <a:avLst/>
          </a:prstGeom>
          <a:noFill/>
        </p:spPr>
        <p:txBody>
          <a:bodyPr wrap="square" rtlCol="0">
            <a:spAutoFit/>
          </a:bodyPr>
          <a:lstStyle/>
          <a:p>
            <a:r>
              <a:rPr lang="en-US" dirty="0" smtClean="0"/>
              <a:t>LONDON</a:t>
            </a:r>
            <a:endParaRPr lang="ru-RU" dirty="0"/>
          </a:p>
        </p:txBody>
      </p:sp>
      <p:sp>
        <p:nvSpPr>
          <p:cNvPr id="23" name="TextBox 22"/>
          <p:cNvSpPr txBox="1"/>
          <p:nvPr/>
        </p:nvSpPr>
        <p:spPr>
          <a:xfrm>
            <a:off x="4929190" y="5572140"/>
            <a:ext cx="1143008" cy="307777"/>
          </a:xfrm>
          <a:prstGeom prst="rect">
            <a:avLst/>
          </a:prstGeom>
          <a:noFill/>
        </p:spPr>
        <p:txBody>
          <a:bodyPr wrap="square" rtlCol="0">
            <a:spAutoFit/>
          </a:bodyPr>
          <a:lstStyle/>
          <a:p>
            <a:r>
              <a:rPr lang="en-US" sz="1400" dirty="0" smtClean="0"/>
              <a:t>CARDIFF</a:t>
            </a:r>
            <a:endParaRPr lang="ru-RU" sz="1400" dirty="0"/>
          </a:p>
        </p:txBody>
      </p:sp>
      <p:sp>
        <p:nvSpPr>
          <p:cNvPr id="3" name="Прямоугольник 2"/>
          <p:cNvSpPr/>
          <p:nvPr/>
        </p:nvSpPr>
        <p:spPr>
          <a:xfrm>
            <a:off x="6263991" y="1"/>
            <a:ext cx="2643206" cy="17035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12" name="TextBox 11"/>
          <p:cNvSpPr txBox="1"/>
          <p:nvPr/>
        </p:nvSpPr>
        <p:spPr>
          <a:xfrm>
            <a:off x="184056" y="5850"/>
            <a:ext cx="8715436" cy="1200329"/>
          </a:xfrm>
          <a:prstGeom prst="rect">
            <a:avLst/>
          </a:prstGeom>
          <a:solidFill>
            <a:srgbClr val="91D757"/>
          </a:solidFill>
        </p:spPr>
        <p:txBody>
          <a:bodyPr wrap="square" rtlCol="0">
            <a:spAutoFit/>
          </a:bodyPr>
          <a:lstStyle/>
          <a:p>
            <a:pPr algn="ctr"/>
            <a:r>
              <a:rPr lang="en-US" sz="3600" dirty="0" smtClean="0">
                <a:latin typeface="Verdana" pitchFamily="34" charset="0"/>
                <a:cs typeface="Times New Roman" pitchFamily="18" charset="0"/>
              </a:rPr>
              <a:t>THE UNITED KINGDOM OF GREAT BRITAIN AND NORTHERN IRELAND</a:t>
            </a:r>
            <a:endParaRPr lang="ru-RU" sz="3600" dirty="0">
              <a:latin typeface="Verdana" pitchFamily="34" charset="0"/>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15">
                                            <p:bg/>
                                          </p:spTgt>
                                        </p:tgtEl>
                                        <p:attrNameLst>
                                          <p:attrName>style.visibility</p:attrName>
                                        </p:attrNameLst>
                                      </p:cBhvr>
                                      <p:to>
                                        <p:strVal val="visible"/>
                                      </p:to>
                                    </p:set>
                                    <p:animEffect transition="in" filter="wipe(down)">
                                      <p:cBhvr>
                                        <p:cTn id="11" dur="1000"/>
                                        <p:tgtEl>
                                          <p:spTgt spid="15">
                                            <p:bg/>
                                          </p:spTgt>
                                        </p:tgtEl>
                                      </p:cBhvr>
                                    </p:animEffect>
                                  </p:childTnLst>
                                </p:cTn>
                              </p:par>
                            </p:childTnLst>
                          </p:cTn>
                        </p:par>
                        <p:par>
                          <p:cTn id="12" fill="hold">
                            <p:stCondLst>
                              <p:cond delay="3000"/>
                            </p:stCondLst>
                            <p:childTnLst>
                              <p:par>
                                <p:cTn id="13" presetID="22" presetClass="entr" presetSubtype="4" fill="hold" grpId="0" nodeType="after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wipe(down)">
                                      <p:cBhvr>
                                        <p:cTn id="15" dur="1000"/>
                                        <p:tgtEl>
                                          <p:spTgt spid="15">
                                            <p:txEl>
                                              <p:pRg st="0" end="0"/>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childTnLst>
                                </p:cTn>
                              </p:par>
                            </p:childTnLst>
                          </p:cTn>
                        </p:par>
                        <p:par>
                          <p:cTn id="20" fill="hold">
                            <p:stCondLst>
                              <p:cond delay="5000"/>
                            </p:stCondLst>
                            <p:childTnLst>
                              <p:par>
                                <p:cTn id="21" presetID="22" presetClass="entr" presetSubtype="4" fill="hold" grpId="0" nodeType="afterEffect">
                                  <p:stCondLst>
                                    <p:cond delay="0"/>
                                  </p:stCondLst>
                                  <p:childTnLst>
                                    <p:set>
                                      <p:cBhvr>
                                        <p:cTn id="22" dur="1" fill="hold">
                                          <p:stCondLst>
                                            <p:cond delay="0"/>
                                          </p:stCondLst>
                                        </p:cTn>
                                        <p:tgtEl>
                                          <p:spTgt spid="14">
                                            <p:bg/>
                                          </p:spTgt>
                                        </p:tgtEl>
                                        <p:attrNameLst>
                                          <p:attrName>style.visibility</p:attrName>
                                        </p:attrNameLst>
                                      </p:cBhvr>
                                      <p:to>
                                        <p:strVal val="visible"/>
                                      </p:to>
                                    </p:set>
                                    <p:animEffect transition="in" filter="wipe(down)">
                                      <p:cBhvr>
                                        <p:cTn id="23" dur="1000"/>
                                        <p:tgtEl>
                                          <p:spTgt spid="14">
                                            <p:bg/>
                                          </p:spTgt>
                                        </p:tgtEl>
                                      </p:cBhvr>
                                    </p:animEffect>
                                  </p:childTnLst>
                                </p:cTn>
                              </p:par>
                            </p:childTnLst>
                          </p:cTn>
                        </p:par>
                        <p:par>
                          <p:cTn id="24" fill="hold">
                            <p:stCondLst>
                              <p:cond delay="6000"/>
                            </p:stCondLst>
                            <p:childTnLst>
                              <p:par>
                                <p:cTn id="25" presetID="22" presetClass="entr" presetSubtype="4" fill="hold" grpId="0" nodeType="after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down)">
                                      <p:cBhvr>
                                        <p:cTn id="27" dur="1000"/>
                                        <p:tgtEl>
                                          <p:spTgt spid="14">
                                            <p:txEl>
                                              <p:pRg st="0" end="0"/>
                                            </p:txEl>
                                          </p:spTgt>
                                        </p:tgtEl>
                                      </p:cBhvr>
                                    </p:animEffect>
                                  </p:childTnLst>
                                </p:cTn>
                              </p:par>
                            </p:childTnLst>
                          </p:cTn>
                        </p:par>
                        <p:par>
                          <p:cTn id="28" fill="hold">
                            <p:stCondLst>
                              <p:cond delay="7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childTnLst>
                                </p:cTn>
                              </p:par>
                            </p:childTnLst>
                          </p:cTn>
                        </p:par>
                        <p:par>
                          <p:cTn id="32" fill="hold">
                            <p:stCondLst>
                              <p:cond delay="8000"/>
                            </p:stCondLst>
                            <p:childTnLst>
                              <p:par>
                                <p:cTn id="33" presetID="22" presetClass="entr" presetSubtype="4" fill="hold" grpId="0" nodeType="afterEffect">
                                  <p:stCondLst>
                                    <p:cond delay="0"/>
                                  </p:stCondLst>
                                  <p:childTnLst>
                                    <p:set>
                                      <p:cBhvr>
                                        <p:cTn id="34" dur="1" fill="hold">
                                          <p:stCondLst>
                                            <p:cond delay="0"/>
                                          </p:stCondLst>
                                        </p:cTn>
                                        <p:tgtEl>
                                          <p:spTgt spid="13">
                                            <p:bg/>
                                          </p:spTgt>
                                        </p:tgtEl>
                                        <p:attrNameLst>
                                          <p:attrName>style.visibility</p:attrName>
                                        </p:attrNameLst>
                                      </p:cBhvr>
                                      <p:to>
                                        <p:strVal val="visible"/>
                                      </p:to>
                                    </p:set>
                                    <p:animEffect transition="in" filter="wipe(down)">
                                      <p:cBhvr>
                                        <p:cTn id="35" dur="1000"/>
                                        <p:tgtEl>
                                          <p:spTgt spid="13">
                                            <p:bg/>
                                          </p:spTgt>
                                        </p:tgtEl>
                                      </p:cBhvr>
                                    </p:animEffect>
                                  </p:childTnLst>
                                </p:cTn>
                              </p:par>
                            </p:childTnLst>
                          </p:cTn>
                        </p:par>
                        <p:par>
                          <p:cTn id="36" fill="hold">
                            <p:stCondLst>
                              <p:cond delay="9000"/>
                            </p:stCondLst>
                            <p:childTnLst>
                              <p:par>
                                <p:cTn id="37" presetID="22" presetClass="entr" presetSubtype="4"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wipe(down)">
                                      <p:cBhvr>
                                        <p:cTn id="39" dur="1000"/>
                                        <p:tgtEl>
                                          <p:spTgt spid="13">
                                            <p:txEl>
                                              <p:pRg st="0" end="0"/>
                                            </p:txEl>
                                          </p:spTgt>
                                        </p:tgtEl>
                                      </p:cBhvr>
                                    </p:animEffect>
                                  </p:childTnLst>
                                </p:cTn>
                              </p:par>
                            </p:childTnLst>
                          </p:cTn>
                        </p:par>
                        <p:par>
                          <p:cTn id="40" fill="hold">
                            <p:stCondLst>
                              <p:cond delay="100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childTnLst>
                                </p:cTn>
                              </p:par>
                            </p:childTnLst>
                          </p:cTn>
                        </p:par>
                        <p:par>
                          <p:cTn id="44" fill="hold">
                            <p:stCondLst>
                              <p:cond delay="11000"/>
                            </p:stCondLst>
                            <p:childTnLst>
                              <p:par>
                                <p:cTn id="45" presetID="22" presetClass="entr" presetSubtype="4" fill="hold" grpId="0" nodeType="after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down)">
                                      <p:cBhvr>
                                        <p:cTn id="47" dur="1000"/>
                                        <p:tgtEl>
                                          <p:spTgt spid="11">
                                            <p:bg/>
                                          </p:spTgt>
                                        </p:tgtEl>
                                      </p:cBhvr>
                                    </p:animEffect>
                                  </p:childTnLst>
                                </p:cTn>
                              </p:par>
                            </p:childTnLst>
                          </p:cTn>
                        </p:par>
                        <p:par>
                          <p:cTn id="48" fill="hold">
                            <p:stCondLst>
                              <p:cond delay="12000"/>
                            </p:stCondLst>
                            <p:childTnLst>
                              <p:par>
                                <p:cTn id="49" presetID="22" presetClass="entr" presetSubtype="4" fill="hold" grpId="0" nodeType="afterEffect">
                                  <p:stCondLst>
                                    <p:cond delay="0"/>
                                  </p:stCondLst>
                                  <p:childTnLst>
                                    <p:set>
                                      <p:cBhvr>
                                        <p:cTn id="50" dur="1" fill="hold">
                                          <p:stCondLst>
                                            <p:cond delay="0"/>
                                          </p:stCondLst>
                                        </p:cTn>
                                        <p:tgtEl>
                                          <p:spTgt spid="11">
                                            <p:txEl>
                                              <p:pRg st="0" end="0"/>
                                            </p:txEl>
                                          </p:spTgt>
                                        </p:tgtEl>
                                        <p:attrNameLst>
                                          <p:attrName>style.visibility</p:attrName>
                                        </p:attrNameLst>
                                      </p:cBhvr>
                                      <p:to>
                                        <p:strVal val="visible"/>
                                      </p:to>
                                    </p:set>
                                    <p:animEffect transition="in" filter="wipe(down)">
                                      <p:cBhvr>
                                        <p:cTn id="51" dur="1000"/>
                                        <p:tgtEl>
                                          <p:spTgt spid="11">
                                            <p:txEl>
                                              <p:pRg st="0" end="0"/>
                                            </p:txEl>
                                          </p:spTgt>
                                        </p:tgtEl>
                                      </p:cBhvr>
                                    </p:animEffect>
                                  </p:childTnLst>
                                </p:cTn>
                              </p:par>
                            </p:childTnLst>
                          </p:cTn>
                        </p:par>
                        <p:par>
                          <p:cTn id="52" fill="hold">
                            <p:stCondLst>
                              <p:cond delay="13000"/>
                            </p:stCondLst>
                            <p:childTnLst>
                              <p:par>
                                <p:cTn id="53" presetID="22" presetClass="entr" presetSubtype="4" fill="hold" grpId="0" nodeType="afterEffect">
                                  <p:stCondLst>
                                    <p:cond delay="0"/>
                                  </p:stCondLst>
                                  <p:childTnLst>
                                    <p:set>
                                      <p:cBhvr>
                                        <p:cTn id="54" dur="1" fill="hold">
                                          <p:stCondLst>
                                            <p:cond delay="0"/>
                                          </p:stCondLst>
                                        </p:cTn>
                                        <p:tgtEl>
                                          <p:spTgt spid="11">
                                            <p:txEl>
                                              <p:pRg st="1" end="1"/>
                                            </p:txEl>
                                          </p:spTgt>
                                        </p:tgtEl>
                                        <p:attrNameLst>
                                          <p:attrName>style.visibility</p:attrName>
                                        </p:attrNameLst>
                                      </p:cBhvr>
                                      <p:to>
                                        <p:strVal val="visible"/>
                                      </p:to>
                                    </p:set>
                                    <p:animEffect transition="in" filter="wipe(down)">
                                      <p:cBhvr>
                                        <p:cTn id="55" dur="1000"/>
                                        <p:tgtEl>
                                          <p:spTgt spid="11">
                                            <p:txEl>
                                              <p:pRg st="1" end="1"/>
                                            </p:txEl>
                                          </p:spTgt>
                                        </p:tgtEl>
                                      </p:cBhvr>
                                    </p:animEffect>
                                  </p:childTnLst>
                                </p:cTn>
                              </p:par>
                            </p:childTnLst>
                          </p:cTn>
                        </p:par>
                        <p:par>
                          <p:cTn id="56" fill="hold">
                            <p:stCondLst>
                              <p:cond delay="140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allAtOnce" animBg="1"/>
      <p:bldP spid="13" grpId="0" build="allAtOnce" animBg="1"/>
      <p:bldP spid="14" grpId="0" build="allAtOnce" animBg="1"/>
      <p:bldP spid="15" grpId="0" build="allAtOnce" animBg="1"/>
      <p:bldP spid="16" grpId="0" animBg="1"/>
      <p:bldP spid="17" grpId="0" animBg="1"/>
      <p:bldP spid="18" grpId="0" animBg="1"/>
      <p:bldP spid="19"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p:txBody>
          <a:bodyPr/>
          <a:lstStyle/>
          <a:p>
            <a:endParaRPr lang="ru-RU"/>
          </a:p>
        </p:txBody>
      </p:sp>
      <p:pic>
        <p:nvPicPr>
          <p:cNvPr id="7" name="Picture 2" descr="C:\Documents and Settings\Admin\Рабочий стол\Новая папка (2)\британия фото\. 00x2.jpg"/>
          <p:cNvPicPr>
            <a:picLocks noChangeAspect="1" noChangeArrowheads="1"/>
          </p:cNvPicPr>
          <p:nvPr/>
        </p:nvPicPr>
        <p:blipFill>
          <a:blip r:embed="rId2" cstate="email"/>
          <a:srcRect/>
          <a:stretch>
            <a:fillRect/>
          </a:stretch>
        </p:blipFill>
        <p:spPr bwMode="auto">
          <a:xfrm>
            <a:off x="-1" y="0"/>
            <a:ext cx="9144001" cy="6858000"/>
          </a:xfrm>
          <a:prstGeom prst="rect">
            <a:avLst/>
          </a:prstGeom>
          <a:noFill/>
        </p:spPr>
      </p:pic>
      <p:sp>
        <p:nvSpPr>
          <p:cNvPr id="15" name="Прямоугольник 14"/>
          <p:cNvSpPr/>
          <p:nvPr/>
        </p:nvSpPr>
        <p:spPr>
          <a:xfrm>
            <a:off x="4071934" y="4000504"/>
            <a:ext cx="4357718" cy="1446550"/>
          </a:xfrm>
          <a:prstGeom prst="rect">
            <a:avLst/>
          </a:prstGeom>
          <a:noFill/>
        </p:spPr>
        <p:txBody>
          <a:bodyPr wrap="square" lIns="91440" tIns="45720" rIns="91440" bIns="45720">
            <a:spAutoFit/>
          </a:bodyPr>
          <a:lstStyle/>
          <a:p>
            <a:pPr algn="ctr"/>
            <a:r>
              <a:rPr lang="en-US" sz="88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ru-RU" sz="88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7" name="Прямоугольник 16"/>
          <p:cNvSpPr/>
          <p:nvPr/>
        </p:nvSpPr>
        <p:spPr>
          <a:xfrm rot="20473408">
            <a:off x="207987" y="737135"/>
            <a:ext cx="5304002"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7200" b="1" dirty="0" smtClean="0">
                <a:ln w="11430"/>
                <a:solidFill>
                  <a:srgbClr val="FF0000"/>
                </a:solidFill>
                <a:effectLst>
                  <a:outerShdw blurRad="50800" dist="39000" dir="5460000" algn="tl">
                    <a:srgbClr val="000000">
                      <a:alpha val="38000"/>
                    </a:srgbClr>
                  </a:outerShdw>
                </a:effectLst>
              </a:rPr>
              <a:t>WELCOME</a:t>
            </a:r>
            <a:endParaRPr lang="ru-RU" sz="7200" b="1" cap="none" spc="0" dirty="0">
              <a:ln w="11430"/>
              <a:solidFill>
                <a:srgbClr val="FF0000"/>
              </a:solidFill>
              <a:effectLst>
                <a:outerShdw blurRad="50800" dist="39000" dir="5460000" algn="tl">
                  <a:srgbClr val="000000">
                    <a:alpha val="38000"/>
                  </a:srgbClr>
                </a:outerShdw>
              </a:effectLst>
            </a:endParaRPr>
          </a:p>
        </p:txBody>
      </p:sp>
      <p:sp>
        <p:nvSpPr>
          <p:cNvPr id="18" name="Прямоугольник 17"/>
          <p:cNvSpPr/>
          <p:nvPr/>
        </p:nvSpPr>
        <p:spPr>
          <a:xfrm>
            <a:off x="4643438" y="3071810"/>
            <a:ext cx="97719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solidFill>
                  <a:srgbClr val="FF0000"/>
                </a:solidFill>
                <a:effectLst>
                  <a:outerShdw blurRad="50800" dist="39000" dir="5460000" algn="tl">
                    <a:srgbClr val="000000">
                      <a:alpha val="38000"/>
                    </a:srgbClr>
                  </a:outerShdw>
                </a:effectLst>
              </a:rPr>
              <a:t>TO</a:t>
            </a:r>
            <a:endParaRPr lang="ru-RU" sz="5400" b="1" cap="none" spc="0" dirty="0">
              <a:ln w="11430"/>
              <a:solidFill>
                <a:srgbClr val="FF0000"/>
              </a:solidFill>
              <a:effectLst>
                <a:outerShdw blurRad="50800" dist="39000" dir="5460000" algn="tl">
                  <a:srgbClr val="000000">
                    <a:alpha val="38000"/>
                  </a:srgbClr>
                </a:outerShdw>
              </a:effectLst>
            </a:endParaRPr>
          </a:p>
        </p:txBody>
      </p:sp>
      <p:sp>
        <p:nvSpPr>
          <p:cNvPr id="19" name="Прямоугольник 18"/>
          <p:cNvSpPr/>
          <p:nvPr/>
        </p:nvSpPr>
        <p:spPr>
          <a:xfrm>
            <a:off x="4286248" y="4071942"/>
            <a:ext cx="4000528"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rgbClr val="FF0000"/>
                </a:solidFill>
                <a:effectLst>
                  <a:outerShdw blurRad="50800" dist="39000" dir="5460000" algn="tl">
                    <a:srgbClr val="000000">
                      <a:alpha val="38000"/>
                    </a:srgbClr>
                  </a:outerShdw>
                </a:effectLst>
              </a:rPr>
              <a:t>BRITAIN!</a:t>
            </a:r>
            <a:endParaRPr lang="ru-RU" sz="8000" b="1" cap="none" spc="0" dirty="0">
              <a:ln w="11430"/>
              <a:solidFill>
                <a:srgbClr val="FF0000"/>
              </a:solidFill>
              <a:effectLst>
                <a:outerShdw blurRad="50800" dist="39000" dir="5460000" algn="tl">
                  <a:srgbClr val="000000">
                    <a:alpha val="38000"/>
                  </a:srgbClr>
                </a:outerShdw>
              </a:effectLst>
            </a:endParaRPr>
          </a:p>
        </p:txBody>
      </p:sp>
      <p:sp>
        <p:nvSpPr>
          <p:cNvPr id="20" name="Прямоугольник 19"/>
          <p:cNvSpPr/>
          <p:nvPr/>
        </p:nvSpPr>
        <p:spPr>
          <a:xfrm>
            <a:off x="642910" y="4071942"/>
            <a:ext cx="3571900"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rgbClr val="FF0000"/>
                </a:solidFill>
                <a:effectLst>
                  <a:outerShdw blurRad="50800" dist="39000" dir="5460000" algn="tl">
                    <a:srgbClr val="000000">
                      <a:alpha val="38000"/>
                    </a:srgbClr>
                  </a:outerShdw>
                </a:effectLst>
              </a:rPr>
              <a:t>GREAT</a:t>
            </a:r>
            <a:endParaRPr lang="ru-RU" sz="80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095375"/>
          </a:xfrm>
        </p:spPr>
        <p:txBody>
          <a:bodyPr>
            <a:normAutofit fontScale="90000"/>
          </a:bodyPr>
          <a:lstStyle/>
          <a:p>
            <a:pPr algn="ctr">
              <a:defRPr/>
            </a:pPr>
            <a:r>
              <a:rPr lang="en-US" b="1" dirty="0" smtClean="0"/>
              <a:t>What are we going to do at the lesson today?</a:t>
            </a:r>
            <a:endParaRPr lang="ru-RU" b="1"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638925" y="3921125"/>
            <a:ext cx="2441575" cy="16843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627" name="Picture 3"/>
          <p:cNvPicPr>
            <a:picLocks noGrp="1" noChangeAspect="1" noChangeArrowheads="1"/>
          </p:cNvPicPr>
          <p:nvPr>
            <p:ph idx="1"/>
          </p:nvPr>
        </p:nvPicPr>
        <p:blipFill>
          <a:blip r:embed="rId4">
            <a:extLst>
              <a:ext uri="{28A0092B-C50C-407E-A947-70E740481C1C}">
                <a14:useLocalDpi xmlns:a14="http://schemas.microsoft.com/office/drawing/2010/main" xmlns="" val="0"/>
              </a:ext>
            </a:extLst>
          </a:blip>
          <a:srcRect/>
          <a:stretch>
            <a:fillRect/>
          </a:stretch>
        </p:blipFill>
        <p:spPr>
          <a:xfrm>
            <a:off x="5738813" y="1635125"/>
            <a:ext cx="2798762" cy="1798638"/>
          </a:xfr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125913" y="3956050"/>
            <a:ext cx="2298700" cy="189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09563" y="1293813"/>
            <a:ext cx="1990725" cy="199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630" name="Picture 6"/>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760788" y="1700213"/>
            <a:ext cx="1755775" cy="1968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Рисунок 4"/>
          <p:cNvPicPr>
            <a:picLocks noChangeAspect="1"/>
          </p:cNvPicPr>
          <p:nvPr/>
        </p:nvPicPr>
        <p:blipFill>
          <a:blip r:embed="rId8">
            <a:extLst>
              <a:ext uri="{28A0092B-C50C-407E-A947-70E740481C1C}">
                <a14:useLocalDpi xmlns:a14="http://schemas.microsoft.com/office/drawing/2010/main" xmlns="" val="0"/>
              </a:ext>
            </a:extLst>
          </a:blip>
          <a:srcRect/>
          <a:stretch>
            <a:fillRect/>
          </a:stretch>
        </p:blipFill>
        <p:spPr bwMode="auto">
          <a:xfrm>
            <a:off x="263525" y="3468688"/>
            <a:ext cx="1728788" cy="2589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Рисунок 5"/>
          <p:cNvPicPr>
            <a:picLocks noChangeAspect="1"/>
          </p:cNvPicPr>
          <p:nvPr/>
        </p:nvPicPr>
        <p:blipFill>
          <a:blip r:embed="rId9">
            <a:extLst>
              <a:ext uri="{28A0092B-C50C-407E-A947-70E740481C1C}">
                <a14:useLocalDpi xmlns:a14="http://schemas.microsoft.com/office/drawing/2010/main" xmlns="" val="0"/>
              </a:ext>
            </a:extLst>
          </a:blip>
          <a:srcRect/>
          <a:stretch>
            <a:fillRect/>
          </a:stretch>
        </p:blipFill>
        <p:spPr bwMode="auto">
          <a:xfrm>
            <a:off x="2024063" y="3821113"/>
            <a:ext cx="2027237" cy="2027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407215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fade">
                                      <p:cBhvr>
                                        <p:cTn id="7" dur="500"/>
                                        <p:tgtEl>
                                          <p:spTgt spid="266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6630"/>
                                        </p:tgtEl>
                                        <p:attrNameLst>
                                          <p:attrName>style.visibility</p:attrName>
                                        </p:attrNameLst>
                                      </p:cBhvr>
                                      <p:to>
                                        <p:strVal val="visible"/>
                                      </p:to>
                                    </p:set>
                                    <p:animEffect transition="in" filter="fade">
                                      <p:cBhvr>
                                        <p:cTn id="12" dur="500"/>
                                        <p:tgtEl>
                                          <p:spTgt spid="266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6627"/>
                                        </p:tgtEl>
                                        <p:attrNameLst>
                                          <p:attrName>style.visibility</p:attrName>
                                        </p:attrNameLst>
                                      </p:cBhvr>
                                      <p:to>
                                        <p:strVal val="visible"/>
                                      </p:to>
                                    </p:set>
                                    <p:animEffect transition="in" filter="fade">
                                      <p:cBhvr>
                                        <p:cTn id="17" dur="500"/>
                                        <p:tgtEl>
                                          <p:spTgt spid="2662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26628"/>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6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403648" y="0"/>
            <a:ext cx="6532558" cy="923330"/>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rPr>
              <a:t>Our assistants:</a:t>
            </a:r>
            <a:endParaRPr kumimoji="0" lang="ru-RU" sz="5400" b="1" i="0" u="none" strike="noStrike" kern="0" cap="all" spc="0" normalizeH="0" baseline="0" noProof="0" dirty="0" smtClean="0">
              <a:ln w="9000" cmpd="sng">
                <a:solidFill>
                  <a:srgbClr val="00ADDC">
                    <a:shade val="50000"/>
                    <a:satMod val="120000"/>
                  </a:srgbClr>
                </a:solidFill>
                <a:prstDash val="solid"/>
              </a:ln>
              <a:gradFill>
                <a:gsLst>
                  <a:gs pos="0">
                    <a:srgbClr val="00ADDC">
                      <a:shade val="20000"/>
                      <a:satMod val="245000"/>
                    </a:srgbClr>
                  </a:gs>
                  <a:gs pos="43000">
                    <a:srgbClr val="00ADDC">
                      <a:satMod val="255000"/>
                    </a:srgbClr>
                  </a:gs>
                  <a:gs pos="48000">
                    <a:srgbClr val="00ADDC">
                      <a:shade val="85000"/>
                      <a:satMod val="255000"/>
                    </a:srgbClr>
                  </a:gs>
                  <a:gs pos="100000">
                    <a:srgbClr val="00ADDC">
                      <a:shade val="20000"/>
                      <a:satMod val="245000"/>
                    </a:srgbClr>
                  </a:gs>
                </a:gsLst>
                <a:lin ang="5400000"/>
              </a:gradFill>
              <a:effectLst>
                <a:reflection blurRad="12700" stA="28000" endPos="45000" dist="1000" dir="5400000" sy="-100000" algn="bl" rotWithShape="0"/>
              </a:effectLst>
              <a:uLnTx/>
              <a:uFillTx/>
            </a:endParaRPr>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807962" y="923330"/>
            <a:ext cx="4329054" cy="4329054"/>
          </a:xfrm>
          <a:prstGeom prst="rect">
            <a:avLst/>
          </a:prstGeom>
        </p:spPr>
      </p:pic>
      <p:sp>
        <p:nvSpPr>
          <p:cNvPr id="8" name="Выноска-облако 7"/>
          <p:cNvSpPr/>
          <p:nvPr/>
        </p:nvSpPr>
        <p:spPr>
          <a:xfrm>
            <a:off x="2747956" y="764704"/>
            <a:ext cx="2808312" cy="1584176"/>
          </a:xfrm>
          <a:prstGeom prst="cloudCallout">
            <a:avLst>
              <a:gd name="adj1" fmla="val -89652"/>
              <a:gd name="adj2" fmla="val 372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Book Antiqua" pitchFamily="18" charset="0"/>
              </a:rPr>
              <a:t>I am the Grammar Wizard!</a:t>
            </a:r>
            <a:endParaRPr lang="ru-RU" sz="2400" b="1" dirty="0">
              <a:latin typeface="Book Antiqua" pitchFamily="18" charset="0"/>
            </a:endParaRPr>
          </a:p>
        </p:txBody>
      </p:sp>
      <p:pic>
        <p:nvPicPr>
          <p:cNvPr id="10" name="Рисунок 9"/>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426469" y="2348880"/>
            <a:ext cx="3214810" cy="2141430"/>
          </a:xfrm>
          <a:prstGeom prst="rect">
            <a:avLst/>
          </a:prstGeom>
        </p:spPr>
      </p:pic>
      <p:pic>
        <p:nvPicPr>
          <p:cNvPr id="12" name="Рисунок 11"/>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832681" y="923330"/>
            <a:ext cx="3255219" cy="2304256"/>
          </a:xfrm>
          <a:prstGeom prst="rect">
            <a:avLst/>
          </a:prstGeom>
        </p:spPr>
      </p:pic>
      <p:pic>
        <p:nvPicPr>
          <p:cNvPr id="16" name="Рисунок 15"/>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0" y="4421951"/>
            <a:ext cx="3456384" cy="2436049"/>
          </a:xfrm>
          <a:prstGeom prst="rect">
            <a:avLst/>
          </a:prstGeom>
        </p:spPr>
      </p:pic>
    </p:spTree>
    <p:extLst>
      <p:ext uri="{BB962C8B-B14F-4D97-AF65-F5344CB8AC3E}">
        <p14:creationId xmlns:p14="http://schemas.microsoft.com/office/powerpoint/2010/main" xmlns="" val="2771341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259632" y="1600200"/>
            <a:ext cx="7427168" cy="4876800"/>
          </a:xfrm>
        </p:spPr>
        <p:txBody>
          <a:bodyPr/>
          <a:lstStyle/>
          <a:p>
            <a:r>
              <a:rPr lang="en-US" sz="3200" dirty="0" smtClean="0"/>
              <a:t>United Kingdom consist of four country: England, Wales, Scotland and Northern Ireland. The capitals of this part is London, Cardiff, Edinburgh and Belfast. The official name of the country are the United Kingdom of Great Britain and Northern Ireland. People usually calls it the UK. The name “United Kingdom” is first used in 1707.</a:t>
            </a:r>
            <a:endParaRPr lang="ru-RU" sz="3200" dirty="0"/>
          </a:p>
        </p:txBody>
      </p:sp>
      <p:sp>
        <p:nvSpPr>
          <p:cNvPr id="2" name="Заголовок 1"/>
          <p:cNvSpPr>
            <a:spLocks noGrp="1"/>
          </p:cNvSpPr>
          <p:nvPr>
            <p:ph type="title"/>
          </p:nvPr>
        </p:nvSpPr>
        <p:spPr>
          <a:xfrm>
            <a:off x="465774" y="350168"/>
            <a:ext cx="8229600" cy="990600"/>
          </a:xfrm>
        </p:spPr>
        <p:txBody>
          <a:bodyPr/>
          <a:lstStyle/>
          <a:p>
            <a:r>
              <a:rPr lang="en-US" dirty="0" smtClean="0"/>
              <a:t>Look for mistakes</a:t>
            </a:r>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1278369">
            <a:off x="6825937" y="510247"/>
            <a:ext cx="2013025" cy="12907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43408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2915816" y="1600200"/>
            <a:ext cx="5770984" cy="4876800"/>
          </a:xfrm>
        </p:spPr>
        <p:txBody>
          <a:bodyPr/>
          <a:lstStyle/>
          <a:p>
            <a:r>
              <a:rPr lang="en-US" sz="2800" dirty="0" smtClean="0">
                <a:solidFill>
                  <a:srgbClr val="C00000"/>
                </a:solidFill>
              </a:rPr>
              <a:t>United</a:t>
            </a:r>
            <a:r>
              <a:rPr lang="en-US" sz="2800" dirty="0" smtClean="0"/>
              <a:t> Kingdom </a:t>
            </a:r>
            <a:r>
              <a:rPr lang="en-US" sz="2800" dirty="0" smtClean="0">
                <a:solidFill>
                  <a:srgbClr val="C00000"/>
                </a:solidFill>
              </a:rPr>
              <a:t>consist</a:t>
            </a:r>
            <a:r>
              <a:rPr lang="en-US" sz="2800" dirty="0" smtClean="0"/>
              <a:t> of four </a:t>
            </a:r>
            <a:r>
              <a:rPr lang="en-US" sz="2800" dirty="0" smtClean="0">
                <a:solidFill>
                  <a:srgbClr val="C00000"/>
                </a:solidFill>
              </a:rPr>
              <a:t>country</a:t>
            </a:r>
            <a:r>
              <a:rPr lang="en-US" sz="2800" dirty="0" smtClean="0"/>
              <a:t>: England, Wales, Scotland and Northern Ireland. The capitals of </a:t>
            </a:r>
            <a:r>
              <a:rPr lang="en-US" sz="2800" dirty="0" smtClean="0">
                <a:solidFill>
                  <a:srgbClr val="C00000"/>
                </a:solidFill>
              </a:rPr>
              <a:t>this part is </a:t>
            </a:r>
            <a:r>
              <a:rPr lang="en-US" sz="2800" dirty="0" smtClean="0"/>
              <a:t>London, Cardiff, Edinburgh and Belfast. The official name of the country </a:t>
            </a:r>
            <a:r>
              <a:rPr lang="en-US" sz="2800" dirty="0" smtClean="0">
                <a:solidFill>
                  <a:srgbClr val="C00000"/>
                </a:solidFill>
              </a:rPr>
              <a:t>are</a:t>
            </a:r>
            <a:r>
              <a:rPr lang="en-US" sz="2800" dirty="0" smtClean="0"/>
              <a:t> the United Kingdom of Great Britain and Northern Ireland. People usually </a:t>
            </a:r>
            <a:r>
              <a:rPr lang="en-US" sz="2800" dirty="0" smtClean="0">
                <a:solidFill>
                  <a:srgbClr val="C00000"/>
                </a:solidFill>
              </a:rPr>
              <a:t>calls</a:t>
            </a:r>
            <a:r>
              <a:rPr lang="en-US" sz="2800" dirty="0" smtClean="0"/>
              <a:t> it the UK. The name “United Kingdom” </a:t>
            </a:r>
            <a:r>
              <a:rPr lang="en-US" sz="2800" dirty="0" smtClean="0">
                <a:solidFill>
                  <a:srgbClr val="C00000"/>
                </a:solidFill>
              </a:rPr>
              <a:t>is</a:t>
            </a:r>
            <a:r>
              <a:rPr lang="en-US" sz="2800" dirty="0" smtClean="0"/>
              <a:t> first used in 1707.</a:t>
            </a:r>
            <a:endParaRPr lang="ru-RU" sz="2800" dirty="0"/>
          </a:p>
        </p:txBody>
      </p:sp>
      <p:pic>
        <p:nvPicPr>
          <p:cNvPr id="7" name="Рисунок 6"/>
          <p:cNvPicPr>
            <a:picLocks noChangeAspect="1"/>
          </p:cNvPicPr>
          <p:nvPr/>
        </p:nvPicPr>
        <p:blipFill>
          <a:blip r:embed="rId3">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803675" y="2204864"/>
            <a:ext cx="4329054" cy="4329054"/>
          </a:xfrm>
          <a:prstGeom prst="rect">
            <a:avLst/>
          </a:prstGeom>
        </p:spPr>
      </p:pic>
      <p:sp>
        <p:nvSpPr>
          <p:cNvPr id="8" name="Выноска-облако 7"/>
          <p:cNvSpPr/>
          <p:nvPr/>
        </p:nvSpPr>
        <p:spPr>
          <a:xfrm>
            <a:off x="395536" y="476672"/>
            <a:ext cx="3384376" cy="1296144"/>
          </a:xfrm>
          <a:prstGeom prst="cloudCallout">
            <a:avLst>
              <a:gd name="adj1" fmla="val -48325"/>
              <a:gd name="adj2" fmla="val 107779"/>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b="1" dirty="0" err="1" smtClean="0">
                <a:latin typeface="Book Antiqua" pitchFamily="18" charset="0"/>
              </a:rPr>
              <a:t>Abrakadabra</a:t>
            </a:r>
            <a:r>
              <a:rPr lang="en-US" sz="2400" b="1" dirty="0" smtClean="0">
                <a:latin typeface="Book Antiqua" pitchFamily="18" charset="0"/>
              </a:rPr>
              <a:t>!</a:t>
            </a:r>
            <a:endParaRPr lang="ru-RU" sz="2400" b="1" dirty="0">
              <a:latin typeface="Book Antiqua" pitchFamily="18" charset="0"/>
            </a:endParaRPr>
          </a:p>
        </p:txBody>
      </p:sp>
    </p:spTree>
    <p:extLst>
      <p:ext uri="{BB962C8B-B14F-4D97-AF65-F5344CB8AC3E}">
        <p14:creationId xmlns:p14="http://schemas.microsoft.com/office/powerpoint/2010/main" xmlns="" val="2315725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l="-6000" r="-6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259632" y="1600200"/>
            <a:ext cx="7427168" cy="4876800"/>
          </a:xfrm>
        </p:spPr>
        <p:txBody>
          <a:bodyPr/>
          <a:lstStyle/>
          <a:p>
            <a:r>
              <a:rPr lang="en-US" sz="3200" dirty="0" smtClean="0">
                <a:solidFill>
                  <a:srgbClr val="C00000"/>
                </a:solidFill>
              </a:rPr>
              <a:t>The</a:t>
            </a:r>
            <a:r>
              <a:rPr lang="en-US" sz="3200" dirty="0" smtClean="0"/>
              <a:t> United Kingdom consist</a:t>
            </a:r>
            <a:r>
              <a:rPr lang="en-US" sz="3200" dirty="0" smtClean="0">
                <a:solidFill>
                  <a:srgbClr val="C00000"/>
                </a:solidFill>
              </a:rPr>
              <a:t>s</a:t>
            </a:r>
            <a:r>
              <a:rPr lang="en-US" sz="3200" dirty="0" smtClean="0"/>
              <a:t> of four countr</a:t>
            </a:r>
            <a:r>
              <a:rPr lang="en-US" sz="3200" dirty="0" smtClean="0">
                <a:solidFill>
                  <a:srgbClr val="C00000"/>
                </a:solidFill>
              </a:rPr>
              <a:t>ies</a:t>
            </a:r>
            <a:r>
              <a:rPr lang="en-US" sz="3200" dirty="0" smtClean="0"/>
              <a:t>: England, Wales, Scotland and Northern Ireland. The capitals of </a:t>
            </a:r>
            <a:r>
              <a:rPr lang="en-US" sz="3200" dirty="0" smtClean="0">
                <a:solidFill>
                  <a:srgbClr val="C00000"/>
                </a:solidFill>
              </a:rPr>
              <a:t>these parts are </a:t>
            </a:r>
            <a:r>
              <a:rPr lang="en-US" sz="3200" dirty="0" smtClean="0"/>
              <a:t>London, Cardiff, Edinburgh and Belfast. The official name of the country </a:t>
            </a:r>
            <a:r>
              <a:rPr lang="en-US" sz="3200" dirty="0" smtClean="0">
                <a:solidFill>
                  <a:srgbClr val="C00000"/>
                </a:solidFill>
              </a:rPr>
              <a:t>is</a:t>
            </a:r>
            <a:r>
              <a:rPr lang="en-US" sz="3200" dirty="0" smtClean="0"/>
              <a:t> the United Kingdom of Great Britain and Northern Ireland. People usually </a:t>
            </a:r>
            <a:r>
              <a:rPr lang="en-US" sz="3200" dirty="0" smtClean="0">
                <a:solidFill>
                  <a:srgbClr val="C00000"/>
                </a:solidFill>
              </a:rPr>
              <a:t>call</a:t>
            </a:r>
            <a:r>
              <a:rPr lang="en-US" sz="3200" dirty="0" smtClean="0"/>
              <a:t> it the UK. The name “United Kingdom” </a:t>
            </a:r>
            <a:r>
              <a:rPr lang="en-US" sz="3200" dirty="0" smtClean="0">
                <a:solidFill>
                  <a:srgbClr val="C00000"/>
                </a:solidFill>
              </a:rPr>
              <a:t>was</a:t>
            </a:r>
            <a:r>
              <a:rPr lang="en-US" sz="3200" dirty="0" smtClean="0"/>
              <a:t> first used in 1707.</a:t>
            </a:r>
            <a:endParaRPr lang="ru-RU" sz="3200" dirty="0"/>
          </a:p>
        </p:txBody>
      </p:sp>
      <p:sp>
        <p:nvSpPr>
          <p:cNvPr id="2" name="Заголовок 1"/>
          <p:cNvSpPr>
            <a:spLocks noGrp="1"/>
          </p:cNvSpPr>
          <p:nvPr>
            <p:ph type="title"/>
          </p:nvPr>
        </p:nvSpPr>
        <p:spPr>
          <a:xfrm>
            <a:off x="683568" y="404664"/>
            <a:ext cx="8229600" cy="990600"/>
          </a:xfrm>
        </p:spPr>
        <p:txBody>
          <a:bodyPr/>
          <a:lstStyle/>
          <a:p>
            <a:r>
              <a:rPr lang="en-US" dirty="0" smtClean="0"/>
              <a:t>Look for mistakes</a:t>
            </a:r>
            <a:endParaRPr lang="ru-RU" dirty="0"/>
          </a:p>
        </p:txBody>
      </p:sp>
    </p:spTree>
    <p:extLst>
      <p:ext uri="{BB962C8B-B14F-4D97-AF65-F5344CB8AC3E}">
        <p14:creationId xmlns:p14="http://schemas.microsoft.com/office/powerpoint/2010/main" xmlns="" val="3158725842"/>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Ясность">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1578</TotalTime>
  <Words>676</Words>
  <Application>Microsoft Office PowerPoint</Application>
  <PresentationFormat>Экран (4:3)</PresentationFormat>
  <Paragraphs>104</Paragraphs>
  <Slides>17</Slides>
  <Notes>2</Notes>
  <HiddenSlides>0</HiddenSlides>
  <MMClips>0</MMClips>
  <ScaleCrop>false</ScaleCrop>
  <HeadingPairs>
    <vt:vector size="4" baseType="variant">
      <vt:variant>
        <vt:lpstr>Тема</vt:lpstr>
      </vt:variant>
      <vt:variant>
        <vt:i4>2</vt:i4>
      </vt:variant>
      <vt:variant>
        <vt:lpstr>Заголовки слайдов</vt:lpstr>
      </vt:variant>
      <vt:variant>
        <vt:i4>17</vt:i4>
      </vt:variant>
    </vt:vector>
  </HeadingPairs>
  <TitlesOfParts>
    <vt:vector size="19" baseType="lpstr">
      <vt:lpstr>Тема Office</vt:lpstr>
      <vt:lpstr>Ясность</vt:lpstr>
      <vt:lpstr>Муниципальное казённое общеобразовательное учреждение «Средняя общеобразовательная школа с. Псыншоко»  Прохладненского муниципального района КБР</vt:lpstr>
      <vt:lpstr>Слайд 2</vt:lpstr>
      <vt:lpstr>Слайд 3</vt:lpstr>
      <vt:lpstr>Слайд 4</vt:lpstr>
      <vt:lpstr>What are we going to do at the lesson today?</vt:lpstr>
      <vt:lpstr>Слайд 6</vt:lpstr>
      <vt:lpstr>Look for mistakes</vt:lpstr>
      <vt:lpstr>Слайд 8</vt:lpstr>
      <vt:lpstr>Look for mistakes</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Windows User</cp:lastModifiedBy>
  <cp:revision>215</cp:revision>
  <dcterms:created xsi:type="dcterms:W3CDTF">2014-01-08T12:14:52Z</dcterms:created>
  <dcterms:modified xsi:type="dcterms:W3CDTF">2023-01-25T20:24:29Z</dcterms:modified>
</cp:coreProperties>
</file>