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86" r:id="rId14"/>
    <p:sldId id="277" r:id="rId15"/>
    <p:sldId id="278" r:id="rId16"/>
    <p:sldId id="348" r:id="rId17"/>
    <p:sldId id="279" r:id="rId18"/>
    <p:sldId id="280" r:id="rId19"/>
    <p:sldId id="281" r:id="rId20"/>
    <p:sldId id="282" r:id="rId21"/>
    <p:sldId id="349" r:id="rId22"/>
    <p:sldId id="284" r:id="rId23"/>
    <p:sldId id="285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39" r:id="rId50"/>
    <p:sldId id="319" r:id="rId51"/>
    <p:sldId id="320" r:id="rId52"/>
    <p:sldId id="321" r:id="rId53"/>
    <p:sldId id="322" r:id="rId54"/>
    <p:sldId id="323" r:id="rId55"/>
    <p:sldId id="340" r:id="rId56"/>
    <p:sldId id="324" r:id="rId57"/>
    <p:sldId id="325" r:id="rId58"/>
    <p:sldId id="326" r:id="rId59"/>
    <p:sldId id="327" r:id="rId60"/>
    <p:sldId id="328" r:id="rId61"/>
    <p:sldId id="341" r:id="rId62"/>
    <p:sldId id="329" r:id="rId63"/>
    <p:sldId id="330" r:id="rId64"/>
    <p:sldId id="331" r:id="rId65"/>
    <p:sldId id="332" r:id="rId66"/>
    <p:sldId id="333" r:id="rId67"/>
    <p:sldId id="342" r:id="rId68"/>
    <p:sldId id="334" r:id="rId69"/>
    <p:sldId id="335" r:id="rId70"/>
    <p:sldId id="336" r:id="rId71"/>
    <p:sldId id="337" r:id="rId72"/>
    <p:sldId id="338" r:id="rId73"/>
    <p:sldId id="313" r:id="rId74"/>
    <p:sldId id="314" r:id="rId75"/>
    <p:sldId id="315" r:id="rId76"/>
    <p:sldId id="316" r:id="rId77"/>
    <p:sldId id="317" r:id="rId78"/>
    <p:sldId id="318" r:id="rId79"/>
    <p:sldId id="343" r:id="rId80"/>
    <p:sldId id="344" r:id="rId81"/>
    <p:sldId id="346" r:id="rId82"/>
    <p:sldId id="345" r:id="rId83"/>
    <p:sldId id="347" r:id="rId84"/>
    <p:sldId id="350" r:id="rId85"/>
    <p:sldId id="351" r:id="rId8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5EB6"/>
    <a:srgbClr val="3067BA"/>
    <a:srgbClr val="2F67BA"/>
    <a:srgbClr val="41C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48" autoAdjust="0"/>
    <p:restoredTop sz="94730" autoAdjust="0"/>
  </p:normalViewPr>
  <p:slideViewPr>
    <p:cSldViewPr snapToGrid="0">
      <p:cViewPr>
        <p:scale>
          <a:sx n="50" d="100"/>
          <a:sy n="50" d="100"/>
        </p:scale>
        <p:origin x="-1080" y="-3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26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08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FFB10-EEEF-4003-A3A1-43520C4FB010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4E19F-7952-44E3-B289-25296E677E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87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4E19F-7952-44E3-B289-25296E677EA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104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E337EE-1DDC-4612-9D24-EEE03BC7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8C441D7-3C7C-447A-BBE1-5FA9C7B50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7225"/>
            <a:ext cx="10515600" cy="4351338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  <a:lvl2pPr>
              <a:defRPr b="0">
                <a:solidFill>
                  <a:schemeClr val="accent1"/>
                </a:solidFill>
              </a:defRPr>
            </a:lvl2pPr>
            <a:lvl3pPr>
              <a:defRPr b="0">
                <a:solidFill>
                  <a:schemeClr val="accent1"/>
                </a:solidFill>
              </a:defRPr>
            </a:lvl3pPr>
            <a:lvl4pPr>
              <a:defRPr b="0">
                <a:solidFill>
                  <a:schemeClr val="accent1"/>
                </a:solidFill>
              </a:defRPr>
            </a:lvl4pPr>
            <a:lvl5pPr>
              <a:defRPr b="0"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D4DD3DF-47D2-4244-9792-12CE4D372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5E88ED-267A-406F-8814-D64DEA1F9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95C3D36-61B4-4111-AC83-C3795B4BA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48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344DC8E-DBB1-4521-B17B-AD7A7C576C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BF991ED-D009-4F33-823F-3A146B799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F4A8B54-1575-4378-A084-65830E2A9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EA3AF89-A79E-4632-89EC-9A4B35359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842F16A-CC16-411F-AB10-DD5D1159C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A7987F-C5EA-438F-BD7E-8D303911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7890" y="768350"/>
            <a:ext cx="6608620" cy="28527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5F1006-7188-498C-ABBF-80587A3CC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67890" y="3872491"/>
            <a:ext cx="753341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CAAA22-0748-44B2-95C1-E3606572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774E4D-3F92-4FAA-8349-F6D45C081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6F7DFC-34D2-47BD-A449-1F12C2DF5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93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4A3671-D70D-4846-A00D-D451CC45D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978F876-D852-4E29-A439-4A96013AA3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F3E4988-A050-44F9-8CDD-B99FEE1FC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B29F515-61FC-4696-9DBE-C3EE88BB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523E599-4964-4661-B895-F15D49D3C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444141B-6E20-42C1-A083-D0371C7F9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32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35B16F-47D8-43EB-9F03-B3ACD863D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3D8F048-D987-4AFF-A795-6F700E92B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BA324EF-75CB-4183-A85B-AD7BDD2D7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00D5C6B-EB08-465F-984C-82BB286441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F6BF5B3-E575-4778-951F-B85DDAFB1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F580A43-90A9-4F74-9CEA-78DC09149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082B72D-A421-4731-A1B3-4B3F7B150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E7E0AB1-8C34-4787-A417-D8024485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65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638900-AEB2-4230-9726-FC3E1A82B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5A991F4-A55E-4763-85B2-BCF817E0F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2418399-BB26-4B5F-AE06-073556FF9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600C12F-25DD-409F-A773-01449550B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8D4BDE5-0371-459D-9B04-EC35D0797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2AD7312-632A-48EA-9CD9-4C1F9B3E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B9392F6-5A18-4C8F-94AC-EE4481D76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5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6902DB-6786-4EC8-841C-442CE7C5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D0E0AD-9CDE-4B68-B397-28CF6A3BB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2FB86FE-73E5-4676-9540-C4530EC06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9BF0736-3C77-4656-9517-532D8B4FA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669D685-6A52-4572-A0D6-C0059AC9E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3A8EB1A-AC6D-428E-B0D1-CF9A76227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4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AB2F2F-88ED-4374-94A7-62F66BCDF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E968185-D0D5-4204-98C8-EE5D53385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1E72D50-BFF9-4173-ABD2-4EC13B94B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93727AD-9A27-4C72-9887-E950A1F38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EC7B91B-1762-407F-A127-DE1DCC62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F9B9FBD-B522-4123-A0F9-BFF6E77F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0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E666AC-8030-4AC8-BD2D-177E2E600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74D5522-45B7-4992-826F-6AF937AAF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30567A-7DA1-430D-84F6-D72751333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18EBEF-8A21-4561-832D-24C58134F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00DEFF5-DC16-4E1D-99A4-EA87D703B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6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38E9D2-AC3C-4712-9A37-752F16DB0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23DA045-D354-445D-BE18-3E16A1484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148A85-0285-419E-9BCD-D8E30563A3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5CFB-1053-4ABD-8AE7-93CBC6C0D1C1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AA4832-14D7-456F-8D8A-08F55C3370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65C6DE-1236-408E-A547-97410DDD6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1B2D-D15D-440D-8A9B-646BA581E9FF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2"/>
            <a:extLst>
              <a:ext uri="{FF2B5EF4-FFF2-40B4-BE49-F238E27FC236}">
                <a16:creationId xmlns:a16="http://schemas.microsoft.com/office/drawing/2014/main" xmlns="" id="{A3D3FC47-1965-4ADE-8DCB-5A97BFA1FA8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31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6" y="2543174"/>
            <a:ext cx="6188075" cy="41253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A342B6-92C8-4F2C-9F6D-B8ACADD08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665" y="0"/>
            <a:ext cx="6608620" cy="2852737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ST type A" panose="020B0500000000000000" pitchFamily="34" charset="0"/>
              </a:rPr>
              <a:t>Интеллектуальная игра для системных администраторов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ST type A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06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Верите ли вы что...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27225"/>
            <a:ext cx="10172700" cy="176847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8. Создатель </a:t>
            </a:r>
            <a:r>
              <a:rPr lang="ru-RU" sz="4000" dirty="0"/>
              <a:t>ОС </a:t>
            </a:r>
            <a:r>
              <a:rPr lang="ru-RU" sz="4000" dirty="0" err="1"/>
              <a:t>Linux</a:t>
            </a:r>
            <a:r>
              <a:rPr lang="ru-RU" sz="4000" dirty="0"/>
              <a:t> выбрал в качестве талисмана </a:t>
            </a:r>
            <a:r>
              <a:rPr lang="ru-RU" sz="4000" dirty="0" smtClean="0"/>
              <a:t>пингвина, потому </a:t>
            </a:r>
            <a:r>
              <a:rPr lang="ru-RU" sz="4000" dirty="0"/>
              <a:t>что его фамилия в переводе означает «пингвин»?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6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428625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Верите </a:t>
            </a:r>
            <a:r>
              <a:rPr lang="ru-RU" dirty="0"/>
              <a:t>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7300" y="1647825"/>
            <a:ext cx="10109200" cy="4351338"/>
          </a:xfrm>
        </p:spPr>
        <p:txBody>
          <a:bodyPr>
            <a:noAutofit/>
          </a:bodyPr>
          <a:lstStyle/>
          <a:p>
            <a:r>
              <a:rPr lang="ru-RU" sz="3600" dirty="0" smtClean="0"/>
              <a:t>9. В </a:t>
            </a:r>
            <a:r>
              <a:rPr lang="ru-RU" sz="3600" dirty="0"/>
              <a:t>компьютерной лексике слово «баг» (англ. </a:t>
            </a:r>
            <a:r>
              <a:rPr lang="ru-RU" sz="3600" dirty="0" err="1"/>
              <a:t>bug</a:t>
            </a:r>
            <a:r>
              <a:rPr lang="ru-RU" sz="3600" dirty="0"/>
              <a:t>) означает ошибку в какой-либо программе или системе. Есть предание, что этот термин появился в 1947 году в Гарварде, где ученые тестировали первые вычислительные машины на электромеханических реле. В один из дней была выявлена причина многочисленных ошибок и сбоев в работе — </a:t>
            </a:r>
            <a:r>
              <a:rPr lang="ru-RU" sz="3600" dirty="0" smtClean="0"/>
              <a:t>мотылек, застрявший </a:t>
            </a:r>
            <a:r>
              <a:rPr lang="ru-RU" sz="3600" dirty="0"/>
              <a:t>между </a:t>
            </a:r>
            <a:r>
              <a:rPr lang="ru-RU" sz="3600" dirty="0" smtClean="0"/>
              <a:t>контактами.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4821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Верите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10. 97</a:t>
            </a:r>
            <a:r>
              <a:rPr lang="ru-RU" sz="4000" dirty="0"/>
              <a:t>% людей вводят слова в </a:t>
            </a:r>
            <a:r>
              <a:rPr lang="ru-RU" sz="4000" dirty="0" smtClean="0"/>
              <a:t>поисковой строке только </a:t>
            </a:r>
            <a:r>
              <a:rPr lang="ru-RU" sz="4000" dirty="0"/>
              <a:t>для того, чтобы понять, правильно ли они их пишут.</a:t>
            </a:r>
          </a:p>
        </p:txBody>
      </p:sp>
    </p:spTree>
    <p:extLst>
      <p:ext uri="{BB962C8B-B14F-4D97-AF65-F5344CB8AC3E}">
        <p14:creationId xmlns:p14="http://schemas.microsoft.com/office/powerpoint/2010/main" val="337615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6390" y="1368425"/>
            <a:ext cx="6608620" cy="2852737"/>
          </a:xfrm>
        </p:spPr>
        <p:txBody>
          <a:bodyPr/>
          <a:lstStyle/>
          <a:p>
            <a:pPr algn="ctr"/>
            <a:r>
              <a:rPr lang="ru-RU" dirty="0" smtClean="0"/>
              <a:t>Правильные 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7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825" y="333376"/>
            <a:ext cx="9401175" cy="140017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Первый в </a:t>
            </a:r>
            <a:r>
              <a:rPr lang="ru-RU" sz="3200" dirty="0"/>
              <a:t>мире магнитофон был создан в 1956 году и по размерам был сопоставим с </a:t>
            </a:r>
            <a:r>
              <a:rPr lang="ru-RU" sz="3200" dirty="0" smtClean="0"/>
              <a:t>пианино.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137525" y="3009383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1733550"/>
            <a:ext cx="5283200" cy="3941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4152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00" y="539751"/>
            <a:ext cx="9791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/>
              <a:t>Верите ли вы что, </a:t>
            </a:r>
            <a:r>
              <a:rPr lang="ru-RU" sz="3100" dirty="0" smtClean="0"/>
              <a:t>название </a:t>
            </a:r>
            <a:r>
              <a:rPr lang="ru-RU" sz="3100" dirty="0"/>
              <a:t>популярного </a:t>
            </a:r>
            <a:r>
              <a:rPr lang="ru-RU" sz="3100" dirty="0" err="1"/>
              <a:t>Linux</a:t>
            </a:r>
            <a:r>
              <a:rPr lang="ru-RU" sz="3100" dirty="0"/>
              <a:t>-дистрибутива </a:t>
            </a:r>
            <a:r>
              <a:rPr lang="ru-RU" sz="3100" dirty="0" err="1"/>
              <a:t>Ubuntu</a:t>
            </a:r>
            <a:r>
              <a:rPr lang="ru-RU" sz="3100" dirty="0"/>
              <a:t> взято из одного из африканских языков. Оно означает «Я из-за тебя».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400" y="1865314"/>
            <a:ext cx="6718300" cy="3779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9029700" y="314414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35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178800" cy="1325563"/>
          </a:xfrm>
        </p:spPr>
        <p:txBody>
          <a:bodyPr/>
          <a:lstStyle/>
          <a:p>
            <a:r>
              <a:rPr lang="ru-RU" dirty="0"/>
              <a:t>Верите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3750" y="1597025"/>
            <a:ext cx="9207500" cy="676275"/>
          </a:xfrm>
        </p:spPr>
        <p:txBody>
          <a:bodyPr>
            <a:normAutofit/>
          </a:bodyPr>
          <a:lstStyle/>
          <a:p>
            <a:r>
              <a:rPr lang="ru-RU" sz="3600" dirty="0" err="1"/>
              <a:t>Microsoft</a:t>
            </a:r>
            <a:r>
              <a:rPr lang="ru-RU" sz="3600" dirty="0"/>
              <a:t> украл </a:t>
            </a:r>
            <a:r>
              <a:rPr lang="ru-RU" sz="3600" dirty="0" smtClean="0"/>
              <a:t>графический </a:t>
            </a:r>
            <a:r>
              <a:rPr lang="ru-RU" sz="3600" dirty="0"/>
              <a:t>дизайн у </a:t>
            </a:r>
            <a:r>
              <a:rPr lang="ru-RU" sz="3600" dirty="0" err="1" smtClean="0"/>
              <a:t>Apple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750300" y="339805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НЕ 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60" y="2489200"/>
            <a:ext cx="6860840" cy="3859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6696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700" y="390525"/>
            <a:ext cx="9613900" cy="14636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err="1"/>
              <a:t>Android</a:t>
            </a:r>
            <a:r>
              <a:rPr lang="ru-RU" dirty="0"/>
              <a:t> — операционная система с полностью открытым исходным </a:t>
            </a:r>
            <a:r>
              <a:rPr lang="ru-RU" dirty="0" smtClean="0"/>
              <a:t>кодом.</a:t>
            </a:r>
            <a:endParaRPr lang="ru-RU" dirty="0"/>
          </a:p>
        </p:txBody>
      </p:sp>
      <p:pic>
        <p:nvPicPr>
          <p:cNvPr id="358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1598613"/>
            <a:ext cx="6715125" cy="3777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8750300" y="319485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НЕ 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86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403225"/>
            <a:ext cx="10337800" cy="10699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Первый компьютер (вычислительную машину) создал Чарльз Беббидж в 1822 </a:t>
            </a:r>
            <a:r>
              <a:rPr lang="ru-RU" dirty="0" smtClean="0"/>
              <a:t>году.</a:t>
            </a:r>
            <a:endParaRPr lang="ru-RU" dirty="0"/>
          </a:p>
        </p:txBody>
      </p:sp>
      <p:pic>
        <p:nvPicPr>
          <p:cNvPr id="368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5" y="1651000"/>
            <a:ext cx="7502525" cy="4220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8750300" y="319485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93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1925"/>
            <a:ext cx="9093200" cy="1133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Первой консолью с онлайн-играми в режиме реального времени была </a:t>
            </a:r>
            <a:r>
              <a:rPr lang="ru-RU" dirty="0" err="1"/>
              <a:t>Sega</a:t>
            </a:r>
            <a:r>
              <a:rPr lang="ru-RU" dirty="0"/>
              <a:t> </a:t>
            </a:r>
            <a:r>
              <a:rPr lang="ru-RU" dirty="0" err="1" smtClean="0"/>
              <a:t>Dreamcast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039100" y="302975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30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1184066"/>
            <a:ext cx="5445125" cy="5445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0442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540" y="114300"/>
            <a:ext cx="5418860" cy="1858962"/>
          </a:xfrm>
        </p:spPr>
        <p:txBody>
          <a:bodyPr/>
          <a:lstStyle/>
          <a:p>
            <a:r>
              <a:rPr lang="ru-RU" b="1" dirty="0">
                <a:latin typeface="GOST type A" panose="020B0500000000000000" pitchFamily="34" charset="0"/>
              </a:rPr>
              <a:t>Верю\ не верю</a:t>
            </a:r>
            <a:endParaRPr lang="ru-RU" dirty="0">
              <a:latin typeface="GOST type A" panose="020B0500000000000000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85924" y="1919867"/>
            <a:ext cx="4295775" cy="728084"/>
          </a:xfrm>
        </p:spPr>
        <p:txBody>
          <a:bodyPr/>
          <a:lstStyle/>
          <a:p>
            <a:pPr algn="ctr"/>
            <a:r>
              <a:rPr lang="ru-RU" sz="3600" b="1" dirty="0">
                <a:latin typeface="GOST type A" panose="020B0500000000000000" pitchFamily="34" charset="0"/>
              </a:rPr>
              <a:t>1 тур</a:t>
            </a:r>
          </a:p>
          <a:p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025" y="2276475"/>
            <a:ext cx="6537960" cy="4114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88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158751"/>
            <a:ext cx="10515600" cy="17335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По данным </a:t>
            </a:r>
            <a:r>
              <a:rPr lang="ru-RU" dirty="0" err="1"/>
              <a:t>Message</a:t>
            </a:r>
            <a:r>
              <a:rPr lang="ru-RU" dirty="0"/>
              <a:t> </a:t>
            </a:r>
            <a:r>
              <a:rPr lang="ru-RU" dirty="0" err="1"/>
              <a:t>Anti-Abuse</a:t>
            </a:r>
            <a:r>
              <a:rPr lang="ru-RU" dirty="0"/>
              <a:t> </a:t>
            </a:r>
            <a:r>
              <a:rPr lang="ru-RU" dirty="0" err="1"/>
              <a:t>Working</a:t>
            </a:r>
            <a:r>
              <a:rPr lang="ru-RU" dirty="0"/>
              <a:t> </a:t>
            </a:r>
            <a:r>
              <a:rPr lang="ru-RU" dirty="0" err="1"/>
              <a:t>Group</a:t>
            </a:r>
            <a:r>
              <a:rPr lang="ru-RU" dirty="0"/>
              <a:t>, от 88 до 92% всех электронных писем, отправленных в первой половине 2010 года, являются спамом. Сегодня присутствие спама в онлайн-переписке выросло до 97%.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750300" y="319485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198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1954049"/>
            <a:ext cx="6880225" cy="4193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3676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700" y="377825"/>
            <a:ext cx="9842500" cy="1768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Создатель </a:t>
            </a:r>
            <a:r>
              <a:rPr lang="ru-RU" dirty="0"/>
              <a:t>ОС </a:t>
            </a:r>
            <a:r>
              <a:rPr lang="ru-RU" dirty="0" err="1"/>
              <a:t>Linux</a:t>
            </a:r>
            <a:r>
              <a:rPr lang="ru-RU" dirty="0"/>
              <a:t> выбрал в качестве талисмана пингвина потому что его фамилия в переводе означает «пингвин»?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16900" y="2897495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НЕ 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75" y="2006600"/>
            <a:ext cx="6410325" cy="3605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922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5900"/>
            <a:ext cx="10934700" cy="21463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/>
              <a:t>В компьютерной лексике слово «баг» (англ. </a:t>
            </a:r>
            <a:r>
              <a:rPr lang="ru-RU" sz="2400" dirty="0" err="1"/>
              <a:t>bug</a:t>
            </a:r>
            <a:r>
              <a:rPr lang="ru-RU" sz="2400" dirty="0"/>
              <a:t>) означает ошибку в какой-либо программе или системе. Есть предание, что этот термин появился в 1947 году в Гарварде, где ученые тестировали первые вычислительные машины на электромеханических реле. В один из дней была выявлена причина многочисленных ошибок и сбоев в работе </a:t>
            </a:r>
            <a:r>
              <a:rPr lang="ru-RU" sz="2400" dirty="0" smtClean="0"/>
              <a:t>—мотылек, </a:t>
            </a:r>
            <a:r>
              <a:rPr lang="ru-RU" sz="2400" dirty="0"/>
              <a:t>застрявший между контактами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94700" y="337265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99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075" y="2081211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2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9725"/>
            <a:ext cx="9525000" cy="9937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97% людей вводят слова в </a:t>
            </a:r>
            <a:r>
              <a:rPr lang="ru-RU" dirty="0" smtClean="0"/>
              <a:t>поисковой строке только </a:t>
            </a:r>
            <a:r>
              <a:rPr lang="ru-RU" dirty="0"/>
              <a:t>для того, чтобы понять, правильно ли они их пишут.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636001" y="3118364"/>
            <a:ext cx="2910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ПРАВДА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1" y="1797050"/>
            <a:ext cx="6680200" cy="412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1716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300"/>
            <a:ext cx="8839199" cy="18589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GOST type A" panose="020B0500000000000000" pitchFamily="34" charset="0"/>
              </a:rPr>
              <a:t>Матрица с ответами</a:t>
            </a:r>
            <a:endParaRPr lang="ru-RU" dirty="0">
              <a:latin typeface="GOST type A" panose="020B0500000000000000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85924" y="1919867"/>
            <a:ext cx="4295775" cy="728084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GOST type A" panose="020B0500000000000000" pitchFamily="34" charset="0"/>
              </a:rPr>
              <a:t>2 </a:t>
            </a:r>
            <a:r>
              <a:rPr lang="ru-RU" sz="3600" b="1" dirty="0">
                <a:latin typeface="GOST type A" panose="020B0500000000000000" pitchFamily="34" charset="0"/>
              </a:rPr>
              <a:t>тур</a:t>
            </a:r>
          </a:p>
          <a:p>
            <a:endParaRPr lang="ru-RU" dirty="0"/>
          </a:p>
        </p:txBody>
      </p:sp>
      <p:pic>
        <p:nvPicPr>
          <p:cNvPr id="5" name="Picture 6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356" y="2260524"/>
            <a:ext cx="5178859" cy="39402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3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5275" y="50800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Лучшие ИТ-компании мира.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73" y="1744662"/>
            <a:ext cx="6607175" cy="42024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8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8675" y="1317624"/>
            <a:ext cx="9991725" cy="47212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1. </a:t>
            </a:r>
            <a:r>
              <a:rPr lang="ru-RU" sz="4400" dirty="0"/>
              <a:t>Одна из лучших ИТ-компаний, известная разработкой, управлением, лицензированием и поддержкой различных сервисов. Разработала </a:t>
            </a:r>
            <a:r>
              <a:rPr lang="ru-RU" sz="4400" dirty="0" err="1"/>
              <a:t>Windows</a:t>
            </a:r>
            <a:r>
              <a:rPr lang="ru-RU" sz="4400" dirty="0"/>
              <a:t> (OS), MS </a:t>
            </a:r>
            <a:r>
              <a:rPr lang="ru-RU" sz="4400" dirty="0" err="1"/>
              <a:t>Office</a:t>
            </a:r>
            <a:r>
              <a:rPr lang="ru-RU" sz="4400" dirty="0"/>
              <a:t> </a:t>
            </a:r>
            <a:r>
              <a:rPr lang="ru-RU" sz="4400" dirty="0" err="1"/>
              <a:t>Suite</a:t>
            </a:r>
            <a:r>
              <a:rPr lang="ru-RU" sz="4400" dirty="0"/>
              <a:t>, </a:t>
            </a:r>
            <a:r>
              <a:rPr lang="ru-RU" sz="4400" dirty="0" err="1"/>
              <a:t>Azure</a:t>
            </a:r>
            <a:r>
              <a:rPr lang="ru-RU" sz="4400" dirty="0"/>
              <a:t> и многие другие</a:t>
            </a:r>
          </a:p>
        </p:txBody>
      </p:sp>
    </p:spTree>
    <p:extLst>
      <p:ext uri="{BB962C8B-B14F-4D97-AF65-F5344CB8AC3E}">
        <p14:creationId xmlns:p14="http://schemas.microsoft.com/office/powerpoint/2010/main" val="6960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175" y="993775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2. </a:t>
            </a:r>
            <a:r>
              <a:rPr lang="ru-RU" sz="4400" dirty="0"/>
              <a:t>Предлагает аппаратные решения, программные решения, ИТ-консалтинг, разработку, BPO и многое другое. Имеет опыт предоставления услуг в различных отраслях, таких как финансы, розничная торговля, здравоохранение, производство и т. д. </a:t>
            </a:r>
          </a:p>
        </p:txBody>
      </p:sp>
    </p:spTree>
    <p:extLst>
      <p:ext uri="{BB962C8B-B14F-4D97-AF65-F5344CB8AC3E}">
        <p14:creationId xmlns:p14="http://schemas.microsoft.com/office/powerpoint/2010/main" val="344806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149860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3. </a:t>
            </a:r>
            <a:r>
              <a:rPr lang="ru-RU" sz="4400" dirty="0"/>
              <a:t>Китайская транснациональная корпорация, выпускающая персональные компьютеры и другую электронику. Является крупнейшим производителем персональных компьютеров</a:t>
            </a:r>
          </a:p>
        </p:txBody>
      </p:sp>
    </p:spTree>
    <p:extLst>
      <p:ext uri="{BB962C8B-B14F-4D97-AF65-F5344CB8AC3E}">
        <p14:creationId xmlns:p14="http://schemas.microsoft.com/office/powerpoint/2010/main" val="316210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4. </a:t>
            </a:r>
            <a:r>
              <a:rPr lang="ru-RU" sz="4400" dirty="0"/>
              <a:t>Мировой, китайский (Тайвань) производитель сетевого и телекоммуникационного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292597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Верите ли вы что….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27225"/>
            <a:ext cx="9744075" cy="1282700"/>
          </a:xfrm>
        </p:spPr>
        <p:txBody>
          <a:bodyPr>
            <a:noAutofit/>
          </a:bodyPr>
          <a:lstStyle/>
          <a:p>
            <a:pPr algn="just"/>
            <a:r>
              <a:rPr lang="ru-RU" sz="4000" dirty="0" smtClean="0"/>
              <a:t>1. Первый </a:t>
            </a:r>
            <a:r>
              <a:rPr lang="ru-RU" sz="4000" dirty="0"/>
              <a:t>в мире магнитофон был создан в 1956 году и по размерам был сопоставим с пианино</a:t>
            </a:r>
          </a:p>
        </p:txBody>
      </p:sp>
    </p:spTree>
    <p:extLst>
      <p:ext uri="{BB962C8B-B14F-4D97-AF65-F5344CB8AC3E}">
        <p14:creationId xmlns:p14="http://schemas.microsoft.com/office/powerpoint/2010/main" val="231999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2475" y="1203325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5. </a:t>
            </a:r>
            <a:r>
              <a:rPr lang="ru-RU" sz="4400" dirty="0"/>
              <a:t>Американский производитель интегральных микросхем и электроники, один из крупнейших производителей центральных процессоров, графических процессоров и адаптеров, а также чипсетов. </a:t>
            </a:r>
          </a:p>
        </p:txBody>
      </p:sp>
    </p:spTree>
    <p:extLst>
      <p:ext uri="{BB962C8B-B14F-4D97-AF65-F5344CB8AC3E}">
        <p14:creationId xmlns:p14="http://schemas.microsoft.com/office/powerpoint/2010/main" val="214197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5" y="450850"/>
            <a:ext cx="10515600" cy="1325563"/>
          </a:xfrm>
        </p:spPr>
        <p:txBody>
          <a:bodyPr/>
          <a:lstStyle/>
          <a:p>
            <a:r>
              <a:rPr lang="ru-RU" dirty="0"/>
              <a:t>Известные компьютерные программисты</a:t>
            </a: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8"/>
          <a:stretch/>
        </p:blipFill>
        <p:spPr bwMode="auto">
          <a:xfrm>
            <a:off x="3575050" y="1514474"/>
            <a:ext cx="4949825" cy="45910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44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2475" y="189865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1. Американский </a:t>
            </a:r>
            <a:r>
              <a:rPr lang="ru-RU" sz="4400" dirty="0"/>
              <a:t>предприниматель и общественный деятель, один из создателей компании </a:t>
            </a:r>
            <a:r>
              <a:rPr lang="ru-RU" sz="4400" dirty="0" err="1"/>
              <a:t>Microsoft</a:t>
            </a:r>
            <a:r>
              <a:rPr lang="ru-RU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8677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375" y="1584325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2. </a:t>
            </a:r>
            <a:r>
              <a:rPr lang="ru-RU" sz="4400" dirty="0"/>
              <a:t>Один из основателей, председатель совета директоров и CEO корпорации </a:t>
            </a:r>
            <a:r>
              <a:rPr lang="ru-RU" sz="4400" dirty="0" err="1"/>
              <a:t>Apple</a:t>
            </a:r>
            <a:r>
              <a:rPr lang="ru-RU" sz="4400" dirty="0"/>
              <a:t>. Один из основателей и CEO киностудии </a:t>
            </a:r>
            <a:r>
              <a:rPr lang="ru-RU" sz="4400" dirty="0" err="1"/>
              <a:t>Pixar</a:t>
            </a:r>
            <a:r>
              <a:rPr lang="ru-RU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8730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5100" y="2717800"/>
            <a:ext cx="6572250" cy="13970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3. </a:t>
            </a:r>
            <a:r>
              <a:rPr lang="ru-RU" sz="4400" dirty="0"/>
              <a:t>Создатель ядра </a:t>
            </a:r>
            <a:r>
              <a:rPr lang="ru-RU" sz="4400" dirty="0" err="1"/>
              <a:t>Linux</a:t>
            </a:r>
            <a:r>
              <a:rPr lang="ru-RU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1825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9625" y="2241550"/>
            <a:ext cx="10506075" cy="16256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4. </a:t>
            </a:r>
            <a:r>
              <a:rPr lang="ru-RU" sz="4400" dirty="0"/>
              <a:t>Программист, известный как автор языка программирования </a:t>
            </a:r>
            <a:r>
              <a:rPr lang="ru-RU" sz="4400" dirty="0" err="1"/>
              <a:t>Python</a:t>
            </a:r>
            <a:r>
              <a:rPr lang="ru-RU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3165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3675" y="2365375"/>
            <a:ext cx="6743700" cy="930275"/>
          </a:xfrm>
        </p:spPr>
        <p:txBody>
          <a:bodyPr>
            <a:normAutofit/>
          </a:bodyPr>
          <a:lstStyle/>
          <a:p>
            <a:r>
              <a:rPr lang="ru-RU" sz="4400" dirty="0" smtClean="0"/>
              <a:t>5. </a:t>
            </a:r>
            <a:r>
              <a:rPr lang="ru-RU" sz="4400" dirty="0"/>
              <a:t>Создатель </a:t>
            </a:r>
            <a:r>
              <a:rPr lang="en-US" sz="4400" dirty="0"/>
              <a:t>Facebook.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0152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0725" y="246062"/>
            <a:ext cx="6486525" cy="1325563"/>
          </a:xfrm>
        </p:spPr>
        <p:txBody>
          <a:bodyPr/>
          <a:lstStyle/>
          <a:p>
            <a:r>
              <a:rPr lang="ru-RU" dirty="0"/>
              <a:t>Оборудование в </a:t>
            </a:r>
            <a:r>
              <a:rPr lang="en-US" dirty="0"/>
              <a:t>IT</a:t>
            </a:r>
            <a:r>
              <a:rPr lang="ru-RU" dirty="0"/>
              <a:t>-сфере.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099" y="1447800"/>
            <a:ext cx="5857875" cy="4686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97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1. </a:t>
            </a:r>
            <a:r>
              <a:rPr lang="ru-RU" sz="4400" dirty="0"/>
              <a:t>Физический компьютер для хранения данных и обеспечения к ним прямого доступа.</a:t>
            </a:r>
          </a:p>
        </p:txBody>
      </p:sp>
    </p:spTree>
    <p:extLst>
      <p:ext uri="{BB962C8B-B14F-4D97-AF65-F5344CB8AC3E}">
        <p14:creationId xmlns:p14="http://schemas.microsoft.com/office/powerpoint/2010/main" val="308201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2. </a:t>
            </a:r>
            <a:r>
              <a:rPr lang="ru-RU" sz="4400" dirty="0"/>
              <a:t>Устройство, которое принимает сетевой сигнал от провайдера и передает этот сигнал всем домашним устройствам. </a:t>
            </a:r>
          </a:p>
        </p:txBody>
      </p:sp>
    </p:spTree>
    <p:extLst>
      <p:ext uri="{BB962C8B-B14F-4D97-AF65-F5344CB8AC3E}">
        <p14:creationId xmlns:p14="http://schemas.microsoft.com/office/powerpoint/2010/main" val="402202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Верите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2. Название </a:t>
            </a:r>
            <a:r>
              <a:rPr lang="ru-RU" sz="4000" dirty="0"/>
              <a:t>популярного </a:t>
            </a:r>
            <a:r>
              <a:rPr lang="ru-RU" sz="4000" dirty="0" err="1"/>
              <a:t>Linux</a:t>
            </a:r>
            <a:r>
              <a:rPr lang="ru-RU" sz="4000" dirty="0"/>
              <a:t>-дистрибутива </a:t>
            </a:r>
            <a:r>
              <a:rPr lang="ru-RU" sz="4000" dirty="0" err="1"/>
              <a:t>Ubuntu</a:t>
            </a:r>
            <a:r>
              <a:rPr lang="ru-RU" sz="4000" dirty="0"/>
              <a:t> взято из одного из африканских языков. Оно означает «Я из-за тебя». </a:t>
            </a:r>
          </a:p>
        </p:txBody>
      </p:sp>
    </p:spTree>
    <p:extLst>
      <p:ext uri="{BB962C8B-B14F-4D97-AF65-F5344CB8AC3E}">
        <p14:creationId xmlns:p14="http://schemas.microsoft.com/office/powerpoint/2010/main" val="149930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41475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3. </a:t>
            </a:r>
            <a:r>
              <a:rPr lang="ru-RU" sz="4400" dirty="0"/>
              <a:t>Устройство, через которое происходит обмен данными. Оно объединяет в компьютерную сеть несколько цифровых гаджетов. </a:t>
            </a:r>
          </a:p>
        </p:txBody>
      </p:sp>
    </p:spTree>
    <p:extLst>
      <p:ext uri="{BB962C8B-B14F-4D97-AF65-F5344CB8AC3E}">
        <p14:creationId xmlns:p14="http://schemas.microsoft.com/office/powerpoint/2010/main" val="408793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4. </a:t>
            </a:r>
            <a:r>
              <a:rPr lang="ru-RU" sz="4400" dirty="0"/>
              <a:t>Центральная точка или узел, который связывает между собой различные элементы или системы. </a:t>
            </a:r>
          </a:p>
        </p:txBody>
      </p:sp>
    </p:spTree>
    <p:extLst>
      <p:ext uri="{BB962C8B-B14F-4D97-AF65-F5344CB8AC3E}">
        <p14:creationId xmlns:p14="http://schemas.microsoft.com/office/powerpoint/2010/main" val="320684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5. Устройство</a:t>
            </a:r>
            <a:r>
              <a:rPr lang="ru-RU" sz="4400" dirty="0"/>
              <a:t>, которое преобразует цифровой сигнал в аналоговый и наоборот. </a:t>
            </a:r>
          </a:p>
        </p:txBody>
      </p:sp>
    </p:spTree>
    <p:extLst>
      <p:ext uri="{BB962C8B-B14F-4D97-AF65-F5344CB8AC3E}">
        <p14:creationId xmlns:p14="http://schemas.microsoft.com/office/powerpoint/2010/main" val="164348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61975"/>
            <a:ext cx="7077075" cy="11017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Комплектующие для </a:t>
            </a:r>
            <a:r>
              <a:rPr lang="ru-RU" dirty="0" smtClean="0"/>
              <a:t>ПК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4" y="1473200"/>
            <a:ext cx="6607175" cy="46696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65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125" y="182245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1. </a:t>
            </a:r>
            <a:r>
              <a:rPr lang="ru-RU" sz="4400" dirty="0"/>
              <a:t>Центральная часть любого компьютера, которая обеспечивает связь между остальными компонентами системы. </a:t>
            </a:r>
          </a:p>
        </p:txBody>
      </p:sp>
    </p:spTree>
    <p:extLst>
      <p:ext uri="{BB962C8B-B14F-4D97-AF65-F5344CB8AC3E}">
        <p14:creationId xmlns:p14="http://schemas.microsoft.com/office/powerpoint/2010/main" val="85071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157480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2. </a:t>
            </a:r>
            <a:r>
              <a:rPr lang="ru-RU" sz="4400" dirty="0"/>
              <a:t>Является центральным вычислительным элементом любого компьютера, напрямую влияя на его производительность. </a:t>
            </a:r>
          </a:p>
        </p:txBody>
      </p:sp>
    </p:spTree>
    <p:extLst>
      <p:ext uri="{BB962C8B-B14F-4D97-AF65-F5344CB8AC3E}">
        <p14:creationId xmlns:p14="http://schemas.microsoft.com/office/powerpoint/2010/main" val="162112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61290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3. </a:t>
            </a:r>
            <a:r>
              <a:rPr lang="ru-RU" sz="4400" dirty="0"/>
              <a:t>Является хранителем информации всех процессов, которые выполняются на компьютере или находятся в режиме ожидания. </a:t>
            </a:r>
          </a:p>
        </p:txBody>
      </p:sp>
    </p:spTree>
    <p:extLst>
      <p:ext uri="{BB962C8B-B14F-4D97-AF65-F5344CB8AC3E}">
        <p14:creationId xmlns:p14="http://schemas.microsoft.com/office/powerpoint/2010/main" val="76529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275" y="123190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4. </a:t>
            </a:r>
            <a:r>
              <a:rPr lang="ru-RU" sz="4400" dirty="0"/>
              <a:t>Устройство, преобразующее графический образ, хранящийся как содержимое памяти компьютера (или самого адаптера), в форму, пригодную для дальнейшего вывода на экран монитора. </a:t>
            </a:r>
          </a:p>
        </p:txBody>
      </p:sp>
    </p:spTree>
    <p:extLst>
      <p:ext uri="{BB962C8B-B14F-4D97-AF65-F5344CB8AC3E}">
        <p14:creationId xmlns:p14="http://schemas.microsoft.com/office/powerpoint/2010/main" val="123255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75" y="1384300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5. </a:t>
            </a:r>
            <a:r>
              <a:rPr lang="ru-RU" sz="4400" dirty="0"/>
              <a:t>Устройство оперативной визуальной связи пользователя с управляющим устройством и отображением данных, передаваемых с клавиатуры, мыши или центрального процессора. </a:t>
            </a:r>
          </a:p>
        </p:txBody>
      </p:sp>
    </p:spTree>
    <p:extLst>
      <p:ext uri="{BB962C8B-B14F-4D97-AF65-F5344CB8AC3E}">
        <p14:creationId xmlns:p14="http://schemas.microsoft.com/office/powerpoint/2010/main" val="301662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5275" y="50800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Лучшие ИТ-компании мира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>
                <a:solidFill>
                  <a:srgbClr val="7C5EB6"/>
                </a:solidFill>
              </a:rPr>
              <a:t>ответы</a:t>
            </a:r>
            <a:endParaRPr lang="ru-RU" dirty="0">
              <a:solidFill>
                <a:srgbClr val="7C5EB6"/>
              </a:solidFill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73" y="1744662"/>
            <a:ext cx="6607175" cy="42024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50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Верите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3. </a:t>
            </a:r>
            <a:r>
              <a:rPr lang="ru-RU" sz="4000" dirty="0" err="1" smtClean="0"/>
              <a:t>Microsoft</a:t>
            </a:r>
            <a:r>
              <a:rPr lang="ru-RU" sz="4000" dirty="0" smtClean="0"/>
              <a:t> </a:t>
            </a:r>
            <a:r>
              <a:rPr lang="ru-RU" sz="4000" dirty="0"/>
              <a:t>украл </a:t>
            </a:r>
            <a:r>
              <a:rPr lang="ru-RU" sz="4000" dirty="0" smtClean="0"/>
              <a:t>графический </a:t>
            </a:r>
            <a:r>
              <a:rPr lang="ru-RU" sz="4000" dirty="0"/>
              <a:t>дизайн у </a:t>
            </a:r>
            <a:r>
              <a:rPr lang="ru-RU" sz="4000" dirty="0" err="1" smtClean="0"/>
              <a:t>Apple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0678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399" y="1096948"/>
            <a:ext cx="6492875" cy="4328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165489" y="2230099"/>
            <a:ext cx="47779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4400" b="1" dirty="0" smtClean="0">
                <a:solidFill>
                  <a:srgbClr val="3067BA"/>
                </a:solidFill>
              </a:rPr>
              <a:t>Корпорация </a:t>
            </a:r>
          </a:p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Майкрософт</a:t>
            </a:r>
            <a:endParaRPr lang="ru-RU" sz="4400" b="1" dirty="0">
              <a:solidFill>
                <a:srgbClr val="3067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71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509" y="781050"/>
            <a:ext cx="6774841" cy="4420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52400" y="2360977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2. IBM</a:t>
            </a:r>
            <a:endParaRPr lang="ru-RU" sz="4400" b="1" dirty="0">
              <a:solidFill>
                <a:srgbClr val="3067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2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475" y="795337"/>
            <a:ext cx="6929438" cy="4619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247650" y="2388096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3. LENOVO</a:t>
            </a:r>
            <a:endParaRPr lang="ru-RU" sz="4400" b="1" dirty="0">
              <a:solidFill>
                <a:srgbClr val="3067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8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424" y="992980"/>
            <a:ext cx="6507225" cy="4329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247650" y="2388096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4. D-Link</a:t>
            </a:r>
            <a:endParaRPr lang="ru-RU" sz="4400" b="1" dirty="0">
              <a:solidFill>
                <a:srgbClr val="3067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64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81000" y="2247304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5. AMD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795337"/>
            <a:ext cx="8144933" cy="4581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4439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5" y="45085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Известные компьютерные </a:t>
            </a:r>
            <a:r>
              <a:rPr lang="ru-RU" dirty="0" smtClean="0"/>
              <a:t>программисты</a:t>
            </a:r>
            <a:br>
              <a:rPr lang="ru-RU" dirty="0" smtClean="0"/>
            </a:br>
            <a:r>
              <a:rPr lang="ru-RU" dirty="0" smtClean="0">
                <a:solidFill>
                  <a:srgbClr val="7C5EB6"/>
                </a:solidFill>
              </a:rPr>
              <a:t>Ответы</a:t>
            </a:r>
            <a:endParaRPr lang="ru-RU" dirty="0">
              <a:solidFill>
                <a:srgbClr val="7C5EB6"/>
              </a:solidFill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8"/>
          <a:stretch/>
        </p:blipFill>
        <p:spPr bwMode="auto">
          <a:xfrm>
            <a:off x="3756025" y="1685924"/>
            <a:ext cx="4949825" cy="45910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93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5274" y="2395865"/>
            <a:ext cx="26955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1. Билл Гейтс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798" y="961429"/>
            <a:ext cx="8244387" cy="43154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9308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38150" y="2033582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2. Стив </a:t>
            </a:r>
          </a:p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Джобс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214" y="562932"/>
            <a:ext cx="8257594" cy="5304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6823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6200" y="2024356"/>
            <a:ext cx="37814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3.Линус </a:t>
            </a:r>
            <a:r>
              <a:rPr lang="ru-RU" sz="4400" b="1" dirty="0" err="1" smtClean="0">
                <a:solidFill>
                  <a:srgbClr val="3067BA"/>
                </a:solidFill>
              </a:rPr>
              <a:t>Торвальдс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0" y="852487"/>
            <a:ext cx="7327866" cy="4738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8090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81000" y="2247304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4.Гвидо </a:t>
            </a:r>
            <a:r>
              <a:rPr lang="ru-RU" sz="4400" b="1" dirty="0" err="1" smtClean="0">
                <a:solidFill>
                  <a:srgbClr val="3067BA"/>
                </a:solidFill>
              </a:rPr>
              <a:t>ван</a:t>
            </a:r>
            <a:r>
              <a:rPr lang="ru-RU" sz="4400" b="1" dirty="0" smtClean="0">
                <a:solidFill>
                  <a:srgbClr val="3067BA"/>
                </a:solidFill>
              </a:rPr>
              <a:t> </a:t>
            </a:r>
            <a:r>
              <a:rPr lang="ru-RU" sz="4400" b="1" dirty="0" err="1" smtClean="0">
                <a:solidFill>
                  <a:srgbClr val="3067BA"/>
                </a:solidFill>
              </a:rPr>
              <a:t>Россум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75" y="1000125"/>
            <a:ext cx="8044484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7520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Верите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4. </a:t>
            </a:r>
            <a:r>
              <a:rPr lang="ru-RU" sz="4000" dirty="0" err="1" smtClean="0"/>
              <a:t>Android</a:t>
            </a:r>
            <a:r>
              <a:rPr lang="ru-RU" sz="4000" dirty="0" smtClean="0"/>
              <a:t> </a:t>
            </a:r>
            <a:r>
              <a:rPr lang="ru-RU" sz="4000" dirty="0"/>
              <a:t>— операционная система с полностью открытым исходным </a:t>
            </a:r>
            <a:r>
              <a:rPr lang="ru-RU" sz="4000" dirty="0" smtClean="0"/>
              <a:t>кодом.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462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81000" y="2247304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5</a:t>
            </a:r>
            <a:r>
              <a:rPr lang="ru-RU" sz="4400" b="1" dirty="0" smtClean="0">
                <a:solidFill>
                  <a:srgbClr val="3067BA"/>
                </a:solidFill>
              </a:rPr>
              <a:t>. Марк </a:t>
            </a:r>
            <a:r>
              <a:rPr lang="ru-RU" sz="4400" b="1" dirty="0" err="1" smtClean="0">
                <a:solidFill>
                  <a:srgbClr val="3067BA"/>
                </a:solidFill>
              </a:rPr>
              <a:t>Цукерберг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1042988"/>
            <a:ext cx="7831665" cy="4405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705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312737"/>
            <a:ext cx="6486525" cy="1325563"/>
          </a:xfrm>
        </p:spPr>
        <p:txBody>
          <a:bodyPr/>
          <a:lstStyle/>
          <a:p>
            <a:pPr algn="ctr"/>
            <a:r>
              <a:rPr lang="ru-RU" dirty="0"/>
              <a:t>Оборудование в </a:t>
            </a:r>
            <a:r>
              <a:rPr lang="en-US" dirty="0"/>
              <a:t>IT</a:t>
            </a:r>
            <a:r>
              <a:rPr lang="ru-RU" dirty="0"/>
              <a:t>-сфере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>
                <a:solidFill>
                  <a:srgbClr val="7C5EB6"/>
                </a:solidFill>
              </a:rPr>
              <a:t>Ответы</a:t>
            </a:r>
            <a:endParaRPr lang="ru-RU" dirty="0">
              <a:solidFill>
                <a:srgbClr val="7C5EB6"/>
              </a:solidFill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099" y="1447800"/>
            <a:ext cx="5857875" cy="4686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50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49250" y="2612513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1.Сервер</a:t>
            </a:r>
            <a:endParaRPr lang="ru-RU" sz="4400" b="1" dirty="0">
              <a:solidFill>
                <a:srgbClr val="3067BA"/>
              </a:solidFill>
            </a:endParaRPr>
          </a:p>
        </p:txBody>
      </p:sp>
      <p:sp>
        <p:nvSpPr>
          <p:cNvPr id="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Picture backgroun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 descr="Picture background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2" descr="Picture background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90" name="Picture 1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950" y="1118086"/>
            <a:ext cx="6854825" cy="4567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5935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" y="2247304"/>
            <a:ext cx="47720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2.Маршрутизатор/роутер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8"/>
          <a:stretch/>
        </p:blipFill>
        <p:spPr bwMode="auto">
          <a:xfrm>
            <a:off x="5521325" y="523874"/>
            <a:ext cx="5626358" cy="5229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2087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" y="2247304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3. Коммутатор/</a:t>
            </a:r>
          </a:p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свитч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2253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57250"/>
            <a:ext cx="7512713" cy="4379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055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71500" y="2247304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4. </a:t>
            </a:r>
            <a:r>
              <a:rPr lang="ru-RU" sz="4400" b="1" dirty="0" err="1" smtClean="0">
                <a:solidFill>
                  <a:srgbClr val="3067BA"/>
                </a:solidFill>
              </a:rPr>
              <a:t>Хаб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351" y="1272081"/>
            <a:ext cx="8377474" cy="3679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3049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81000" y="2247304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5</a:t>
            </a:r>
            <a:r>
              <a:rPr lang="ru-RU" sz="4400" b="1" dirty="0" smtClean="0">
                <a:solidFill>
                  <a:srgbClr val="3067BA"/>
                </a:solidFill>
              </a:rPr>
              <a:t>. Модем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116" y="1213424"/>
            <a:ext cx="8014759" cy="3606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1980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61975"/>
            <a:ext cx="7077075" cy="11017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Комплектующие для </a:t>
            </a:r>
            <a:r>
              <a:rPr lang="ru-RU" dirty="0" smtClean="0"/>
              <a:t>ПК</a:t>
            </a:r>
            <a:br>
              <a:rPr lang="ru-RU" dirty="0" smtClean="0"/>
            </a:br>
            <a:r>
              <a:rPr lang="ru-RU" dirty="0" smtClean="0">
                <a:solidFill>
                  <a:srgbClr val="7C5EB6"/>
                </a:solidFill>
              </a:rPr>
              <a:t>Ответы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4" y="1473200"/>
            <a:ext cx="6607175" cy="46696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53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2228254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1. Материнская</a:t>
            </a:r>
          </a:p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плата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9458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1" b="18124"/>
          <a:stretch/>
        </p:blipFill>
        <p:spPr bwMode="auto">
          <a:xfrm>
            <a:off x="5319728" y="600075"/>
            <a:ext cx="5726872" cy="5226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1043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09550" y="2247303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2. Процессор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752" y="940293"/>
            <a:ext cx="7389502" cy="4152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2454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Верите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5. Первый </a:t>
            </a:r>
            <a:r>
              <a:rPr lang="ru-RU" sz="4000" dirty="0"/>
              <a:t>компьютер (вычислительную машину) создал Чарльз Беббидж в 1822 </a:t>
            </a:r>
            <a:r>
              <a:rPr lang="ru-RU" sz="4000" dirty="0" smtClean="0"/>
              <a:t>году.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3585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47304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3. Оперативная</a:t>
            </a:r>
          </a:p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память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4" b="21075"/>
          <a:stretch/>
        </p:blipFill>
        <p:spPr bwMode="auto">
          <a:xfrm>
            <a:off x="4394200" y="1178530"/>
            <a:ext cx="6769100" cy="4155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1010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52103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4. Видеокарта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032" y="1010318"/>
            <a:ext cx="6782958" cy="4765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4490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85750" y="2284808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5</a:t>
            </a:r>
            <a:r>
              <a:rPr lang="ru-RU" sz="4400" b="1" dirty="0" smtClean="0">
                <a:solidFill>
                  <a:srgbClr val="3067BA"/>
                </a:solidFill>
              </a:rPr>
              <a:t>. Монитор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744538"/>
            <a:ext cx="7521575" cy="5120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1564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3350"/>
            <a:ext cx="8839199" cy="18589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GOST type A" panose="020B0500000000000000" pitchFamily="34" charset="0"/>
              </a:rPr>
              <a:t>Что, где, когда</a:t>
            </a:r>
            <a:endParaRPr lang="ru-RU" dirty="0">
              <a:latin typeface="GOST type A" panose="020B0500000000000000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85924" y="1919867"/>
            <a:ext cx="4295775" cy="728084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GOST type A" panose="020B0500000000000000" pitchFamily="34" charset="0"/>
              </a:rPr>
              <a:t>3 </a:t>
            </a:r>
            <a:r>
              <a:rPr lang="ru-RU" sz="3600" b="1" dirty="0">
                <a:latin typeface="GOST type A" panose="020B0500000000000000" pitchFamily="34" charset="0"/>
              </a:rPr>
              <a:t>тур</a:t>
            </a:r>
          </a:p>
          <a:p>
            <a:endParaRPr lang="ru-RU" dirty="0"/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68"/>
          <a:stretch/>
        </p:blipFill>
        <p:spPr bwMode="auto">
          <a:xfrm>
            <a:off x="3965575" y="2466973"/>
            <a:ext cx="6002347" cy="38100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36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5825" y="609600"/>
            <a:ext cx="10115550" cy="534352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000" dirty="0" smtClean="0"/>
              <a:t>1. В </a:t>
            </a:r>
            <a:r>
              <a:rPr lang="ru-RU" sz="4000" dirty="0"/>
              <a:t>конце 1997 года состоялся необычный чемпионат. Его участницы соревновались в уничтожении себе подобных. Победительница, родом из России, показала великолепный результат – 9600 из 10000, т. е. 96%. Американские конкурентки отстали примерно на 2%. Жертвы этого безжалостного истребления не вызывают никакого сочувствия, поскольку нередко отравляют жизнь многим из нас. Назовите их.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84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49" y="984249"/>
            <a:ext cx="9991725" cy="49117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700" dirty="0" smtClean="0"/>
              <a:t>2. Леонардо </a:t>
            </a:r>
            <a:r>
              <a:rPr lang="ru-RU" sz="3700" dirty="0"/>
              <a:t>Фибоначчи (Леонардо Пизанский) – крупный итальянский математик, автор "Книги об абаке" (1202 г.), которая несколько веков оставалась основным хранилищем сведений по арифметике и алгебре. В ней он указывает, что существуют 3 способа вычислений: один – с помощью абака, второй – с помощью цифр. Назовите третий, если он самый известный, и Вы им тоже не раз пользовались.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5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5825" y="790575"/>
            <a:ext cx="10363200" cy="4735513"/>
          </a:xfrm>
        </p:spPr>
        <p:txBody>
          <a:bodyPr/>
          <a:lstStyle/>
          <a:p>
            <a:pPr marL="0" indent="0" algn="ctr">
              <a:buNone/>
            </a:pPr>
            <a:r>
              <a:rPr lang="ru-RU" sz="3700" dirty="0" smtClean="0"/>
              <a:t>3. Впервые </a:t>
            </a:r>
            <a:r>
              <a:rPr lang="ru-RU" sz="3700" dirty="0"/>
              <a:t>это появилось в середине 80-х годов. Изначально предполагалось, что основных элементов, как и в предшественнике, будет двенадцать. Но технические сложности вынудили создателя пойти на упрощения, сократив число основных элементов до семи. Это и определило название этого. Назовите это.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09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125" y="1022350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700" dirty="0" smtClean="0"/>
              <a:t>4. Звенигородский </a:t>
            </a:r>
            <a:r>
              <a:rPr lang="ru-RU" sz="3700" dirty="0"/>
              <a:t>был первым, кто в Советском Союзе ввёл исполнителей в школьную информатику. Каждый из </a:t>
            </a:r>
            <a:r>
              <a:rPr lang="ru-RU" sz="3700" dirty="0" err="1"/>
              <a:t>программно</a:t>
            </a:r>
            <a:r>
              <a:rPr lang="ru-RU" sz="3700" dirty="0"/>
              <a:t> реализованных роботов исполнителей был ориентирован на решение конкретных, частных педагогических задач. Так, робот с названием «Том </a:t>
            </a:r>
            <a:r>
              <a:rPr lang="ru-RU" sz="3700" dirty="0" err="1"/>
              <a:t>Сойер</a:t>
            </a:r>
            <a:r>
              <a:rPr lang="ru-RU" sz="3700" dirty="0"/>
              <a:t>» занимался только тем, что формулировал у детей понятие цикла. А чем же занимался этот «Том </a:t>
            </a:r>
            <a:r>
              <a:rPr lang="ru-RU" sz="3700" dirty="0" err="1"/>
              <a:t>Сойер</a:t>
            </a:r>
            <a:r>
              <a:rPr lang="ru-RU" sz="3700" dirty="0"/>
              <a:t>»?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409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1874" y="885825"/>
            <a:ext cx="9525001" cy="51816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700" dirty="0" smtClean="0"/>
              <a:t>5. Специалисты </a:t>
            </a:r>
            <a:r>
              <a:rPr lang="ru-RU" sz="3700" dirty="0"/>
              <a:t>ФБР, которые предприняли попытку взломать при помощи хакерских методов компьютерные системы Пентагона, были немало удивлены беспечностью. Заглянуть в их файлы не составляло большего труда, и все потому, что у них были одинаковые пароли доступа. Какой пароль они использовали?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46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4" y="184608"/>
            <a:ext cx="5978525" cy="5978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09575" y="2383921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Компьютерные </a:t>
            </a:r>
          </a:p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вирусы</a:t>
            </a:r>
            <a:endParaRPr lang="ru-RU" sz="4400" b="1" dirty="0">
              <a:solidFill>
                <a:srgbClr val="3067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09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Верите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6. Первой </a:t>
            </a:r>
            <a:r>
              <a:rPr lang="ru-RU" sz="4000" dirty="0"/>
              <a:t>консолью с онлайн-играми в режиме реального времени была </a:t>
            </a:r>
            <a:r>
              <a:rPr lang="ru-RU" sz="4000" dirty="0" err="1"/>
              <a:t>Sega</a:t>
            </a:r>
            <a:r>
              <a:rPr lang="ru-RU" sz="4000" dirty="0"/>
              <a:t> </a:t>
            </a:r>
            <a:r>
              <a:rPr lang="ru-RU" sz="4000" dirty="0" err="1" smtClean="0"/>
              <a:t>Dreamcast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1049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482600"/>
            <a:ext cx="7048500" cy="5286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14300" y="2221996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С помощью пальцев</a:t>
            </a:r>
            <a:endParaRPr lang="ru-RU" sz="4400" b="1" dirty="0">
              <a:solidFill>
                <a:srgbClr val="3067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3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2437896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Тетрис</a:t>
            </a:r>
            <a:endParaRPr lang="ru-RU" sz="4400" b="1" dirty="0">
              <a:solidFill>
                <a:srgbClr val="3067BA"/>
              </a:solidFill>
            </a:endParaRPr>
          </a:p>
        </p:txBody>
      </p:sp>
      <p:pic>
        <p:nvPicPr>
          <p:cNvPr id="348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69900"/>
            <a:ext cx="5788025" cy="5788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5062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6625"/>
          <a:stretch/>
        </p:blipFill>
        <p:spPr bwMode="auto">
          <a:xfrm>
            <a:off x="5346700" y="180975"/>
            <a:ext cx="5962650" cy="6505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44500" y="2437896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Красил забор</a:t>
            </a:r>
            <a:endParaRPr lang="ru-RU" sz="4400" b="1" dirty="0">
              <a:solidFill>
                <a:srgbClr val="3067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1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500" y="2323596"/>
            <a:ext cx="4229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067BA"/>
                </a:solidFill>
              </a:rPr>
              <a:t>Password </a:t>
            </a:r>
            <a:endParaRPr lang="ru-RU" sz="4400" b="1" dirty="0" smtClean="0">
              <a:solidFill>
                <a:srgbClr val="3067BA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3067BA"/>
                </a:solidFill>
              </a:rPr>
              <a:t>(пароль)</a:t>
            </a:r>
            <a:endParaRPr lang="ru-RU" sz="4400" b="1" dirty="0">
              <a:solidFill>
                <a:srgbClr val="3067BA"/>
              </a:solidFill>
            </a:endParaRPr>
          </a:p>
        </p:txBody>
      </p:sp>
      <p:sp>
        <p:nvSpPr>
          <p:cNvPr id="3" name="AutoShape 4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8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5" y="876300"/>
            <a:ext cx="7115805" cy="474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383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3490" y="641351"/>
            <a:ext cx="6352310" cy="2609850"/>
          </a:xfrm>
        </p:spPr>
        <p:txBody>
          <a:bodyPr/>
          <a:lstStyle/>
          <a:p>
            <a:pPr algn="ctr"/>
            <a:r>
              <a:rPr lang="ru-RU" b="1" dirty="0" smtClean="0"/>
              <a:t>ПОДВЕДЕНИЕ </a:t>
            </a:r>
            <a:br>
              <a:rPr lang="ru-RU" b="1" dirty="0" smtClean="0"/>
            </a:br>
            <a:r>
              <a:rPr lang="ru-RU" b="1" dirty="0" smtClean="0"/>
              <a:t>ИТОГОВ</a:t>
            </a:r>
            <a:endParaRPr lang="ru-RU" b="1" dirty="0"/>
          </a:p>
        </p:txBody>
      </p:sp>
      <p:pic>
        <p:nvPicPr>
          <p:cNvPr id="5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20" y="2839479"/>
            <a:ext cx="5216142" cy="34750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93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2" b="4625"/>
          <a:stretch/>
        </p:blipFill>
        <p:spPr bwMode="auto">
          <a:xfrm>
            <a:off x="752474" y="-25217"/>
            <a:ext cx="10601325" cy="688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25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Верите ли вы что...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98650"/>
            <a:ext cx="10515600" cy="2606675"/>
          </a:xfrm>
        </p:spPr>
        <p:txBody>
          <a:bodyPr>
            <a:noAutofit/>
          </a:bodyPr>
          <a:lstStyle/>
          <a:p>
            <a:r>
              <a:rPr lang="ru-RU" sz="4000" dirty="0" smtClean="0"/>
              <a:t>7. По </a:t>
            </a:r>
            <a:r>
              <a:rPr lang="ru-RU" sz="4000" dirty="0"/>
              <a:t>данным </a:t>
            </a:r>
            <a:r>
              <a:rPr lang="ru-RU" sz="4000" dirty="0" err="1"/>
              <a:t>Message</a:t>
            </a:r>
            <a:r>
              <a:rPr lang="ru-RU" sz="4000" dirty="0"/>
              <a:t> </a:t>
            </a:r>
            <a:r>
              <a:rPr lang="ru-RU" sz="4000" dirty="0" err="1"/>
              <a:t>Anti-Abuse</a:t>
            </a:r>
            <a:r>
              <a:rPr lang="ru-RU" sz="4000" dirty="0"/>
              <a:t> </a:t>
            </a:r>
            <a:r>
              <a:rPr lang="ru-RU" sz="4000" dirty="0" err="1"/>
              <a:t>Working</a:t>
            </a:r>
            <a:r>
              <a:rPr lang="ru-RU" sz="4000" dirty="0"/>
              <a:t> </a:t>
            </a:r>
            <a:r>
              <a:rPr lang="ru-RU" sz="4000" dirty="0" err="1"/>
              <a:t>Group</a:t>
            </a:r>
            <a:r>
              <a:rPr lang="ru-RU" sz="4000" dirty="0"/>
              <a:t>, от 88 до 92% всех электронных писем, отправленных в первой половине 2010 года, являются спамом. Сегодня присутствие спама в онлайн-переписке выросло до 97%. </a:t>
            </a:r>
          </a:p>
        </p:txBody>
      </p:sp>
    </p:spTree>
    <p:extLst>
      <p:ext uri="{BB962C8B-B14F-4D97-AF65-F5344CB8AC3E}">
        <p14:creationId xmlns:p14="http://schemas.microsoft.com/office/powerpoint/2010/main" val="228013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1263</Words>
  <Application>Microsoft Office PowerPoint</Application>
  <PresentationFormat>Произвольный</PresentationFormat>
  <Paragraphs>116</Paragraphs>
  <Slides>85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86" baseType="lpstr">
      <vt:lpstr>Тема Office</vt:lpstr>
      <vt:lpstr>Интеллектуальная игра для системных администраторов</vt:lpstr>
      <vt:lpstr>Верю\ не верю</vt:lpstr>
      <vt:lpstr>Верите ли вы что…. </vt:lpstr>
      <vt:lpstr>Верите ли вы что…</vt:lpstr>
      <vt:lpstr>Верите ли вы что…</vt:lpstr>
      <vt:lpstr>Верите ли вы что…</vt:lpstr>
      <vt:lpstr>Верите ли вы что…</vt:lpstr>
      <vt:lpstr>Верите ли вы что…</vt:lpstr>
      <vt:lpstr>Верите ли вы что... </vt:lpstr>
      <vt:lpstr>Верите ли вы что... </vt:lpstr>
      <vt:lpstr>Верите ли вы что…</vt:lpstr>
      <vt:lpstr>Верите ли вы что…</vt:lpstr>
      <vt:lpstr>Правильные ответы</vt:lpstr>
      <vt:lpstr>Первый в мире магнитофон был создан в 1956 году и по размерам был сопоставим с пианино. </vt:lpstr>
      <vt:lpstr>Верите ли вы что, название популярного Linux-дистрибутива Ubuntu взято из одного из африканских языков. Оно означает «Я из-за тебя».  </vt:lpstr>
      <vt:lpstr>Верите ли вы что…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Матрица с ответами</vt:lpstr>
      <vt:lpstr>Лучшие ИТ-компании мира.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Известные компьютерные программисты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Оборудование в IT-сфере.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Комплектующие для ПК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Лучшие ИТ-компании мира. ответы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Известные компьютерные программисты Ответы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Оборудование в IT-сфере. Ответы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Комплектующие для ПК Ответы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Что, где, когда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ПОДВЕДЕНИЕ  ИТОГОВ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треугольники по углам, presentation-creation.ru</dc:title>
  <dc:creator>User Obstinate</dc:creator>
  <cp:lastModifiedBy>Admin</cp:lastModifiedBy>
  <cp:revision>41</cp:revision>
  <dcterms:created xsi:type="dcterms:W3CDTF">2021-05-04T06:37:33Z</dcterms:created>
  <dcterms:modified xsi:type="dcterms:W3CDTF">2026-03-03T10:54:10Z</dcterms:modified>
</cp:coreProperties>
</file>