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66" r:id="rId4"/>
    <p:sldId id="270" r:id="rId5"/>
    <p:sldId id="271" r:id="rId6"/>
    <p:sldId id="262" r:id="rId7"/>
    <p:sldId id="273" r:id="rId8"/>
    <p:sldId id="272" r:id="rId9"/>
    <p:sldId id="268" r:id="rId10"/>
    <p:sldId id="258" r:id="rId11"/>
    <p:sldId id="269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2" r:id="rId20"/>
    <p:sldId id="287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7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410FC50-A188-460E-B5F1-F9DC0AE253C5}" type="datetimeFigureOut">
              <a:rPr lang="ru-RU"/>
              <a:pPr>
                <a:defRPr/>
              </a:pPr>
              <a:t>30.03.2022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3C71BCB-61E9-4AAD-ACD0-B8FFBBF827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67872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16975A2-6F84-415D-B59B-F6825A3E11DA}" type="slidenum">
              <a:rPr lang="ru-RU"/>
              <a:pPr/>
              <a:t>4</a:t>
            </a:fld>
            <a:endParaRPr lang="ru-RU"/>
          </a:p>
        </p:txBody>
      </p:sp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0FAFD22-C4D3-4537-8562-E199437448DC}" type="slidenum">
              <a:rPr lang="ru-RU"/>
              <a:pPr/>
              <a:t>5</a:t>
            </a:fld>
            <a:endParaRPr lang="ru-RU"/>
          </a:p>
        </p:txBody>
      </p:sp>
      <p:sp>
        <p:nvSpPr>
          <p:cNvPr id="9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44E785B-9B5D-4386-8806-ADFD0D40EB10}" type="slidenum">
              <a:rPr lang="ru-RU"/>
              <a:pPr/>
              <a:t>7</a:t>
            </a:fld>
            <a:endParaRPr lang="ru-RU"/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A198E28-F405-4A4D-9701-D1A8A45935F1}" type="slidenum">
              <a:rPr lang="ru-RU"/>
              <a:pPr/>
              <a:t>8</a:t>
            </a:fld>
            <a:endParaRPr lang="ru-RU"/>
          </a:p>
        </p:txBody>
      </p:sp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75F1F1-5A89-48B6-90FB-D0C55CB66D93}" type="datetime1">
              <a:rPr lang="ru-RU"/>
              <a:pPr>
                <a:defRPr/>
              </a:pPr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695BE8-828F-4A10-A582-D9D90567AC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3B0855-81A9-4BDC-9E1C-BEDA26FCED16}" type="datetime1">
              <a:rPr lang="ru-RU"/>
              <a:pPr>
                <a:defRPr/>
              </a:pPr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9F915F-75F8-489D-A447-7744B09635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938AD2-F3FE-4574-86E2-2C79A9B089CB}" type="datetime1">
              <a:rPr lang="ru-RU"/>
              <a:pPr>
                <a:defRPr/>
              </a:pPr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10AA4F-C6BB-47BE-A09D-B6C6188412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99D890-8269-463D-83D8-107B2F656363}" type="datetime1">
              <a:rPr lang="ru-RU"/>
              <a:pPr>
                <a:defRPr/>
              </a:pPr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096879-1BF7-4906-ABA5-50F9A3F4AA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5D8FE-BFB9-44DC-96D6-F63D0BAF48C4}" type="datetime1">
              <a:rPr lang="ru-RU"/>
              <a:pPr>
                <a:defRPr/>
              </a:pPr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E24B57-44A2-4512-A644-6A86B4DA01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8F3F9-07AB-4D6D-94EC-873082570AD4}" type="datetime1">
              <a:rPr lang="ru-RU"/>
              <a:pPr>
                <a:defRPr/>
              </a:pPr>
              <a:t>30.03.2022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29FCC8-D16F-4F0A-ABEF-444928D795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C1D531-2E6D-4CE3-81E9-7D34A19A8635}" type="datetime1">
              <a:rPr lang="ru-RU"/>
              <a:pPr>
                <a:defRPr/>
              </a:pPr>
              <a:t>30.03.2022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950F23-CA17-4E3F-8A65-2A0390195E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C08D9-B065-4A42-AE76-24BA9CBB96E7}" type="datetime1">
              <a:rPr lang="ru-RU"/>
              <a:pPr>
                <a:defRPr/>
              </a:pPr>
              <a:t>30.03.2022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0B1A23-7F98-4F63-A92D-C3EFB4AC5E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39530D-D357-4C48-A210-019E4CC9903A}" type="datetime1">
              <a:rPr lang="ru-RU"/>
              <a:pPr>
                <a:defRPr/>
              </a:pPr>
              <a:t>30.03.2022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B9DB0-7D24-4BAD-B001-1971BA08D1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926CC-0A98-4052-B1EF-223E92EA5BD3}" type="datetime1">
              <a:rPr lang="ru-RU"/>
              <a:pPr>
                <a:defRPr/>
              </a:pPr>
              <a:t>30.03.2022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002CA0-8FBE-4A8C-8174-1F52B50E6B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97ADD3-7957-48B0-985C-859C6A1AACBA}" type="datetime1">
              <a:rPr lang="ru-RU"/>
              <a:pPr>
                <a:defRPr/>
              </a:pPr>
              <a:t>30.03.2022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DAF13E-07D3-4F14-AFE7-89CF4A598D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FB8E3C5-A7AF-4FFC-AE8C-0850D41F4883}" type="datetime1">
              <a:rPr lang="ru-RU"/>
              <a:pPr>
                <a:defRPr/>
              </a:pPr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34CF826-9686-40D7-B470-D19C6A217F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1060;&#1080;&#1079;&#1084;&#1080;&#1085;&#1091;&#1090;&#1082;&#1080;%202.ppt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hyperlink" Target="http://images.gogle.ru/imgres?imgurl=http://img.labirint.ru/images/books2/73485/big.jpg&amp;imgrefurl=http://www.labirint.ru/books/73485/&amp;usg=__zHuOitHZYVshH7qAwFASk3xuKqQ=&amp;h=340&amp;w=220&amp;sz=32&amp;hl=ru&amp;start=1&amp;um=1&amp;itbs=1&amp;tbnid=niogcBMpo_APgM:&amp;tbnh=119&amp;tbnw=77&amp;prev=/images?q%3D%D0%A1%D0%BA%D0%B0%D0%B7%D0%BA%D0%B8%2B%2B%D0%9B.%2B%D0%98.%2B%D0%9A%D1%83%D0%B7%D1%8C%D0%BC%D0%B8%D0%BD%D0%B0%26um%3D1%26hl%3Dru%26lr%3D%26newwindow%3D1%26sa%3DG%26tbs%3Disch:1" TargetMode="Externa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10.jpeg"/><Relationship Id="rId7" Type="http://schemas.openxmlformats.org/officeDocument/2006/relationships/hyperlink" Target="http://images.gogle.ru/imgres?imgurl=http://shop.top-kniga.ru/data/m_ishc/1045/preview_1045353.jpg&amp;imgrefurl=http://shop.top-kniga.ru/persons/in/18279/&amp;usg=__-GOSAQBrWNOCeO_xyNa3XAq3D7g=&amp;h=84&amp;w=58&amp;sz=3&amp;hl=ru&amp;start=19&amp;um=1&amp;itbs=1&amp;tbnid=H1OCzzgzlKQwCM:&amp;tbnh=76&amp;tbnw=52&amp;prev=/images?q%3D%D0%A1%D0%BA%D0%B0%D0%B7%D0%BA%D0%B8%2B,%2B%D1%81%D1%82%D0%B8%D1%85%D0%B8%2B%2B%D0%9B.%2B%D0%98.%2B%D0%9A%D1%83%D0%B7%D1%8C%D0%BC%D0%B8%D0%BD%D0%B0%26um%3D1%26hl%3Dru%26lr%3D%26newwindow%3D1%26sa%3DG%26tbs%3Disch:1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10" Type="http://schemas.openxmlformats.org/officeDocument/2006/relationships/image" Target="../media/image9.jpeg"/><Relationship Id="rId4" Type="http://schemas.openxmlformats.org/officeDocument/2006/relationships/image" Target="../media/image11.jpeg"/><Relationship Id="rId9" Type="http://schemas.openxmlformats.org/officeDocument/2006/relationships/hyperlink" Target="http://images.gogle.ru/imgres?imgurl=http://img.labirint.ru/images/books2/73485/big.jpg&amp;imgrefurl=http://www.labirint.ru/books/73485/&amp;usg=__zHuOitHZYVshH7qAwFASk3xuKqQ=&amp;h=340&amp;w=220&amp;sz=32&amp;hl=ru&amp;start=1&amp;um=1&amp;itbs=1&amp;tbnid=niogcBMpo_APgM:&amp;tbnh=119&amp;tbnw=77&amp;prev=/images?q%3D%D0%A1%D0%BA%D0%B0%D0%B7%D0%BA%D0%B8%2B%2B%D0%9B.%2B%D0%98.%2B%D0%9A%D1%83%D0%B7%D1%8C%D0%BC%D0%B8%D0%BD%D0%B0%26um%3D1%26hl%3Dru%26lr%3D%26newwindow%3D1%26sa%3DG%26tbs%3Disch:1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0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Кузьмин</a:t>
            </a:r>
            <a:r>
              <a:rPr lang="en-US" sz="40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Лев </a:t>
            </a:r>
            <a:r>
              <a:rPr lang="ru-RU" sz="4000" b="1" u="sng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Иванович.Рассказ</a:t>
            </a:r>
            <a:r>
              <a:rPr lang="ru-RU" sz="40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4000" b="1" u="sng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Прямушка</a:t>
            </a:r>
            <a:r>
              <a:rPr lang="ru-RU" sz="40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57620" y="3886200"/>
            <a:ext cx="5072098" cy="1752600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Презентацию выполнила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Учитель  МОУ «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Шестаковская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сош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Пеплова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Людмила Фёдоровна</a:t>
            </a:r>
          </a:p>
        </p:txBody>
      </p:sp>
      <p:pic>
        <p:nvPicPr>
          <p:cNvPr id="2052" name="Picture 4" descr="H:\Documents and Settings\Aida\Рабочий стол\НОвая ГРАФИКА сборник\КАРТИНКИ СБОРНИК_ школьные\s30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5" y="5357813"/>
            <a:ext cx="142875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715040"/>
          </a:xfrm>
        </p:spPr>
        <p:txBody>
          <a:bodyPr/>
          <a:lstStyle/>
          <a:p>
            <a:pPr>
              <a:buNone/>
            </a:pPr>
            <a:r>
              <a:rPr lang="ru-RU" sz="4000" b="1" i="1" dirty="0" smtClean="0"/>
              <a:t> 1-й стоп.</a:t>
            </a:r>
            <a:endParaRPr lang="ru-RU" dirty="0" smtClean="0"/>
          </a:p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Какое впечатление у вас сложилось о мальчике?</a:t>
            </a:r>
          </a:p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О какой измене пойдет </a:t>
            </a:r>
            <a:r>
              <a:rPr lang="ru-RU" sz="5400" smtClean="0">
                <a:latin typeface="Times New Roman" pitchFamily="18" charset="0"/>
                <a:cs typeface="Times New Roman" pitchFamily="18" charset="0"/>
              </a:rPr>
              <a:t>речь дальше?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050A98AA-1D74-4894-B611-C14295098E3F}" type="datetime1">
              <a:rPr lang="ru-RU"/>
              <a:pPr>
                <a:defRPr/>
              </a:pPr>
              <a:t>30.03.2022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67632B-36D4-46E0-9937-6F23777B0C1F}" type="slidenum">
              <a:rPr lang="ru-RU"/>
              <a:pPr>
                <a:defRPr/>
              </a:pPr>
              <a:t>10</a:t>
            </a:fld>
            <a:endParaRPr lang="ru-RU"/>
          </a:p>
        </p:txBody>
      </p:sp>
      <p:pic>
        <p:nvPicPr>
          <p:cNvPr id="6" name="Содержимое 8" descr="Kuz'min_L._I.-2.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804248" y="4437112"/>
            <a:ext cx="1428750" cy="1905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2-й ст</a:t>
            </a:r>
            <a:r>
              <a:rPr lang="ru-RU" dirty="0" smtClean="0"/>
              <a:t>оп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929718" cy="4525963"/>
          </a:xfrm>
        </p:spPr>
        <p:txBody>
          <a:bodyPr/>
          <a:lstStyle/>
          <a:p>
            <a:pPr>
              <a:buNone/>
            </a:pPr>
            <a:r>
              <a:rPr lang="ru-RU" sz="5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Почему и как изменилось настроение героя?</a:t>
            </a:r>
          </a:p>
          <a:p>
            <a:pPr>
              <a:buNone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О чём говорит фраза : «Я тороплюсь</a:t>
            </a:r>
            <a:r>
              <a:rPr lang="ru-RU" sz="5400" b="1" dirty="0" smtClean="0"/>
              <a:t>…»</a:t>
            </a:r>
            <a:endParaRPr lang="ru-RU" sz="5400" b="1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99D890-8269-463D-83D8-107B2F656363}" type="datetime1">
              <a:rPr lang="ru-RU" smtClean="0"/>
              <a:pPr>
                <a:defRPr/>
              </a:pPr>
              <a:t>30.03.2022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096879-1BF7-4906-ABA5-50F9A3F4AA54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3-й стоп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929718" cy="4525963"/>
          </a:xfrm>
        </p:spPr>
        <p:txBody>
          <a:bodyPr/>
          <a:lstStyle/>
          <a:p>
            <a:pPr>
              <a:buNone/>
            </a:pPr>
            <a:r>
              <a:rPr lang="ru-RU" sz="5400" b="1" dirty="0" smtClean="0">
                <a:solidFill>
                  <a:srgbClr val="00B050"/>
                </a:solidFill>
              </a:rPr>
              <a:t>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Какие слова и выражения показывают нам нарастание отчаяния героя?</a:t>
            </a:r>
          </a:p>
          <a:p>
            <a:pPr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Сумеет ли он найти дорогу к бабушке?</a:t>
            </a:r>
          </a:p>
          <a:p>
            <a:pPr>
              <a:buNone/>
            </a:pPr>
            <a:endParaRPr lang="ru-RU" sz="5400" b="1" dirty="0">
              <a:solidFill>
                <a:srgbClr val="00B050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99D890-8269-463D-83D8-107B2F656363}" type="datetime1">
              <a:rPr lang="ru-RU" smtClean="0"/>
              <a:pPr>
                <a:defRPr/>
              </a:pPr>
              <a:t>30.03.2022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096879-1BF7-4906-ABA5-50F9A3F4AA54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4-й стоп.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929718" cy="4525963"/>
          </a:xfrm>
        </p:spPr>
        <p:txBody>
          <a:bodyPr/>
          <a:lstStyle/>
          <a:p>
            <a:pPr>
              <a:buNone/>
            </a:pPr>
            <a:r>
              <a:rPr lang="ru-RU" sz="5400" b="1" dirty="0" smtClean="0">
                <a:solidFill>
                  <a:srgbClr val="00B050"/>
                </a:solidFill>
              </a:rPr>
              <a:t>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Как характеризуют бабушку слова, сказанные внуку?</a:t>
            </a:r>
          </a:p>
          <a:p>
            <a:pPr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Какой урок преподала ему любимая бабушка?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99D890-8269-463D-83D8-107B2F656363}" type="datetime1">
              <a:rPr lang="ru-RU" smtClean="0"/>
              <a:pPr>
                <a:defRPr/>
              </a:pPr>
              <a:t>30.03.2022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096879-1BF7-4906-ABA5-50F9A3F4AA54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 action="ppaction://hlinkpres?slideindex=1&amp;slidetitle="/>
              </a:rPr>
              <a:t>Физкультминутка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929718" cy="4525963"/>
          </a:xfrm>
        </p:spPr>
        <p:txBody>
          <a:bodyPr/>
          <a:lstStyle/>
          <a:p>
            <a:pPr>
              <a:buNone/>
            </a:pPr>
            <a:r>
              <a:rPr lang="ru-RU" sz="5400" b="1" dirty="0" smtClean="0">
                <a:solidFill>
                  <a:srgbClr val="00B050"/>
                </a:solidFill>
              </a:rPr>
              <a:t> </a:t>
            </a:r>
            <a:endParaRPr lang="ru-RU" sz="5400" b="1" dirty="0">
              <a:solidFill>
                <a:srgbClr val="00B050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99D890-8269-463D-83D8-107B2F656363}" type="datetime1">
              <a:rPr lang="ru-RU" smtClean="0"/>
              <a:pPr>
                <a:defRPr/>
              </a:pPr>
              <a:t>30.03.2022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096879-1BF7-4906-ABA5-50F9A3F4AA54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«Соцветие мудрости»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929718" cy="4525963"/>
          </a:xfrm>
        </p:spPr>
        <p:txBody>
          <a:bodyPr/>
          <a:lstStyle/>
          <a:p>
            <a:pPr>
              <a:buNone/>
            </a:pPr>
            <a:r>
              <a:rPr lang="ru-RU" sz="5400" b="1" dirty="0" smtClean="0">
                <a:solidFill>
                  <a:srgbClr val="00B050"/>
                </a:solidFill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Так права бабушка, которая и произносит мудрые слова:«Где скоро, там не споро»? Какие ещё слова, сказанные бабушкой, могут служить уроком не только внуку, но и нам, читателям?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Нарисуйте, как вы понимаете выражение «Соцветие мудрости»( в тетрадях)</a:t>
            </a:r>
          </a:p>
          <a:p>
            <a:pPr>
              <a:buNone/>
            </a:pPr>
            <a:endParaRPr lang="ru-RU" sz="1800" b="1" dirty="0">
              <a:solidFill>
                <a:srgbClr val="00B050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99D890-8269-463D-83D8-107B2F656363}" type="datetime1">
              <a:rPr lang="ru-RU" smtClean="0"/>
              <a:pPr>
                <a:defRPr/>
              </a:pPr>
              <a:t>30.03.2022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096879-1BF7-4906-ABA5-50F9A3F4AA54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Моральная дилемма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929718" cy="4525963"/>
          </a:xfrm>
        </p:spPr>
        <p:txBody>
          <a:bodyPr/>
          <a:lstStyle/>
          <a:p>
            <a:pPr>
              <a:buNone/>
            </a:pPr>
            <a:r>
              <a:rPr lang="ru-RU" sz="5400" b="1" dirty="0" smtClean="0">
                <a:solidFill>
                  <a:srgbClr val="00B050"/>
                </a:solidFill>
              </a:rPr>
              <a:t>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Проблемный вопрос «Глупый мальчик, ведь он едва не  лишился самого дорогого – жизни?»и Что имела в виду бабушка, когда сказала: «Ведь путей-то всяких у тебя еще будет и будет, но огоньков светлых я тебе, дурашка, повсюду выставить не смогу...»</a:t>
            </a:r>
          </a:p>
          <a:p>
            <a:pPr>
              <a:buNone/>
            </a:pPr>
            <a:endParaRPr lang="ru-RU" sz="5400" b="1" dirty="0">
              <a:solidFill>
                <a:srgbClr val="00B050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99D890-8269-463D-83D8-107B2F656363}" type="datetime1">
              <a:rPr lang="ru-RU" smtClean="0"/>
              <a:pPr>
                <a:defRPr/>
              </a:pPr>
              <a:t>30.03.2022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096879-1BF7-4906-ABA5-50F9A3F4AA54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«Социальная реклама»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929718" cy="4525963"/>
          </a:xfrm>
        </p:spPr>
        <p:txBody>
          <a:bodyPr/>
          <a:lstStyle/>
          <a:p>
            <a:pPr>
              <a:buNone/>
            </a:pPr>
            <a:r>
              <a:rPr lang="ru-RU" sz="5400" b="1" dirty="0" smtClean="0">
                <a:solidFill>
                  <a:srgbClr val="00B050"/>
                </a:solidFill>
              </a:rPr>
              <a:t> 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Продукт нашей работы.</a:t>
            </a:r>
          </a:p>
          <a:p>
            <a:pPr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- Как надолго сохранить память об этом произведении?</a:t>
            </a:r>
            <a:endParaRPr lang="ru-RU" sz="5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99D890-8269-463D-83D8-107B2F656363}" type="datetime1">
              <a:rPr lang="ru-RU" smtClean="0"/>
              <a:pPr>
                <a:defRPr/>
              </a:pPr>
              <a:t>30.03.2022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096879-1BF7-4906-ABA5-50F9A3F4AA54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Рефлексия.«Ресторан»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929718" cy="4525963"/>
          </a:xfrm>
        </p:spPr>
        <p:txBody>
          <a:bodyPr/>
          <a:lstStyle/>
          <a:p>
            <a:pPr>
              <a:buNone/>
            </a:pPr>
            <a:r>
              <a:rPr lang="ru-RU" sz="5400" b="1" dirty="0" smtClean="0">
                <a:solidFill>
                  <a:srgbClr val="00B050"/>
                </a:solidFill>
              </a:rPr>
              <a:t> </a:t>
            </a:r>
            <a:r>
              <a:rPr lang="ru-RU" sz="5400" dirty="0" smtClean="0"/>
              <a:t>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Ответьте на несколько вопросов:</a:t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- Я съел бы еще этого…</a:t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- Больше всего мне понравилось…</a:t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- Я почти переварил…</a:t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- Я переел…</a:t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- Пожалуйста, добавьте…</a:t>
            </a:r>
            <a:endParaRPr lang="ru-RU" sz="4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99D890-8269-463D-83D8-107B2F656363}" type="datetime1">
              <a:rPr lang="ru-RU" smtClean="0"/>
              <a:pPr>
                <a:defRPr/>
              </a:pPr>
              <a:t>30.03.2022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096879-1BF7-4906-ABA5-50F9A3F4AA54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929718" cy="452596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1.Сделать проект по результатам урока  и нарисовать авторскую обложку.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2.Социальная реклама «5 причин, по которым следует прочитать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Прямушку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»».</a:t>
            </a:r>
          </a:p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3.Иллюстрации к рассказу.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4.Или сочинить сказку по мотивам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Прямушки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»(одно задание на выбор).</a:t>
            </a:r>
          </a:p>
          <a:p>
            <a:pPr>
              <a:buNone/>
            </a:pPr>
            <a:endParaRPr lang="ru-RU" sz="5400" b="1" dirty="0">
              <a:solidFill>
                <a:srgbClr val="00B050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99D890-8269-463D-83D8-107B2F656363}" type="datetime1">
              <a:rPr lang="ru-RU" smtClean="0"/>
              <a:pPr>
                <a:defRPr/>
              </a:pPr>
              <a:t>30.03.2022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096879-1BF7-4906-ABA5-50F9A3F4AA54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0" y="1928802"/>
            <a:ext cx="9001156" cy="2714644"/>
          </a:xfrm>
        </p:spPr>
        <p:txBody>
          <a:bodyPr/>
          <a:lstStyle/>
          <a:p>
            <a:r>
              <a:rPr lang="ru-RU" sz="6000" i="1" dirty="0" smtClean="0">
                <a:solidFill>
                  <a:schemeClr val="accent5">
                    <a:lumMod val="50000"/>
                  </a:schemeClr>
                </a:solidFill>
              </a:rPr>
              <a:t>́Лев Иванович Кузьмин</a:t>
            </a:r>
            <a:br>
              <a:rPr lang="ru-RU" sz="6000" i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60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i="1" dirty="0" smtClean="0"/>
              <a:t/>
            </a:r>
            <a:br>
              <a:rPr lang="ru-RU" sz="6000" i="1" dirty="0" smtClean="0"/>
            </a:br>
            <a:r>
              <a:rPr lang="ru-RU" sz="6000" i="1" dirty="0" smtClean="0"/>
              <a:t/>
            </a:r>
            <a:br>
              <a:rPr lang="ru-RU" sz="6000" i="1" dirty="0" smtClean="0"/>
            </a:br>
            <a:endParaRPr lang="ru-RU" sz="6000" i="1" dirty="0" smtClean="0"/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457200" y="6080444"/>
            <a:ext cx="8229600" cy="45719"/>
          </a:xfrm>
        </p:spPr>
        <p:txBody>
          <a:bodyPr/>
          <a:lstStyle/>
          <a:p>
            <a:pPr>
              <a:buNone/>
            </a:pPr>
            <a:endParaRPr lang="ru-RU" dirty="0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050A98AA-1D74-4894-B611-C14295098E3F}" type="datetime1">
              <a:rPr lang="ru-RU"/>
              <a:pPr>
                <a:defRPr/>
              </a:pPr>
              <a:t>30.03.2022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67632B-36D4-46E0-9937-6F23777B0C1F}" type="slidenum">
              <a:rPr lang="ru-RU"/>
              <a:pPr>
                <a:defRPr/>
              </a:pPr>
              <a:t>2</a:t>
            </a:fld>
            <a:endParaRPr lang="ru-RU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86446" y="2143116"/>
            <a:ext cx="3167245" cy="450059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TextBox 7"/>
          <p:cNvSpPr txBox="1"/>
          <p:nvPr/>
        </p:nvSpPr>
        <p:spPr>
          <a:xfrm>
            <a:off x="428596" y="1500174"/>
            <a:ext cx="68580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6 января 1928 – 1 апреля 2000</a:t>
            </a:r>
          </a:p>
          <a:p>
            <a:r>
              <a:rPr lang="ru-RU" sz="3600" dirty="0" smtClean="0"/>
              <a:t>                   (72 года)</a:t>
            </a:r>
            <a:endParaRPr lang="ru-RU" sz="3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67544" y="2951947"/>
            <a:ext cx="475252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2"/>
                </a:solidFill>
              </a:rPr>
              <a:t>“</a:t>
            </a:r>
            <a:r>
              <a:rPr lang="ru-RU" sz="2800" dirty="0" smtClean="0">
                <a:solidFill>
                  <a:schemeClr val="accent2"/>
                </a:solidFill>
              </a:rPr>
              <a:t>По-моему, чтобы</a:t>
            </a:r>
            <a:r>
              <a:rPr lang="en-US" sz="2800" dirty="0" smtClean="0">
                <a:solidFill>
                  <a:schemeClr val="accent2"/>
                </a:solidFill>
              </a:rPr>
              <a:t> </a:t>
            </a:r>
            <a:r>
              <a:rPr lang="ru-RU" sz="2800" dirty="0" smtClean="0">
                <a:solidFill>
                  <a:schemeClr val="accent2"/>
                </a:solidFill>
              </a:rPr>
              <a:t>писать для детей, надо быть немного ребенком, да, да! Вы не улыбайтесь!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Итог.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929718" cy="4525963"/>
          </a:xfrm>
        </p:spPr>
        <p:txBody>
          <a:bodyPr/>
          <a:lstStyle/>
          <a:p>
            <a:pPr>
              <a:buNone/>
            </a:pPr>
            <a:r>
              <a:rPr lang="ru-RU" sz="5400" b="1" dirty="0" smtClean="0">
                <a:solidFill>
                  <a:srgbClr val="00B050"/>
                </a:solidFill>
              </a:rPr>
              <a:t> 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Удачи вам в выполнении домашнего задания!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99D890-8269-463D-83D8-107B2F656363}" type="datetime1">
              <a:rPr lang="ru-RU" smtClean="0"/>
              <a:pPr>
                <a:defRPr/>
              </a:pPr>
              <a:t>30.03.2022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096879-1BF7-4906-ABA5-50F9A3F4AA54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3966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050A98AA-1D74-4894-B611-C14295098E3F}" type="datetime1">
              <a:rPr lang="ru-RU"/>
              <a:pPr>
                <a:defRPr/>
              </a:pPr>
              <a:t>30.03.2022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67632B-36D4-46E0-9937-6F23777B0C1F}" type="slidenum">
              <a:rPr lang="ru-RU"/>
              <a:pPr>
                <a:defRPr/>
              </a:pPr>
              <a:t>3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42844" y="428604"/>
            <a:ext cx="750099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ru-RU" sz="2800" dirty="0">
              <a:solidFill>
                <a:schemeClr val="accent4">
                  <a:lumMod val="75000"/>
                </a:schemeClr>
              </a:solidFill>
            </a:endParaRPr>
          </a:p>
          <a:p>
            <a:endParaRPr lang="ru-RU" sz="2800" dirty="0"/>
          </a:p>
          <a:p>
            <a:endParaRPr lang="ru-RU" sz="2800" dirty="0"/>
          </a:p>
          <a:p>
            <a:endParaRPr lang="ru-RU" sz="2800" dirty="0"/>
          </a:p>
        </p:txBody>
      </p:sp>
      <p:pic>
        <p:nvPicPr>
          <p:cNvPr id="9" name="Содержимое 8" descr="Kuz'min_L._I.-2.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429520" y="714356"/>
            <a:ext cx="1428750" cy="1905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Прямоугольник 7"/>
          <p:cNvSpPr/>
          <p:nvPr/>
        </p:nvSpPr>
        <p:spPr>
          <a:xfrm>
            <a:off x="179512" y="980728"/>
            <a:ext cx="66784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Первое его детское произведение называлось </a:t>
            </a:r>
            <a:r>
              <a:rPr lang="ru-RU" sz="2400" i="1" u="sng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2400" i="1" u="sng" dirty="0" err="1" smtClean="0">
                <a:latin typeface="Times New Roman" pitchFamily="18" charset="0"/>
                <a:cs typeface="Times New Roman" pitchFamily="18" charset="0"/>
              </a:rPr>
              <a:t>Бармалей</a:t>
            </a:r>
            <a:r>
              <a:rPr lang="ru-RU" sz="2400" i="1" u="sng" dirty="0" smtClean="0">
                <a:latin typeface="Times New Roman" pitchFamily="18" charset="0"/>
                <a:cs typeface="Times New Roman" pitchFamily="18" charset="0"/>
              </a:rPr>
              <a:t> в Ленинграде”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представляло собой продолжение знаменитой сказки К.Чуковского. Писал его мальчик тайком, на чердаке, в толстой амбарной книге.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2780928"/>
            <a:ext cx="653447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Память  о войне(ему было 14 лет)  писатель запечатлел в повестях“Чистый след горностая” и “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Косохлёст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”.</a:t>
            </a:r>
          </a:p>
          <a:p>
            <a:endParaRPr lang="ru-RU" dirty="0" smtClean="0">
              <a:solidFill>
                <a:schemeClr val="accent4">
                  <a:lumMod val="75000"/>
                </a:schemeClr>
              </a:solidFill>
            </a:endParaRPr>
          </a:p>
          <a:p>
            <a:endParaRPr lang="ru-RU" dirty="0" smtClean="0">
              <a:solidFill>
                <a:schemeClr val="accent4">
                  <a:lumMod val="75000"/>
                </a:schemeClr>
              </a:solidFill>
            </a:endParaRPr>
          </a:p>
          <a:p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51520" y="3933056"/>
            <a:ext cx="842493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1963 году в Перми вышел первый поэтический сборник для взрослых “Апрель”, а в 1964 году увидела свет первая детская книга - сборник стихов и сказок для самых маленьких читателей “Кто что умеет?”.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1965 году вышло две книги очерков, в 1967 г. для детей “Башмаки - простаки”, в 1968 - “Капитан Коко и Зеленое Стеклышко”.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88641"/>
            <a:ext cx="5472112" cy="792031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400" b="1" dirty="0"/>
              <a:t>	</a:t>
            </a:r>
            <a:endParaRPr lang="ru-RU" sz="2400" b="1" dirty="0" smtClean="0"/>
          </a:p>
          <a:p>
            <a:pPr>
              <a:lnSpc>
                <a:spcPct val="80000"/>
              </a:lnSpc>
              <a:buFontTx/>
              <a:buNone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Всего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Лев Иванович написал около 100 больших и маленьких книг! 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	Из них только одна для взрослых, остальные детские. 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	Произведения Льва Кузьмина печатали журналы «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Мурзилка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» и «Костер»,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	издательства в Перми и Москве.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b="1" dirty="0">
                <a:solidFill>
                  <a:srgbClr val="000099"/>
                </a:solidFill>
              </a:rPr>
              <a:t> 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b="1" dirty="0">
                <a:solidFill>
                  <a:srgbClr val="000099"/>
                </a:solidFill>
              </a:rPr>
              <a:t>	</a:t>
            </a:r>
            <a:endParaRPr lang="ru-RU" sz="2400" dirty="0">
              <a:solidFill>
                <a:srgbClr val="000099"/>
              </a:solidFill>
            </a:endParaRPr>
          </a:p>
        </p:txBody>
      </p:sp>
      <p:sp>
        <p:nvSpPr>
          <p:cNvPr id="53259" name="Rectangle 5" descr="Мурзилка"/>
          <p:cNvSpPr>
            <a:spLocks noChangeArrowheads="1"/>
          </p:cNvSpPr>
          <p:nvPr/>
        </p:nvSpPr>
        <p:spPr bwMode="auto">
          <a:xfrm>
            <a:off x="6011863" y="2349500"/>
            <a:ext cx="2844800" cy="3771900"/>
          </a:xfrm>
          <a:prstGeom prst="rect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 sz="24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53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3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3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3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32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32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32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32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32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32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32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32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32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404812"/>
            <a:ext cx="5256212" cy="5400451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800" b="1" dirty="0">
                <a:solidFill>
                  <a:srgbClr val="000099"/>
                </a:solidFill>
              </a:rPr>
              <a:t>	</a:t>
            </a:r>
            <a:endParaRPr lang="ru-RU" sz="2800" b="1" dirty="0" smtClean="0">
              <a:solidFill>
                <a:srgbClr val="000099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endParaRPr lang="ru-RU" sz="28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Его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стихи и рассказы знают и любят не только дети нашей страны, но и немецкие, чешские, японские ребятишки.</a:t>
            </a:r>
          </a:p>
          <a:p>
            <a:pPr>
              <a:lnSpc>
                <a:spcPct val="80000"/>
              </a:lnSpc>
            </a:pP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	По сказкам Льва Кузьмина снято несколько мультфильмов и написана детская оперетта «Капитан Коко и Зеленое Стеклышко».</a:t>
            </a:r>
          </a:p>
          <a:p>
            <a:pPr>
              <a:lnSpc>
                <a:spcPct val="80000"/>
              </a:lnSpc>
            </a:pPr>
            <a:endParaRPr lang="ru-RU" sz="2800" dirty="0">
              <a:solidFill>
                <a:srgbClr val="000099"/>
              </a:solidFill>
            </a:endParaRPr>
          </a:p>
          <a:p>
            <a:pPr>
              <a:lnSpc>
                <a:spcPct val="80000"/>
              </a:lnSpc>
            </a:pPr>
            <a:endParaRPr lang="ru-RU" sz="2000" dirty="0"/>
          </a:p>
        </p:txBody>
      </p:sp>
      <p:pic>
        <p:nvPicPr>
          <p:cNvPr id="8909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5963" y="188913"/>
            <a:ext cx="1822450" cy="2447925"/>
          </a:xfrm>
          <a:prstGeom prst="rect">
            <a:avLst/>
          </a:prstGeom>
          <a:noFill/>
          <a:ln w="38100" algn="ctr">
            <a:solidFill>
              <a:srgbClr val="CC0066"/>
            </a:solidFill>
            <a:miter lim="800000"/>
            <a:headEnd/>
            <a:tailEnd/>
          </a:ln>
          <a:effectLst/>
        </p:spPr>
      </p:pic>
      <p:pic>
        <p:nvPicPr>
          <p:cNvPr id="89093" name="Picture 5" descr="book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59563" y="2133600"/>
            <a:ext cx="2236787" cy="2663825"/>
          </a:xfrm>
          <a:prstGeom prst="rect">
            <a:avLst/>
          </a:prstGeom>
          <a:noFill/>
          <a:ln w="38100" algn="ctr">
            <a:solidFill>
              <a:srgbClr val="CC0066"/>
            </a:solidFill>
            <a:miter lim="800000"/>
            <a:headEnd/>
            <a:tailEnd/>
          </a:ln>
          <a:effectLst/>
        </p:spPr>
      </p:pic>
      <p:pic>
        <p:nvPicPr>
          <p:cNvPr id="89094" name="ipfniogcBMpo_APgM:" descr="bi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 t="8188" b="8820"/>
          <a:stretch>
            <a:fillRect/>
          </a:stretch>
        </p:blipFill>
        <p:spPr bwMode="auto">
          <a:xfrm>
            <a:off x="6011863" y="4699000"/>
            <a:ext cx="1398587" cy="2159000"/>
          </a:xfrm>
          <a:prstGeom prst="rect">
            <a:avLst/>
          </a:prstGeom>
          <a:noFill/>
          <a:ln w="38100">
            <a:solidFill>
              <a:srgbClr val="CC0066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90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90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90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9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9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9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0"/>
            <a:ext cx="8229600" cy="274638"/>
          </a:xfrm>
        </p:spPr>
        <p:txBody>
          <a:bodyPr/>
          <a:lstStyle/>
          <a:p>
            <a:endParaRPr lang="ru-RU" dirty="0" smtClean="0"/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0" y="571480"/>
            <a:ext cx="9144000" cy="6286520"/>
          </a:xfrm>
        </p:spPr>
        <p:txBody>
          <a:bodyPr/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endParaRPr lang="ru-RU" dirty="0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050A98AA-1D74-4894-B611-C14295098E3F}" type="datetime1">
              <a:rPr lang="ru-RU"/>
              <a:pPr>
                <a:defRPr/>
              </a:pPr>
              <a:t>30.03.2022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67632B-36D4-46E0-9937-6F23777B0C1F}" type="slidenum">
              <a:rPr lang="ru-RU"/>
              <a:pPr>
                <a:defRPr/>
              </a:pPr>
              <a:t>6</a:t>
            </a:fld>
            <a:endParaRPr lang="ru-RU"/>
          </a:p>
        </p:txBody>
      </p:sp>
      <p:pic>
        <p:nvPicPr>
          <p:cNvPr id="6" name="Содержимое 8" descr="Kuz'min_L._I.-2.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429520" y="714356"/>
            <a:ext cx="1428750" cy="1905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Прямоугольник 6"/>
          <p:cNvSpPr/>
          <p:nvPr/>
        </p:nvSpPr>
        <p:spPr>
          <a:xfrm>
            <a:off x="395536" y="836712"/>
            <a:ext cx="6390456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Лев Иванович очень любил встречаться с детьми, разговаривать с ними, играть.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 сожалению, мы уже не сможем увидеть его добрую улыбку, поговорить с ним.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4365104"/>
            <a:ext cx="83529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Но остались его замечательные книги, которые любят дети и взрослые и, мы надеемся, полюбите вы.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549275"/>
            <a:ext cx="8229600" cy="5576888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Прекрасных книг создатель,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Душ детских властелин,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Да, здравствует писатель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Да здравствует Кузьмин! </a:t>
            </a:r>
          </a:p>
          <a:p>
            <a:endParaRPr lang="ru-RU" sz="2800" b="1" dirty="0">
              <a:solidFill>
                <a:srgbClr val="CC0000"/>
              </a:solidFill>
            </a:endParaRP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2781300"/>
            <a:ext cx="1819275" cy="2373313"/>
          </a:xfrm>
          <a:prstGeom prst="rect">
            <a:avLst/>
          </a:prstGeom>
          <a:noFill/>
          <a:ln w="38100" algn="ctr">
            <a:solidFill>
              <a:srgbClr val="CC0066"/>
            </a:solidFill>
            <a:miter lim="800000"/>
            <a:headEnd/>
            <a:tailEnd/>
          </a:ln>
          <a:effectLst/>
        </p:spPr>
      </p:pic>
      <p:pic>
        <p:nvPicPr>
          <p:cNvPr id="45062" name="Picture 6"/>
          <p:cNvPicPr>
            <a:picLocks noChangeAspect="1" noChangeArrowheads="1"/>
          </p:cNvPicPr>
          <p:nvPr/>
        </p:nvPicPr>
        <p:blipFill>
          <a:blip r:embed="rId4" cstate="print"/>
          <a:srcRect b="6380"/>
          <a:stretch>
            <a:fillRect/>
          </a:stretch>
        </p:blipFill>
        <p:spPr bwMode="auto">
          <a:xfrm>
            <a:off x="4643438" y="2636838"/>
            <a:ext cx="1857375" cy="2808287"/>
          </a:xfrm>
          <a:prstGeom prst="rect">
            <a:avLst/>
          </a:prstGeom>
          <a:noFill/>
          <a:ln w="38100" algn="ctr">
            <a:solidFill>
              <a:srgbClr val="CC0066"/>
            </a:solidFill>
            <a:miter lim="800000"/>
            <a:headEnd/>
            <a:tailEnd/>
          </a:ln>
          <a:effectLst/>
        </p:spPr>
      </p:pic>
      <p:pic>
        <p:nvPicPr>
          <p:cNvPr id="45063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77050" y="3860800"/>
            <a:ext cx="2092325" cy="2809875"/>
          </a:xfrm>
          <a:prstGeom prst="rect">
            <a:avLst/>
          </a:prstGeom>
          <a:noFill/>
          <a:ln w="38100" algn="ctr">
            <a:solidFill>
              <a:srgbClr val="CC0066"/>
            </a:solidFill>
            <a:miter lim="800000"/>
            <a:headEnd/>
            <a:tailEnd/>
          </a:ln>
          <a:effectLst/>
        </p:spPr>
      </p:pic>
      <p:pic>
        <p:nvPicPr>
          <p:cNvPr id="45064" name="Picture 8" descr="book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24075" y="4005263"/>
            <a:ext cx="2236788" cy="2663825"/>
          </a:xfrm>
          <a:prstGeom prst="rect">
            <a:avLst/>
          </a:prstGeom>
          <a:noFill/>
          <a:ln w="38100" algn="ctr">
            <a:solidFill>
              <a:srgbClr val="CC0066"/>
            </a:solidFill>
            <a:miter lim="800000"/>
            <a:headEnd/>
            <a:tailEnd/>
          </a:ln>
          <a:effectLst/>
        </p:spPr>
      </p:pic>
      <p:pic>
        <p:nvPicPr>
          <p:cNvPr id="45065" name="Picture 9" descr="preview_1045353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850" y="260350"/>
            <a:ext cx="1528763" cy="2232025"/>
          </a:xfrm>
          <a:prstGeom prst="rect">
            <a:avLst/>
          </a:prstGeom>
          <a:noFill/>
          <a:ln w="38100" algn="ctr">
            <a:solidFill>
              <a:srgbClr val="CC0066"/>
            </a:solidFill>
            <a:miter lim="800000"/>
            <a:headEnd/>
            <a:tailEnd/>
          </a:ln>
          <a:effectLst/>
        </p:spPr>
      </p:pic>
      <p:pic>
        <p:nvPicPr>
          <p:cNvPr id="45066" name="ipfniogcBMpo_APgM:" descr="big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 t="8188" b="8820"/>
          <a:stretch>
            <a:fillRect/>
          </a:stretch>
        </p:blipFill>
        <p:spPr bwMode="auto">
          <a:xfrm>
            <a:off x="7380288" y="260350"/>
            <a:ext cx="1493837" cy="2306638"/>
          </a:xfrm>
          <a:prstGeom prst="rect">
            <a:avLst/>
          </a:prstGeom>
          <a:noFill/>
          <a:ln w="38100" algn="ctr">
            <a:solidFill>
              <a:srgbClr val="CC0066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32363" y="5734050"/>
            <a:ext cx="3024187" cy="69215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endParaRPr lang="ru-RU" sz="2000" b="1">
              <a:solidFill>
                <a:srgbClr val="660033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b="1">
                <a:solidFill>
                  <a:srgbClr val="000099"/>
                </a:solidFill>
              </a:rPr>
              <a:t>          </a:t>
            </a:r>
            <a:r>
              <a:rPr lang="ru-RU" sz="2000" b="1">
                <a:solidFill>
                  <a:srgbClr val="660033"/>
                </a:solidFill>
              </a:rPr>
              <a:t>(«Пчёлка»)</a:t>
            </a:r>
            <a:r>
              <a:rPr lang="ru-RU" sz="2000" b="1"/>
              <a:t>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b="1">
                <a:solidFill>
                  <a:srgbClr val="000099"/>
                </a:solidFill>
              </a:rPr>
              <a:t>        </a:t>
            </a:r>
            <a:endParaRPr lang="ru-RU" sz="2000" b="1">
              <a:solidFill>
                <a:srgbClr val="660033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b="1">
                <a:solidFill>
                  <a:srgbClr val="000099"/>
                </a:solidFill>
              </a:rPr>
              <a:t>                           </a:t>
            </a:r>
          </a:p>
        </p:txBody>
      </p:sp>
      <p:sp>
        <p:nvSpPr>
          <p:cNvPr id="81924" name="Rectangle 4"/>
          <p:cNvSpPr>
            <a:spLocks noGrp="1" noChangeArrowheads="1"/>
          </p:cNvSpPr>
          <p:nvPr>
            <p:ph type="title"/>
          </p:nvPr>
        </p:nvSpPr>
        <p:spPr>
          <a:xfrm>
            <a:off x="179388" y="274638"/>
            <a:ext cx="8785225" cy="1143000"/>
          </a:xfrm>
        </p:spPr>
        <p:txBody>
          <a:bodyPr/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Крылатые фразы </a:t>
            </a:r>
            <a:br>
              <a:rPr lang="ru-RU" sz="4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в произведениях Л.И. Кузьмина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81926" name="Rectangle 6"/>
          <p:cNvSpPr>
            <a:spLocks noChangeArrowheads="1"/>
          </p:cNvSpPr>
          <p:nvPr/>
        </p:nvSpPr>
        <p:spPr bwMode="auto">
          <a:xfrm>
            <a:off x="1331913" y="1700213"/>
            <a:ext cx="69389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ru-RU" sz="2000" b="1" dirty="0">
                <a:solidFill>
                  <a:srgbClr val="000099"/>
                </a:solidFill>
              </a:rPr>
              <a:t>Чем больше звёзд на небе,</a:t>
            </a:r>
            <a:br>
              <a:rPr lang="ru-RU" sz="2000" b="1" dirty="0">
                <a:solidFill>
                  <a:srgbClr val="000099"/>
                </a:solidFill>
              </a:rPr>
            </a:br>
            <a:r>
              <a:rPr lang="ru-RU" sz="2000" b="1" dirty="0">
                <a:solidFill>
                  <a:srgbClr val="000099"/>
                </a:solidFill>
              </a:rPr>
              <a:t> Тем на земле светлей!      </a:t>
            </a:r>
            <a:endParaRPr lang="ru-RU" sz="2000" b="1" dirty="0">
              <a:solidFill>
                <a:srgbClr val="660033"/>
              </a:solidFill>
            </a:endParaRPr>
          </a:p>
        </p:txBody>
      </p:sp>
      <p:sp>
        <p:nvSpPr>
          <p:cNvPr id="81928" name="Text Box 8"/>
          <p:cNvSpPr txBox="1">
            <a:spLocks noChangeArrowheads="1"/>
          </p:cNvSpPr>
          <p:nvPr/>
        </p:nvSpPr>
        <p:spPr bwMode="auto">
          <a:xfrm>
            <a:off x="4572000" y="1989138"/>
            <a:ext cx="338455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ru-RU" sz="2000" b="1">
                <a:solidFill>
                  <a:srgbClr val="660033"/>
                </a:solidFill>
              </a:rPr>
              <a:t>(«Звездочёты») </a:t>
            </a:r>
          </a:p>
          <a:p>
            <a:pPr>
              <a:spcBef>
                <a:spcPct val="50000"/>
              </a:spcBef>
            </a:pPr>
            <a:endParaRPr lang="ru-RU" sz="2000"/>
          </a:p>
        </p:txBody>
      </p:sp>
      <p:sp>
        <p:nvSpPr>
          <p:cNvPr id="81929" name="Text Box 9"/>
          <p:cNvSpPr txBox="1">
            <a:spLocks noChangeArrowheads="1"/>
          </p:cNvSpPr>
          <p:nvPr/>
        </p:nvSpPr>
        <p:spPr bwMode="auto">
          <a:xfrm>
            <a:off x="755650" y="2781300"/>
            <a:ext cx="43195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000099"/>
                </a:solidFill>
              </a:rPr>
              <a:t>Важнее было мир спасти</a:t>
            </a:r>
            <a:br>
              <a:rPr lang="ru-RU" sz="2000" b="1">
                <a:solidFill>
                  <a:srgbClr val="000099"/>
                </a:solidFill>
              </a:rPr>
            </a:br>
            <a:r>
              <a:rPr lang="ru-RU" sz="2000" b="1">
                <a:solidFill>
                  <a:srgbClr val="000099"/>
                </a:solidFill>
              </a:rPr>
              <a:t>А хвостик может отрасти!</a:t>
            </a:r>
          </a:p>
        </p:txBody>
      </p:sp>
      <p:sp>
        <p:nvSpPr>
          <p:cNvPr id="81930" name="Text Box 10"/>
          <p:cNvSpPr txBox="1">
            <a:spLocks noChangeArrowheads="1"/>
          </p:cNvSpPr>
          <p:nvPr/>
        </p:nvSpPr>
        <p:spPr bwMode="auto">
          <a:xfrm>
            <a:off x="4606925" y="2997200"/>
            <a:ext cx="4537075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ru-RU" sz="2000" b="1">
                <a:solidFill>
                  <a:srgbClr val="660033"/>
                </a:solidFill>
              </a:rPr>
              <a:t>(«Как был весь мир спасён») </a:t>
            </a:r>
          </a:p>
          <a:p>
            <a:pPr>
              <a:spcBef>
                <a:spcPct val="50000"/>
              </a:spcBef>
            </a:pPr>
            <a:endParaRPr lang="ru-RU" sz="2000"/>
          </a:p>
        </p:txBody>
      </p:sp>
      <p:sp>
        <p:nvSpPr>
          <p:cNvPr id="81931" name="Text Box 11"/>
          <p:cNvSpPr txBox="1">
            <a:spLocks noChangeArrowheads="1"/>
          </p:cNvSpPr>
          <p:nvPr/>
        </p:nvSpPr>
        <p:spPr bwMode="auto">
          <a:xfrm>
            <a:off x="539750" y="3716338"/>
            <a:ext cx="51847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000099"/>
                </a:solidFill>
              </a:rPr>
              <a:t>	Славу нам делить не нужно</a:t>
            </a:r>
            <a:br>
              <a:rPr lang="ru-RU" sz="2000" b="1">
                <a:solidFill>
                  <a:srgbClr val="000099"/>
                </a:solidFill>
              </a:rPr>
            </a:br>
            <a:r>
              <a:rPr lang="ru-RU" sz="2000" b="1">
                <a:solidFill>
                  <a:srgbClr val="000099"/>
                </a:solidFill>
              </a:rPr>
              <a:t>             Ведь всего важнее – дружба.</a:t>
            </a:r>
            <a:br>
              <a:rPr lang="ru-RU" sz="2000" b="1">
                <a:solidFill>
                  <a:srgbClr val="000099"/>
                </a:solidFill>
              </a:rPr>
            </a:br>
            <a:r>
              <a:rPr lang="ru-RU" sz="2000" b="1">
                <a:solidFill>
                  <a:srgbClr val="000099"/>
                </a:solidFill>
              </a:rPr>
              <a:t>             Где никто не ссориться,</a:t>
            </a:r>
            <a:br>
              <a:rPr lang="ru-RU" sz="2000" b="1">
                <a:solidFill>
                  <a:srgbClr val="000099"/>
                </a:solidFill>
              </a:rPr>
            </a:br>
            <a:r>
              <a:rPr lang="ru-RU" sz="2000" b="1">
                <a:solidFill>
                  <a:srgbClr val="000099"/>
                </a:solidFill>
              </a:rPr>
              <a:t>            Там и дело спориться.</a:t>
            </a:r>
          </a:p>
        </p:txBody>
      </p:sp>
      <p:sp>
        <p:nvSpPr>
          <p:cNvPr id="81932" name="Text Box 12"/>
          <p:cNvSpPr txBox="1">
            <a:spLocks noChangeArrowheads="1"/>
          </p:cNvSpPr>
          <p:nvPr/>
        </p:nvSpPr>
        <p:spPr bwMode="auto">
          <a:xfrm>
            <a:off x="5724525" y="4508500"/>
            <a:ext cx="31686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ru-RU" sz="2000" b="1">
                <a:solidFill>
                  <a:srgbClr val="660033"/>
                </a:solidFill>
              </a:rPr>
              <a:t>(«Ветер и Туча») </a:t>
            </a:r>
          </a:p>
          <a:p>
            <a:pPr>
              <a:spcBef>
                <a:spcPct val="50000"/>
              </a:spcBef>
            </a:pPr>
            <a:endParaRPr lang="ru-RU" sz="2000"/>
          </a:p>
        </p:txBody>
      </p:sp>
      <p:sp>
        <p:nvSpPr>
          <p:cNvPr id="81933" name="Text Box 13"/>
          <p:cNvSpPr txBox="1">
            <a:spLocks noChangeArrowheads="1"/>
          </p:cNvSpPr>
          <p:nvPr/>
        </p:nvSpPr>
        <p:spPr bwMode="auto">
          <a:xfrm>
            <a:off x="1692275" y="5084763"/>
            <a:ext cx="30956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2000"/>
          </a:p>
        </p:txBody>
      </p:sp>
      <p:sp>
        <p:nvSpPr>
          <p:cNvPr id="81934" name="Text Box 14"/>
          <p:cNvSpPr txBox="1">
            <a:spLocks noChangeArrowheads="1"/>
          </p:cNvSpPr>
          <p:nvPr/>
        </p:nvSpPr>
        <p:spPr bwMode="auto">
          <a:xfrm>
            <a:off x="684213" y="5373688"/>
            <a:ext cx="43211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000099"/>
                </a:solidFill>
              </a:rPr>
              <a:t>А что поведаешь другу,</a:t>
            </a:r>
            <a:br>
              <a:rPr lang="ru-RU" sz="2000" b="1">
                <a:solidFill>
                  <a:srgbClr val="000099"/>
                </a:solidFill>
              </a:rPr>
            </a:br>
            <a:r>
              <a:rPr lang="ru-RU" sz="2000" b="1">
                <a:solidFill>
                  <a:srgbClr val="000099"/>
                </a:solidFill>
              </a:rPr>
              <a:t>То тут же пойдёт по кругу.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1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19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9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19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19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19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19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19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19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19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19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19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19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1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19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19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1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19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19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1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8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1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1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81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3" grpId="0" build="p"/>
      <p:bldP spid="81924" grpId="0"/>
      <p:bldP spid="81931" grpId="0"/>
      <p:bldP spid="81932" grpId="0"/>
      <p:bldP spid="819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214282" y="500042"/>
            <a:ext cx="8715436" cy="6143668"/>
          </a:xfrm>
        </p:spPr>
        <p:txBody>
          <a:bodyPr/>
          <a:lstStyle/>
          <a:p>
            <a:r>
              <a:rPr lang="ru-RU" u="sng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endParaRPr lang="ru-RU" sz="3600" u="sng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sz="4400" u="sng" dirty="0" smtClean="0">
                <a:latin typeface="Times New Roman" pitchFamily="18" charset="0"/>
                <a:cs typeface="Times New Roman" pitchFamily="18" charset="0"/>
              </a:rPr>
              <a:t>Новелла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-повествование прозаического жанра, для которого характерны краткость, острый сюжет  и неожиданная развязка.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050A98AA-1D74-4894-B611-C14295098E3F}" type="datetime1">
              <a:rPr lang="ru-RU"/>
              <a:pPr>
                <a:defRPr/>
              </a:pPr>
              <a:t>30.03.2022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67632B-36D4-46E0-9937-6F23777B0C1F}" type="slidenum">
              <a:rPr lang="ru-RU"/>
              <a:pPr>
                <a:defRPr/>
              </a:pPr>
              <a:t>9</a:t>
            </a:fld>
            <a:endParaRPr lang="ru-RU" dirty="0"/>
          </a:p>
        </p:txBody>
      </p:sp>
      <p:pic>
        <p:nvPicPr>
          <p:cNvPr id="6" name="Содержимое 8" descr="Kuz'min_L._I.-2.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429520" y="714356"/>
            <a:ext cx="1428750" cy="1905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итература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Литература 2</Template>
  <TotalTime>228</TotalTime>
  <Words>585</Words>
  <Application>Microsoft Office PowerPoint</Application>
  <PresentationFormat>Экран (4:3)</PresentationFormat>
  <Paragraphs>116</Paragraphs>
  <Slides>20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Литература 2</vt:lpstr>
      <vt:lpstr>Кузьмин  Лев Иванович.Рассказ «Прямушка» </vt:lpstr>
      <vt:lpstr>́Лев Иванович Кузьмин     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Крылатые фразы  в произведениях Л.И. Кузьмина </vt:lpstr>
      <vt:lpstr>Презентация PowerPoint</vt:lpstr>
      <vt:lpstr>Презентация PowerPoint</vt:lpstr>
      <vt:lpstr>2-й стоп</vt:lpstr>
      <vt:lpstr>3-й стоп</vt:lpstr>
      <vt:lpstr>4-й стоп.</vt:lpstr>
      <vt:lpstr>Физкультминутка</vt:lpstr>
      <vt:lpstr>«Соцветие мудрости»</vt:lpstr>
      <vt:lpstr>Моральная дилемма</vt:lpstr>
      <vt:lpstr>«Социальная реклама»</vt:lpstr>
      <vt:lpstr>Рефлексия.«Ресторан»</vt:lpstr>
      <vt:lpstr>Домашнее задание</vt:lpstr>
      <vt:lpstr>Итог.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Кузьмин  Лев Иванович</dc:title>
  <dc:creator>Admin</dc:creator>
  <dc:description>http://aida.ucoz.ru</dc:description>
  <cp:lastModifiedBy>Пользователь Windows</cp:lastModifiedBy>
  <cp:revision>31</cp:revision>
  <dcterms:created xsi:type="dcterms:W3CDTF">2012-07-28T22:01:53Z</dcterms:created>
  <dcterms:modified xsi:type="dcterms:W3CDTF">2022-03-30T02:08:48Z</dcterms:modified>
  <cp:category>шаблоны к Powerpoint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462789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D5.0.3</vt:lpwstr>
  </property>
</Properties>
</file>