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58" r:id="rId4"/>
    <p:sldId id="259" r:id="rId5"/>
    <p:sldId id="288" r:id="rId6"/>
    <p:sldId id="289" r:id="rId7"/>
    <p:sldId id="290" r:id="rId8"/>
    <p:sldId id="291" r:id="rId9"/>
    <p:sldId id="264" r:id="rId10"/>
    <p:sldId id="295" r:id="rId11"/>
    <p:sldId id="308" r:id="rId12"/>
    <p:sldId id="293" r:id="rId13"/>
    <p:sldId id="292" r:id="rId14"/>
    <p:sldId id="269" r:id="rId15"/>
    <p:sldId id="296" r:id="rId16"/>
    <p:sldId id="297" r:id="rId17"/>
    <p:sldId id="299" r:id="rId18"/>
    <p:sldId id="298" r:id="rId19"/>
    <p:sldId id="274" r:id="rId20"/>
    <p:sldId id="300" r:id="rId21"/>
    <p:sldId id="301" r:id="rId22"/>
    <p:sldId id="303" r:id="rId23"/>
    <p:sldId id="302" r:id="rId24"/>
    <p:sldId id="279" r:id="rId25"/>
    <p:sldId id="307" r:id="rId26"/>
    <p:sldId id="306" r:id="rId27"/>
    <p:sldId id="305" r:id="rId28"/>
    <p:sldId id="30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4200"/>
    <a:srgbClr val="990000"/>
    <a:srgbClr val="924900"/>
    <a:srgbClr val="2A65AC"/>
    <a:srgbClr val="FAFB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485" autoAdjust="0"/>
    <p:restoredTop sz="94660"/>
  </p:normalViewPr>
  <p:slideViewPr>
    <p:cSldViewPr>
      <p:cViewPr>
        <p:scale>
          <a:sx n="60" d="100"/>
          <a:sy n="60" d="100"/>
        </p:scale>
        <p:origin x="-2381" y="-5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1390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247270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8122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848858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458802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725510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4266635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07988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71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33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7822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690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664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860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333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43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8963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978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004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646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4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gif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1857356" y="1571612"/>
            <a:ext cx="5786478" cy="128588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МозаикУМ</a:t>
            </a:r>
            <a:endParaRPr lang="ru-RU" sz="3600" b="1" kern="10" spc="0">
              <a:ln w="9525" algn="ctr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500166" y="4214818"/>
            <a:ext cx="64807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</a:t>
            </a:r>
            <a:endParaRPr lang="ru-RU" sz="2800" i="1" dirty="0" smtClean="0">
              <a:solidFill>
                <a:prstClr val="black"/>
              </a:solidFill>
              <a:latin typeface="Georgia" pitchFamily="18" charset="0"/>
            </a:endParaRP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27551" y="5677774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СТО -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9BBB59">
                        <a:lumMod val="50000"/>
                      </a:srgbClr>
                    </a:gs>
                    <a:gs pos="100000">
                      <a:srgbClr val="9BBB59">
                        <a:lumMod val="7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9BBB59">
                      <a:lumMod val="50000"/>
                    </a:srgbClr>
                  </a:gs>
                  <a:gs pos="100000">
                    <a:srgbClr val="9BBB59">
                      <a:lumMod val="7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84736" y="5429264"/>
            <a:ext cx="762800" cy="1073657"/>
          </a:xfrm>
          <a:prstGeom prst="rect">
            <a:avLst/>
          </a:prstGeom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85720" y="1571612"/>
            <a:ext cx="8496944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EEECE1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называется наука, которая в переводе с греческого означает «расспрашивание, исследование»?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Так же называется и предмет в школе.</a:t>
            </a:r>
            <a:endParaRPr lang="ru-RU" sz="3200" b="1" dirty="0" smtClean="0">
              <a:solidFill>
                <a:srgbClr val="EEECE1">
                  <a:lumMod val="1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19,764 Number 100 Illustrations &amp; Clip Art - iSto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643446"/>
            <a:ext cx="1785949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095306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214414" y="5000636"/>
            <a:ext cx="72982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Косточка 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СТО -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90786" y="5429264"/>
            <a:ext cx="877689" cy="1130513"/>
          </a:xfrm>
          <a:prstGeom prst="rect">
            <a:avLst/>
          </a:prstGeom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85720" y="1500174"/>
            <a:ext cx="378621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Назовите рассказ Льва Николаевича Толстого, иллюстрацию к которому вы видите.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pic>
        <p:nvPicPr>
          <p:cNvPr id="9" name="Picture 2" descr="19,764 Number 100 Illustrations &amp; Clip Art - iSto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643446"/>
            <a:ext cx="1785949" cy="1785950"/>
          </a:xfrm>
          <a:prstGeom prst="rect">
            <a:avLst/>
          </a:prstGeom>
          <a:noFill/>
        </p:spPr>
      </p:pic>
      <p:pic>
        <p:nvPicPr>
          <p:cNvPr id="18433" name="Picture 1" descr="косточка"/>
          <p:cNvPicPr>
            <a:picLocks noChangeAspect="1" noChangeArrowheads="1"/>
          </p:cNvPicPr>
          <p:nvPr/>
        </p:nvPicPr>
        <p:blipFill>
          <a:blip r:embed="rId7"/>
          <a:srcRect b="16251"/>
          <a:stretch>
            <a:fillRect/>
          </a:stretch>
        </p:blipFill>
        <p:spPr bwMode="auto">
          <a:xfrm>
            <a:off x="4429124" y="1643050"/>
            <a:ext cx="43273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85852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СТО -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071538" y="4714884"/>
            <a:ext cx="74595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Листопад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85720" y="1357298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явление для нас настолько привычное, что многие даже не задумываются, насколько сложен этот процесс, и какое мудрое решение избрала природа для защиты растений от холодов. Напишите название этого явления.</a:t>
            </a:r>
            <a:endParaRPr lang="ru-RU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78151" y="5572140"/>
            <a:ext cx="787958" cy="1030547"/>
          </a:xfrm>
          <a:prstGeom prst="rect">
            <a:avLst/>
          </a:prstGeom>
        </p:spPr>
      </p:pic>
      <p:pic>
        <p:nvPicPr>
          <p:cNvPr id="9" name="Picture 2" descr="19,764 Number 100 Illustrations &amp; Clip Art - iSto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643446"/>
            <a:ext cx="1785949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57290" y="42860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latin typeface="Arial Black" pitchFamily="34" charset="0"/>
              </a:rPr>
              <a:t>ИМИ ГОРДИТСЯ РОССИЯ</a:t>
            </a:r>
            <a:endParaRPr lang="ru-RU" sz="3600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14282" y="5286388"/>
            <a:ext cx="849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en-US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42844" y="1571612"/>
            <a:ext cx="42148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Памятник этому человеку стоит на Сенатской площади в Санкт-Петербурге. Назовите этого человека.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15206" y="5628590"/>
            <a:ext cx="763731" cy="991598"/>
          </a:xfrm>
          <a:prstGeom prst="rect">
            <a:avLst/>
          </a:prstGeom>
        </p:spPr>
      </p:pic>
      <p:pic>
        <p:nvPicPr>
          <p:cNvPr id="14" name="Рисунок 13" descr="дом-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pic>
        <p:nvPicPr>
          <p:cNvPr id="1026" name="Picture 2" descr="пп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1500174"/>
            <a:ext cx="473074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14282" y="5500702"/>
            <a:ext cx="8001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Пётр Ильич Чайковский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42844" y="1500174"/>
            <a:ext cx="50006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Образцом классического балета считаются три балета  этого русского композитора Х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 века: «Лебединое озеро», «Щелкунчик», «Спящая красавица». Назовите композитора.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14414" y="428604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latin typeface="Arial Black" pitchFamily="34" charset="0"/>
              </a:rPr>
              <a:t>ИМИ ГОРДИТСЯ РОССИЯ</a:t>
            </a:r>
            <a:endParaRPr lang="ru-RU" sz="3600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12456" y="5572140"/>
            <a:ext cx="776565" cy="976610"/>
          </a:xfrm>
          <a:prstGeom prst="rect">
            <a:avLst/>
          </a:prstGeom>
        </p:spPr>
      </p:pic>
      <p:pic>
        <p:nvPicPr>
          <p:cNvPr id="2050" name="Picture 2" descr="сп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2071678"/>
            <a:ext cx="378224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142976" y="500042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latin typeface="Arial Black" pitchFamily="34" charset="0"/>
              </a:rPr>
              <a:t>ИМИ ГОРДИТСЯ РОССИЯ</a:t>
            </a:r>
            <a:endParaRPr lang="ru-RU" sz="3600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57158" y="5572140"/>
            <a:ext cx="77127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42844" y="1285860"/>
            <a:ext cx="564360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Выдающийся гражданин России эпохи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века. 12 апреля 1961 г. на космическом корабле «Восток-1» он впервые за всю историю существования человечества совершил полет в космос. Назовите его.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44665" y="5643578"/>
            <a:ext cx="815134" cy="957406"/>
          </a:xfrm>
          <a:prstGeom prst="rect">
            <a:avLst/>
          </a:prstGeom>
        </p:spPr>
      </p:pic>
      <p:pic>
        <p:nvPicPr>
          <p:cNvPr id="3074" name="Picture 2" descr="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1714488"/>
            <a:ext cx="2518596" cy="341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57290" y="42860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latin typeface="Arial Black" pitchFamily="34" charset="0"/>
              </a:rPr>
              <a:t>ИМИ ГОРДИТСЯ РОССИЯ</a:t>
            </a:r>
            <a:endParaRPr lang="ru-RU" sz="3600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85720" y="5929330"/>
            <a:ext cx="85010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500034" y="1428736"/>
            <a:ext cx="82357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детстве этот поэт страдал от того, что выглядел слишком уж по-африкански. Ему постоянно казалось, что губы, волосы и глаза портят его внешность. А в школе его даже дразнили «обезьяной». Но по прошествии многих лет он даже привык к данному прозвищу и гордился им. А внешность поэта была очень оригинальна. </a:t>
            </a:r>
          </a:p>
          <a:p>
            <a:pPr lvl="0" algn="ctr"/>
            <a:r>
              <a:rPr lang="ru-RU" sz="32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Назовите поэта.</a:t>
            </a:r>
            <a:endParaRPr lang="ru-RU" sz="3200" b="1" i="1" dirty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86644" y="5707718"/>
            <a:ext cx="717845" cy="91246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85852" y="428604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dirty="0" smtClean="0">
                <a:latin typeface="Arial Black" pitchFamily="34" charset="0"/>
              </a:rPr>
              <a:t>ИМИ ГОРДИТСЯ РОССИЯ</a:t>
            </a:r>
            <a:endParaRPr lang="ru-RU" sz="3600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14282" y="5643578"/>
            <a:ext cx="81906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Михаил Тимофеевич Калашников</a:t>
            </a:r>
            <a:endParaRPr lang="ru-RU" sz="4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57158" y="1428736"/>
            <a:ext cx="837461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Конструктор стрелкового оружия, жил и трудился в Ижевске. Главная отличительная черта его оружия, помимо надёжности и неприхотливости в использовании, - универсальность. Более ста стран мира закупают автоматы, разработанные этим конструктором.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54789" y="5715016"/>
            <a:ext cx="613104" cy="83373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4750" y="5615137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42976" y="142852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ПРОИЗВЕДЕНИЙ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57158" y="4929198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57158" y="1785926"/>
            <a:ext cx="849694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Хлебобулочное изделие.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Поплатился своей жизнью за свою доверчивость. Назовите его</a:t>
            </a:r>
            <a:r>
              <a:rPr lang="ru-RU" sz="3200" dirty="0" smtClean="0"/>
              <a:t>.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75193" y="5357826"/>
            <a:ext cx="823164" cy="111241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214414" y="5214950"/>
            <a:ext cx="56732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Конёк - Горбунок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5852" y="214290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ПРОИЗВЕДЕНИЙ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475253"/>
            <a:ext cx="86408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i="1" dirty="0" smtClean="0">
              <a:solidFill>
                <a:srgbClr val="0042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4330" y="5660597"/>
            <a:ext cx="770053" cy="668285"/>
          </a:xfrm>
          <a:prstGeom prst="rect">
            <a:avLst/>
          </a:prstGeom>
        </p:spPr>
      </p:pic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28664" y="5572140"/>
            <a:ext cx="799719" cy="96482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1428736"/>
            <a:ext cx="8572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 этого героя написано так: «ростом только в три вершка, на спине с двумя горбами да с аршинными ушами», которого нельзя отдавать никому ни за какие сокровища, потому что он будет Ивану лучшим товарищем, помощником и защитником. Назовите героя.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МАТЕМАТИКА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90616" y="508042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 Black" pitchFamily="34" charset="0"/>
              </a:rPr>
              <a:t>РЕБУСЫ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1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1600" b="1" dirty="0" smtClean="0">
                <a:latin typeface="Arial Black" pitchFamily="34" charset="0"/>
              </a:rPr>
              <a:t>ПРОИЗВЕДЕНИЙ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28596" y="2564830"/>
            <a:ext cx="291926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 Black" pitchFamily="34" charset="0"/>
              </a:rPr>
              <a:t>- СТО -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5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lvl="0" algn="ctr"/>
            <a:r>
              <a:rPr lang="ru-RU" b="1" dirty="0" smtClean="0">
                <a:latin typeface="Arial Black" pitchFamily="34" charset="0"/>
              </a:rPr>
              <a:t>ИМИ ГОРДИТСЯ</a:t>
            </a:r>
          </a:p>
          <a:p>
            <a:pPr lvl="0" algn="ctr"/>
            <a:r>
              <a:rPr lang="ru-RU" b="1" dirty="0" smtClean="0">
                <a:latin typeface="Arial Black" pitchFamily="34" charset="0"/>
              </a:rPr>
              <a:t> РОССИЯ</a:t>
            </a:r>
            <a:endParaRPr lang="ru-RU" b="1" cap="all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  <p:sp>
        <p:nvSpPr>
          <p:cNvPr id="33793" name="WordArt 1"/>
          <p:cNvSpPr>
            <a:spLocks noChangeArrowheads="1" noChangeShapeType="1" noTextEdit="1"/>
          </p:cNvSpPr>
          <p:nvPr/>
        </p:nvSpPr>
        <p:spPr bwMode="auto">
          <a:xfrm>
            <a:off x="2643174" y="214290"/>
            <a:ext cx="3714776" cy="100013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65F91"/>
                </a:solidFill>
                <a:effectLst/>
                <a:latin typeface="Times New Roman"/>
                <a:cs typeface="Times New Roman"/>
              </a:rPr>
              <a:t>МозаикУМ</a:t>
            </a:r>
            <a:endParaRPr lang="ru-RU" sz="3600" b="1" kern="10" spc="0">
              <a:ln w="9525" algn="ctr">
                <a:solidFill>
                  <a:srgbClr val="000000"/>
                </a:solidFill>
                <a:round/>
                <a:headEnd/>
                <a:tailEnd/>
              </a:ln>
              <a:solidFill>
                <a:srgbClr val="365F91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80831" y="5714533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57290" y="214290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ПРОИЗВЕДЕНИЙ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00034" y="5072074"/>
            <a:ext cx="7200800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76917" y="5572140"/>
            <a:ext cx="830196" cy="967616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28596" y="1571612"/>
            <a:ext cx="820278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горы встают перед ним на пути,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он по горам начинает ползти,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горы всё выше, а горы всё круче,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горы уходят под самые тучи!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ком эти строки? Напишите героя.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57290" y="142852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ПРОИЗВЕДЕНИЙ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14282" y="5143512"/>
            <a:ext cx="8208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Наф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Наф</a:t>
            </a:r>
            <a:endParaRPr lang="ru-RU" sz="4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14282" y="1714488"/>
            <a:ext cx="84969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сказка о братцах, решившихся обзавестись собственной жилплощадью. Двое из них оказались ленивыми и только один  по - серьезному отнесся к идее.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звали третьего брата?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86644" y="5429264"/>
            <a:ext cx="676097" cy="844056"/>
          </a:xfrm>
          <a:prstGeom prst="rect">
            <a:avLst/>
          </a:prstGeom>
        </p:spPr>
      </p:pic>
      <p:pic>
        <p:nvPicPr>
          <p:cNvPr id="13" name="Рисунок 12" descr="Рисунок1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615137"/>
            <a:ext cx="770053" cy="66828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85852" y="214290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atin typeface="Arial Black" pitchFamily="34" charset="0"/>
              </a:rPr>
              <a:t>ГЕРОИ ЛИТЕРАТУРНЫХ </a:t>
            </a:r>
          </a:p>
          <a:p>
            <a:pPr algn="ctr"/>
            <a:r>
              <a:rPr lang="ru-RU" sz="3600" b="1" dirty="0" smtClean="0">
                <a:latin typeface="Arial Black" pitchFamily="34" charset="0"/>
              </a:rPr>
              <a:t>ПРОИЗВЕДЕНИЙ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71472" y="4857760"/>
            <a:ext cx="78488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Гадкий утёнок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85720" y="2071678"/>
            <a:ext cx="84969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Этот герой доказал детям еще раз, что каждый обязательно станет по-своему красив, главное в это верить!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Назовите героя.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58082" y="5429264"/>
            <a:ext cx="717299" cy="869153"/>
          </a:xfrm>
          <a:prstGeom prst="rect">
            <a:avLst/>
          </a:prstGeom>
        </p:spPr>
      </p:pic>
      <p:pic>
        <p:nvPicPr>
          <p:cNvPr id="13" name="Рисунок 12" descr="Рисунок12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55779" y="5615137"/>
            <a:ext cx="770053" cy="66828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571604" y="428604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РЕБУСЫ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5072074"/>
            <a:ext cx="81369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</a:p>
        </p:txBody>
      </p:sp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02499" y="5675874"/>
            <a:ext cx="770400" cy="668586"/>
          </a:xfrm>
          <a:prstGeom prst="rect">
            <a:avLst/>
          </a:prstGeom>
        </p:spPr>
      </p:pic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96538" y="5572140"/>
            <a:ext cx="795303" cy="944163"/>
          </a:xfrm>
          <a:prstGeom prst="rect">
            <a:avLst/>
          </a:prstGeom>
        </p:spPr>
      </p:pic>
      <p:pic>
        <p:nvPicPr>
          <p:cNvPr id="4098" name="Picture 2" descr="р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571612"/>
            <a:ext cx="549849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62302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РЕБУСЫ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14414" y="5143512"/>
            <a:ext cx="64087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98857" y="5429264"/>
            <a:ext cx="753240" cy="976496"/>
          </a:xfrm>
          <a:prstGeom prst="rect">
            <a:avLst/>
          </a:prstGeom>
        </p:spPr>
      </p:pic>
      <p:pic>
        <p:nvPicPr>
          <p:cNvPr id="5122" name="Picture 2" descr="р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1928802"/>
            <a:ext cx="607849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89973" y="5614987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РЕБУСЫ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14348" y="5429264"/>
            <a:ext cx="77768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Квадрат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08080" y="5500702"/>
            <a:ext cx="710453" cy="875893"/>
          </a:xfrm>
          <a:prstGeom prst="rect">
            <a:avLst/>
          </a:prstGeom>
        </p:spPr>
      </p:pic>
      <p:pic>
        <p:nvPicPr>
          <p:cNvPr id="6146" name="Picture 2" descr="р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1785926"/>
            <a:ext cx="66391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71472" y="5500702"/>
            <a:ext cx="77198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Звон </a:t>
            </a:r>
          </a:p>
        </p:txBody>
      </p:sp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62197" y="5706948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57290" y="35716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РЕБУСЫ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73614" y="5500702"/>
            <a:ext cx="782761" cy="975737"/>
          </a:xfrm>
          <a:prstGeom prst="rect">
            <a:avLst/>
          </a:prstGeom>
        </p:spPr>
      </p:pic>
      <p:sp>
        <p:nvSpPr>
          <p:cNvPr id="2" name="AutoShape 2" descr="Картинки по запросу толерантност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толерантность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 descr="р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1643050"/>
            <a:ext cx="5668012" cy="335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28728" y="35716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РЕБУСЫ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1538" y="5429264"/>
            <a:ext cx="67151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Доказательство  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50072" y="5710196"/>
            <a:ext cx="770400" cy="668586"/>
          </a:xfrm>
          <a:prstGeom prst="rect">
            <a:avLst/>
          </a:prstGeom>
        </p:spPr>
      </p:pic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11384" y="5572140"/>
            <a:ext cx="765074" cy="866502"/>
          </a:xfrm>
          <a:prstGeom prst="rect">
            <a:avLst/>
          </a:prstGeom>
        </p:spPr>
      </p:pic>
      <p:sp>
        <p:nvSpPr>
          <p:cNvPr id="8196" name="AutoShape 4" descr="Ребусы по математике для детей с по 6 класс. На все математические ребусы  есть отве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 descr="C:\Users\anna\OneDrive\Рабочий стол\dokazatelstvo.gif"/>
          <p:cNvPicPr>
            <a:picLocks noChangeAspect="1" noChangeArrowheads="1"/>
          </p:cNvPicPr>
          <p:nvPr/>
        </p:nvPicPr>
        <p:blipFill>
          <a:blip r:embed="rId6"/>
          <a:srcRect l="1155" t="6017" r="5271" b="6739"/>
          <a:stretch>
            <a:fillRect/>
          </a:stretch>
        </p:blipFill>
        <p:spPr bwMode="auto">
          <a:xfrm>
            <a:off x="1428728" y="1857364"/>
            <a:ext cx="6786610" cy="24297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4000504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Минус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85786" y="2000241"/>
            <a:ext cx="79928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 — тире в грамматике,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кто я в математике?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Напишите этот знак словом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Arial Black" pitchFamily="34" charset="0"/>
              </a:rPr>
              <a:t>МАТЕМАТИКА</a:t>
            </a:r>
            <a:endParaRPr lang="ru-RU" sz="36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43768" y="5555228"/>
            <a:ext cx="794780" cy="984013"/>
          </a:xfrm>
          <a:prstGeom prst="rect">
            <a:avLst/>
          </a:prstGeom>
        </p:spPr>
      </p:pic>
      <p:pic>
        <p:nvPicPr>
          <p:cNvPr id="31746" name="Picture 2" descr="Математика в начальной школе Зачем нужна математика в начальной школе?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2047856" cy="20888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928802"/>
            <a:ext cx="84969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доме 4 этажа.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какой этаж чаще ездит лифт?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Запишите ответ.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7158" y="3857628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первый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Arial Black" pitchFamily="34" charset="0"/>
              </a:rPr>
              <a:t>МАТЕМАТИКА</a:t>
            </a:r>
            <a:endParaRPr lang="ru-RU" sz="36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52051" y="5572140"/>
            <a:ext cx="876334" cy="1044738"/>
          </a:xfrm>
          <a:prstGeom prst="rect">
            <a:avLst/>
          </a:prstGeom>
        </p:spPr>
      </p:pic>
      <p:pic>
        <p:nvPicPr>
          <p:cNvPr id="9" name="Picture 2" descr="Математика в начальной школе Зачем нужна математика в начальной школе?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2047856" cy="20888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929066"/>
            <a:ext cx="85329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643050"/>
            <a:ext cx="84969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 Олиной мамы 5 дочерей. Аня, Вика,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Таня, Света…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зовут пятую дочку?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Напишите её имя.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Arial Black" pitchFamily="34" charset="0"/>
              </a:rPr>
              <a:t>МАТЕМАТИКА</a:t>
            </a:r>
            <a:endParaRPr lang="ru-RU" sz="36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86644" y="5506378"/>
            <a:ext cx="807481" cy="1033539"/>
          </a:xfrm>
          <a:prstGeom prst="rect">
            <a:avLst/>
          </a:prstGeom>
        </p:spPr>
      </p:pic>
      <p:pic>
        <p:nvPicPr>
          <p:cNvPr id="11" name="Picture 2" descr="Математика в начальной школе Зачем нужна математика в начальной школе?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2047856" cy="208881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00100" y="4429132"/>
            <a:ext cx="72648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– 4 = 1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928802"/>
            <a:ext cx="84969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Уберите 2 спички так, чтобы получилось верное равенство. Запишите это равенство.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Arial Black" pitchFamily="34" charset="0"/>
              </a:rPr>
              <a:t>МАТЕМАТИКА</a:t>
            </a:r>
            <a:endParaRPr lang="ru-RU" sz="36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32626" y="5500702"/>
            <a:ext cx="787417" cy="1051118"/>
          </a:xfrm>
          <a:prstGeom prst="rect">
            <a:avLst/>
          </a:prstGeom>
        </p:spPr>
      </p:pic>
      <p:pic>
        <p:nvPicPr>
          <p:cNvPr id="11" name="Picture 2" descr="Математика в начальной школе Зачем нужна математика в начальной школе?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357694"/>
            <a:ext cx="2047856" cy="2088814"/>
          </a:xfrm>
          <a:prstGeom prst="rect">
            <a:avLst/>
          </a:prstGeom>
          <a:noFill/>
        </p:spPr>
      </p:pic>
      <p:pic>
        <p:nvPicPr>
          <p:cNvPr id="13" name="Рисунок 12" descr="C:\Users\anna\AppData\Local\Microsoft\Windows\INetCache\Content.Word\м1.jpg"/>
          <p:cNvPicPr/>
          <p:nvPr/>
        </p:nvPicPr>
        <p:blipFill>
          <a:blip r:embed="rId7" cstate="print"/>
          <a:srcRect t="24662" b="30996"/>
          <a:stretch>
            <a:fillRect/>
          </a:stretch>
        </p:blipFill>
        <p:spPr bwMode="auto">
          <a:xfrm>
            <a:off x="3428992" y="3000372"/>
            <a:ext cx="235745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5572140"/>
            <a:ext cx="849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+ 10 + 3 = 14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  <a:latin typeface="Arial Black" pitchFamily="34" charset="0"/>
              </a:rPr>
              <a:t>МАТЕМАТИКА</a:t>
            </a:r>
            <a:endParaRPr lang="ru-RU" sz="36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00895" y="5572140"/>
            <a:ext cx="748552" cy="1048335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1500174"/>
          <a:ext cx="8429684" cy="571504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Реши и запиши последнее 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равенство.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" name="Picture 2" descr="Арифметические ребусы. Как решать математические ребус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2071678"/>
            <a:ext cx="6500826" cy="34154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СТО -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00034" y="4286256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Стол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Четыре братца под одним шатром стоят. Отгадайте загадку, напишите отгадку.</a:t>
            </a: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72400" y="5733445"/>
            <a:ext cx="770400" cy="670908"/>
          </a:xfrm>
          <a:prstGeom prst="rect">
            <a:avLst/>
          </a:prstGeom>
        </p:spPr>
      </p:pic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20858" y="5429264"/>
            <a:ext cx="795102" cy="1095787"/>
          </a:xfrm>
          <a:prstGeom prst="rect">
            <a:avLst/>
          </a:prstGeom>
        </p:spPr>
      </p:pic>
      <p:pic>
        <p:nvPicPr>
          <p:cNvPr id="21506" name="Picture 2" descr="19,764 Number 100 Illustrations &amp; Clip Art - iSto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643446"/>
            <a:ext cx="1785949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428728" y="4714884"/>
            <a:ext cx="62865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Ласточки</a:t>
            </a:r>
            <a:endParaRPr lang="ru-RU" sz="2800" i="1" dirty="0" smtClean="0">
              <a:latin typeface="Georgia" pitchFamily="18" charset="0"/>
            </a:endParaRPr>
          </a:p>
        </p:txBody>
      </p:sp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27551" y="5677774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7290" y="4286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- СТО -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13297" y="5429264"/>
            <a:ext cx="771376" cy="1085727"/>
          </a:xfrm>
          <a:prstGeom prst="rect">
            <a:avLst/>
          </a:prstGeom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85720" y="1428736"/>
            <a:ext cx="84969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Эти птицы – искусные строители. Из грязи и травы они лепят глубокие чашечки и выстилают их пухом. Получаются уютные домики, которые крепятся под крышами, на балках, на стенах домов.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Назовите этих птиц.</a:t>
            </a:r>
            <a:endParaRPr lang="ru-RU" sz="32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19,764 Number 100 Illustrations &amp; Clip Art - iSto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643446"/>
            <a:ext cx="1785949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2649</TotalTime>
  <Words>652</Words>
  <Application>Microsoft Office PowerPoint</Application>
  <PresentationFormat>Экран (4:3)</PresentationFormat>
  <Paragraphs>156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2</dc:title>
  <dc:creator>Елена</dc:creator>
  <cp:lastModifiedBy>User</cp:lastModifiedBy>
  <cp:revision>194</cp:revision>
  <dcterms:created xsi:type="dcterms:W3CDTF">2014-01-06T16:00:12Z</dcterms:created>
  <dcterms:modified xsi:type="dcterms:W3CDTF">2024-11-19T17:00:28Z</dcterms:modified>
</cp:coreProperties>
</file>