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tags/tag1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9" r:id="rId1"/>
  </p:sldMasterIdLst>
  <p:sldIdLst>
    <p:sldId id="256" r:id="rId2"/>
    <p:sldId id="274" r:id="rId3"/>
    <p:sldId id="257" r:id="rId4"/>
    <p:sldId id="258" r:id="rId5"/>
    <p:sldId id="259" r:id="rId6"/>
    <p:sldId id="260" r:id="rId7"/>
    <p:sldId id="261" r:id="rId8"/>
    <p:sldId id="262" r:id="rId9"/>
    <p:sldId id="263" r:id="rId10"/>
    <p:sldId id="264" r:id="rId11"/>
    <p:sldId id="265" r:id="rId12"/>
    <p:sldId id="276" r:id="rId13"/>
    <p:sldId id="266" r:id="rId14"/>
    <p:sldId id="267" r:id="rId15"/>
    <p:sldId id="268" r:id="rId16"/>
    <p:sldId id="269" r:id="rId17"/>
    <p:sldId id="277" r:id="rId18"/>
    <p:sldId id="270" r:id="rId19"/>
    <p:sldId id="271" r:id="rId20"/>
    <p:sldId id="272" r:id="rId21"/>
    <p:sldId id="275" r:id="rId22"/>
    <p:sldId id="273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90" r:id="rId31"/>
    <p:sldId id="286" r:id="rId32"/>
    <p:sldId id="287" r:id="rId33"/>
    <p:sldId id="288" r:id="rId34"/>
    <p:sldId id="289" r:id="rId35"/>
    <p:sldId id="285" r:id="rId36"/>
    <p:sldId id="291" r:id="rId37"/>
    <p:sldId id="292" r:id="rId3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3" d="100"/>
          <a:sy n="73" d="100"/>
        </p:scale>
        <p:origin x="774" y="6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Title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1012" y="1300785"/>
            <a:ext cx="8689976" cy="2509213"/>
          </a:xfrm>
        </p:spPr>
        <p:txBody>
          <a:bodyPr anchor="b">
            <a:normAutofit/>
          </a:bodyPr>
          <a:lstStyle>
            <a:lvl1pPr algn="ctr"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1012" y="3886200"/>
            <a:ext cx="8689976" cy="1371599"/>
          </a:xfrm>
        </p:spPr>
        <p:txBody>
          <a:bodyPr>
            <a:normAutofit/>
          </a:bodyPr>
          <a:lstStyle>
            <a:lvl1pPr marL="0" indent="0" algn="ctr">
              <a:buNone/>
              <a:defRPr sz="22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71E03-CE17-4236-821D-6C9D036FDB87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686FD-6558-493C-B361-4955B433B1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3355952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Панорамная фотография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94" y="4289374"/>
            <a:ext cx="10364432" cy="81161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1184744" y="698261"/>
            <a:ext cx="9822532" cy="3214136"/>
          </a:xfrm>
          <a:prstGeom prst="roundRect">
            <a:avLst>
              <a:gd name="adj" fmla="val 4944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5108728"/>
            <a:ext cx="10364452" cy="682472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71E03-CE17-4236-821D-6C9D036FDB87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686FD-6558-493C-B361-4955B433B1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879037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599"/>
            <a:ext cx="10364452" cy="3427245"/>
          </a:xfrm>
        </p:spPr>
        <p:txBody>
          <a:bodyPr anchor="ctr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204821"/>
            <a:ext cx="10364452" cy="1586380"/>
          </a:xfrm>
        </p:spPr>
        <p:txBody>
          <a:bodyPr anchor="ctr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71E03-CE17-4236-821D-6C9D036FDB87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686FD-6558-493C-B361-4955B433B1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5175657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6212" y="609600"/>
            <a:ext cx="9302752" cy="299290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3"/>
          </p:nvPr>
        </p:nvSpPr>
        <p:spPr>
          <a:xfrm>
            <a:off x="1720644" y="3610032"/>
            <a:ext cx="8752299" cy="594788"/>
          </a:xfrm>
        </p:spPr>
        <p:txBody>
          <a:bodyPr anchor="t">
            <a:normAutofit/>
          </a:bodyPr>
          <a:lstStyle>
            <a:lvl1pPr marL="0" indent="0">
              <a:buNone/>
              <a:defRPr sz="14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4372796"/>
            <a:ext cx="10364452" cy="1421053"/>
          </a:xfrm>
        </p:spPr>
        <p:txBody>
          <a:bodyPr anchor="ctr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71E03-CE17-4236-821D-6C9D036FDB87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686FD-6558-493C-B361-4955B433B1FB}" type="slidenum">
              <a:rPr lang="ru-RU" smtClean="0"/>
              <a:t>‹#›</a:t>
            </a:fld>
            <a:endParaRPr lang="ru-RU"/>
          </a:p>
        </p:txBody>
      </p:sp>
      <p:sp>
        <p:nvSpPr>
          <p:cNvPr id="13" name="TextBox 12"/>
          <p:cNvSpPr txBox="1"/>
          <p:nvPr/>
        </p:nvSpPr>
        <p:spPr>
          <a:xfrm>
            <a:off x="1001488" y="754166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/>
            <a:r>
              <a:rPr lang="en-US" sz="8000" dirty="0">
                <a:solidFill>
                  <a:schemeClr val="tx1"/>
                </a:solidFill>
                <a:effectLst/>
              </a:rPr>
              <a:t>“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0557558" y="2993578"/>
            <a:ext cx="609600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>
            <a:lvl1pPr>
              <a:spcBef>
                <a:spcPct val="0"/>
              </a:spcBef>
              <a:buNone/>
              <a:defRPr sz="3200" b="0" cap="all">
                <a:ln w="3175" cmpd="sng">
                  <a:noFill/>
                </a:ln>
                <a:effectLst>
                  <a:glow rad="38100">
                    <a:schemeClr val="bg1">
                      <a:lumMod val="65000"/>
                      <a:lumOff val="35000"/>
                      <a:alpha val="40000"/>
                    </a:schemeClr>
                  </a:glow>
                  <a:outerShdw blurRad="28575" dist="38100" dir="1404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  <a:lvl6pPr>
              <a:defRPr>
                <a:solidFill>
                  <a:schemeClr val="tx2"/>
                </a:solidFill>
              </a:defRPr>
            </a:lvl6pPr>
            <a:lvl7pPr>
              <a:defRPr>
                <a:solidFill>
                  <a:schemeClr val="tx2"/>
                </a:solidFill>
              </a:defRPr>
            </a:lvl7pPr>
            <a:lvl8pPr>
              <a:defRPr>
                <a:solidFill>
                  <a:schemeClr val="tx2"/>
                </a:solidFill>
              </a:defRPr>
            </a:lvl8pPr>
            <a:lvl9pPr>
              <a:defRPr>
                <a:solidFill>
                  <a:schemeClr val="tx2"/>
                </a:solidFill>
              </a:defRPr>
            </a:lvl9pPr>
          </a:lstStyle>
          <a:p>
            <a:pPr lvl="0" algn="r"/>
            <a:r>
              <a:rPr lang="en-US" sz="8000" dirty="0">
                <a:solidFill>
                  <a:schemeClr val="tx1"/>
                </a:solidFill>
                <a:effectLst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332260236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2138721"/>
            <a:ext cx="10364452" cy="2511835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5" y="4662335"/>
            <a:ext cx="10364452" cy="1140644"/>
          </a:xfrm>
        </p:spPr>
        <p:txBody>
          <a:bodyPr anchor="t"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71E03-CE17-4236-821D-6C9D036FDB87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686FD-6558-493C-B361-4955B433B1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742019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Три колонк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Picture 1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5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10364452" cy="160509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7" name="Text Placeholder 2"/>
          <p:cNvSpPr>
            <a:spLocks noGrp="1"/>
          </p:cNvSpPr>
          <p:nvPr>
            <p:ph type="body" idx="1"/>
          </p:nvPr>
        </p:nvSpPr>
        <p:spPr>
          <a:xfrm>
            <a:off x="913774" y="2367093"/>
            <a:ext cx="3298976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8" name="Text Placeholder 3"/>
          <p:cNvSpPr>
            <a:spLocks noGrp="1"/>
          </p:cNvSpPr>
          <p:nvPr>
            <p:ph type="body" sz="half" idx="15"/>
          </p:nvPr>
        </p:nvSpPr>
        <p:spPr>
          <a:xfrm>
            <a:off x="913774" y="2943355"/>
            <a:ext cx="3298976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9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52389" y="2367093"/>
            <a:ext cx="329152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0" name="Text Placeholder 3"/>
          <p:cNvSpPr>
            <a:spLocks noGrp="1"/>
          </p:cNvSpPr>
          <p:nvPr>
            <p:ph type="body" sz="half" idx="16"/>
          </p:nvPr>
        </p:nvSpPr>
        <p:spPr>
          <a:xfrm>
            <a:off x="4441348" y="2943355"/>
            <a:ext cx="3303351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1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2367093"/>
            <a:ext cx="33049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4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Text Placeholder 3"/>
          <p:cNvSpPr>
            <a:spLocks noGrp="1"/>
          </p:cNvSpPr>
          <p:nvPr>
            <p:ph type="body" sz="half" idx="17"/>
          </p:nvPr>
        </p:nvSpPr>
        <p:spPr>
          <a:xfrm>
            <a:off x="7973298" y="2943355"/>
            <a:ext cx="3304928" cy="2847845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71E03-CE17-4236-821D-6C9D036FDB87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686FD-6558-493C-B361-4955B433B1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649227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Столбец с тремя рисункам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30" name="Title 1"/>
          <p:cNvSpPr>
            <a:spLocks noGrp="1"/>
          </p:cNvSpPr>
          <p:nvPr>
            <p:ph type="title"/>
          </p:nvPr>
        </p:nvSpPr>
        <p:spPr>
          <a:xfrm>
            <a:off x="913774" y="610772"/>
            <a:ext cx="10364452" cy="160392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9" name="Text Placeholder 2"/>
          <p:cNvSpPr>
            <a:spLocks noGrp="1"/>
          </p:cNvSpPr>
          <p:nvPr>
            <p:ph type="body" idx="1"/>
          </p:nvPr>
        </p:nvSpPr>
        <p:spPr>
          <a:xfrm>
            <a:off x="913774" y="4204820"/>
            <a:ext cx="3296409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0" name="Picture Placeholder 2"/>
          <p:cNvSpPr>
            <a:spLocks noGrp="1" noChangeAspect="1"/>
          </p:cNvSpPr>
          <p:nvPr>
            <p:ph type="pic" idx="15"/>
          </p:nvPr>
        </p:nvSpPr>
        <p:spPr>
          <a:xfrm>
            <a:off x="913774" y="2367093"/>
            <a:ext cx="3296409" cy="1524000"/>
          </a:xfrm>
          <a:prstGeom prst="roundRect">
            <a:avLst>
              <a:gd name="adj" fmla="val 936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1" name="Text Placeholder 3"/>
          <p:cNvSpPr>
            <a:spLocks noGrp="1"/>
          </p:cNvSpPr>
          <p:nvPr>
            <p:ph type="body" sz="half" idx="18"/>
          </p:nvPr>
        </p:nvSpPr>
        <p:spPr>
          <a:xfrm>
            <a:off x="913774" y="4781082"/>
            <a:ext cx="3296409" cy="1010118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2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442759" y="4204820"/>
            <a:ext cx="3301828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3" name="Picture Placeholder 2"/>
          <p:cNvSpPr>
            <a:spLocks noGrp="1" noChangeAspect="1"/>
          </p:cNvSpPr>
          <p:nvPr>
            <p:ph type="pic" idx="21"/>
          </p:nvPr>
        </p:nvSpPr>
        <p:spPr>
          <a:xfrm>
            <a:off x="4441348" y="2367093"/>
            <a:ext cx="3303352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4" name="Text Placeholder 3"/>
          <p:cNvSpPr>
            <a:spLocks noGrp="1"/>
          </p:cNvSpPr>
          <p:nvPr>
            <p:ph type="body" sz="half" idx="19"/>
          </p:nvPr>
        </p:nvSpPr>
        <p:spPr>
          <a:xfrm>
            <a:off x="4441348" y="4781080"/>
            <a:ext cx="3303352" cy="1010119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5" name="Text Placeholder 4"/>
          <p:cNvSpPr>
            <a:spLocks noGrp="1"/>
          </p:cNvSpPr>
          <p:nvPr>
            <p:ph type="body" sz="quarter" idx="13"/>
          </p:nvPr>
        </p:nvSpPr>
        <p:spPr>
          <a:xfrm>
            <a:off x="7973298" y="4204820"/>
            <a:ext cx="3300681" cy="576262"/>
          </a:xfrm>
        </p:spPr>
        <p:txBody>
          <a:bodyPr anchor="b">
            <a:noAutofit/>
          </a:bodyPr>
          <a:lstStyle>
            <a:lvl1pPr marL="0" indent="0" algn="ctr">
              <a:lnSpc>
                <a:spcPct val="85000"/>
              </a:lnSpc>
              <a:buNone/>
              <a:defRPr sz="22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26" name="Picture Placeholder 2"/>
          <p:cNvSpPr>
            <a:spLocks noGrp="1" noChangeAspect="1"/>
          </p:cNvSpPr>
          <p:nvPr>
            <p:ph type="pic" idx="22"/>
          </p:nvPr>
        </p:nvSpPr>
        <p:spPr>
          <a:xfrm>
            <a:off x="7973298" y="2367093"/>
            <a:ext cx="3304928" cy="1524000"/>
          </a:xfrm>
          <a:prstGeom prst="roundRect">
            <a:avLst>
              <a:gd name="adj" fmla="val 8841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27" name="Text Placeholder 3"/>
          <p:cNvSpPr>
            <a:spLocks noGrp="1"/>
          </p:cNvSpPr>
          <p:nvPr>
            <p:ph type="body" sz="half" idx="20"/>
          </p:nvPr>
        </p:nvSpPr>
        <p:spPr>
          <a:xfrm>
            <a:off x="7973173" y="4781078"/>
            <a:ext cx="3305053" cy="1010121"/>
          </a:xfrm>
        </p:spPr>
        <p:txBody>
          <a:bodyPr anchor="t">
            <a:normAutofit/>
          </a:bodyPr>
          <a:lstStyle>
            <a:lvl1pPr marL="0" indent="0" algn="ctr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71E03-CE17-4236-821D-6C9D036FDB87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686FD-6558-493C-B361-4955B433B1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375547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1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2367093"/>
            <a:ext cx="10364452" cy="342410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71E03-CE17-4236-821D-6C9D036FDB87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686FD-6558-493C-B361-4955B433B1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699631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609601"/>
            <a:ext cx="2553326" cy="5181599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8" name="Vertical Text Placeholder 2"/>
          <p:cNvSpPr>
            <a:spLocks noGrp="1"/>
          </p:cNvSpPr>
          <p:nvPr>
            <p:ph type="body" orient="vert" sz="quarter" idx="13"/>
          </p:nvPr>
        </p:nvSpPr>
        <p:spPr>
          <a:xfrm>
            <a:off x="913775" y="609601"/>
            <a:ext cx="7658724" cy="518159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71E03-CE17-4236-821D-6C9D036FDB87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686FD-6558-493C-B361-4955B433B1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4525914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71E03-CE17-4236-821D-6C9D036FDB87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686FD-6558-493C-B361-4955B433B1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8985783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103638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71E03-CE17-4236-821D-6C9D036FDB87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686FD-6558-493C-B361-4955B433B1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84532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828563"/>
            <a:ext cx="10351752" cy="2736819"/>
          </a:xfrm>
        </p:spPr>
        <p:txBody>
          <a:bodyPr anchor="b">
            <a:normAutofit/>
          </a:bodyPr>
          <a:lstStyle>
            <a:lvl1pPr>
              <a:defRPr sz="4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4" y="3657457"/>
            <a:ext cx="10351752" cy="1368183"/>
          </a:xfrm>
        </p:spPr>
        <p:txBody>
          <a:bodyPr>
            <a:normAutofit/>
          </a:bodyPr>
          <a:lstStyle>
            <a:lvl1pPr marL="0" indent="0" algn="ctr">
              <a:buNone/>
              <a:defRPr sz="2000">
                <a:solidFill>
                  <a:schemeClr val="bg1">
                    <a:lumMod val="50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71E03-CE17-4236-821D-6C9D036FDB87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686FD-6558-493C-B361-4955B433B1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732853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2" name="Content Placeholder 2"/>
          <p:cNvSpPr>
            <a:spLocks noGrp="1"/>
          </p:cNvSpPr>
          <p:nvPr>
            <p:ph sz="quarter" idx="13"/>
          </p:nvPr>
        </p:nvSpPr>
        <p:spPr>
          <a:xfrm>
            <a:off x="913774" y="2367092"/>
            <a:ext cx="5106026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3"/>
          <p:cNvSpPr>
            <a:spLocks noGrp="1"/>
          </p:cNvSpPr>
          <p:nvPr>
            <p:ph sz="quarter" idx="14"/>
          </p:nvPr>
        </p:nvSpPr>
        <p:spPr>
          <a:xfrm>
            <a:off x="6172200" y="2367092"/>
            <a:ext cx="5105400" cy="342410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71E03-CE17-4236-821D-6C9D036FDB87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686FD-6558-493C-B361-4955B433B1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9983127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Picture 14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14" name="Title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6328" y="2371018"/>
            <a:ext cx="487347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2" name="Content Placeholder 3"/>
          <p:cNvSpPr>
            <a:spLocks noGrp="1"/>
          </p:cNvSpPr>
          <p:nvPr>
            <p:ph sz="quarter" idx="13"/>
          </p:nvPr>
        </p:nvSpPr>
        <p:spPr>
          <a:xfrm>
            <a:off x="913774" y="3051012"/>
            <a:ext cx="5106027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396423" y="2371018"/>
            <a:ext cx="4881804" cy="679994"/>
          </a:xfrm>
        </p:spPr>
        <p:txBody>
          <a:bodyPr anchor="b">
            <a:noAutofit/>
          </a:bodyPr>
          <a:lstStyle>
            <a:lvl1pPr marL="0" indent="0">
              <a:lnSpc>
                <a:spcPct val="85000"/>
              </a:lnSpc>
              <a:buNone/>
              <a:defRPr sz="2600" b="0">
                <a:solidFill>
                  <a:schemeClr val="tx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13" name="Content Placeholder 5"/>
          <p:cNvSpPr>
            <a:spLocks noGrp="1"/>
          </p:cNvSpPr>
          <p:nvPr>
            <p:ph sz="quarter" idx="14"/>
          </p:nvPr>
        </p:nvSpPr>
        <p:spPr>
          <a:xfrm>
            <a:off x="6172200" y="3051012"/>
            <a:ext cx="5105401" cy="2740187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71E03-CE17-4236-821D-6C9D036FDB87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686FD-6558-493C-B361-4955B433B1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9346401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71E03-CE17-4236-821D-6C9D036FDB87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686FD-6558-493C-B361-4955B433B1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7270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71E03-CE17-4236-821D-6C9D036FDB87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686FD-6558-493C-B361-4955B433B1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176854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5" y="609600"/>
            <a:ext cx="3935688" cy="2023252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10" name="Content Placeholder 2"/>
          <p:cNvSpPr>
            <a:spLocks noGrp="1"/>
          </p:cNvSpPr>
          <p:nvPr>
            <p:ph sz="quarter" idx="13"/>
          </p:nvPr>
        </p:nvSpPr>
        <p:spPr>
          <a:xfrm>
            <a:off x="5078062" y="609600"/>
            <a:ext cx="6200163" cy="5181599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74" y="2632852"/>
            <a:ext cx="3935689" cy="3158348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71E03-CE17-4236-821D-6C9D036FDB87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686FD-6558-493C-B361-4955B433B1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309970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Droplets-HD-Content-R1d.p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3774" y="609600"/>
            <a:ext cx="5934969" cy="2023254"/>
          </a:xfrm>
        </p:spPr>
        <p:txBody>
          <a:bodyPr anchor="b"/>
          <a:lstStyle>
            <a:lvl1pPr algn="ctr"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424803" y="609601"/>
            <a:ext cx="3255358" cy="5181600"/>
          </a:xfrm>
          <a:prstGeom prst="roundRect">
            <a:avLst>
              <a:gd name="adj" fmla="val 4943"/>
            </a:avLst>
          </a:prstGeom>
          <a:noFill/>
          <a:ln w="82550" cap="sq">
            <a:solidFill>
              <a:schemeClr val="bg2">
                <a:lumMod val="60000"/>
                <a:lumOff val="40000"/>
              </a:schemeClr>
            </a:solidFill>
            <a:miter lim="800000"/>
          </a:ln>
          <a:effectLst/>
          <a:scene3d>
            <a:camera prst="orthographicFront"/>
            <a:lightRig rig="threePt" dir="t">
              <a:rot lat="0" lon="0" rev="2700000"/>
            </a:lightRig>
          </a:scene3d>
          <a:sp3d contourW="6350">
            <a:bevelT h="38100"/>
            <a:contourClr>
              <a:srgbClr val="C0C0C0"/>
            </a:contourClr>
          </a:sp3d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3794" y="2632852"/>
            <a:ext cx="5934949" cy="3158347"/>
          </a:xfrm>
        </p:spPr>
        <p:txBody>
          <a:bodyPr/>
          <a:lstStyle>
            <a:lvl1pPr marL="0" indent="0" algn="ctr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D371E03-CE17-4236-821D-6C9D036FDB87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F8686FD-6558-493C-B361-4955B433B1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97377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0" Type="http://schemas.openxmlformats.org/officeDocument/2006/relationships/image" Target="../media/image1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19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\\DROBO-FS\QuickDrops\JB\PPTX NG\Droplets\LightingOverlay.png"/>
          <p:cNvPicPr>
            <a:picLocks noChangeAspect="1" noChangeArrowheads="1"/>
          </p:cNvPicPr>
          <p:nvPr/>
        </p:nvPicPr>
        <p:blipFill>
          <a:blip r:embed="rId20">
            <a:alphaModFix amt="8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3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913775" y="618517"/>
            <a:ext cx="10364451" cy="159617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13775" y="2367093"/>
            <a:ext cx="10364452" cy="3424107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7678737" y="5883275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3D371E03-CE17-4236-821D-6C9D036FDB87}" type="datetimeFigureOut">
              <a:rPr lang="ru-RU" smtClean="0"/>
              <a:t>24.02.2026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3774" y="5883275"/>
            <a:ext cx="6672887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/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514011" y="5883275"/>
            <a:ext cx="764215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/>
                </a:solidFill>
              </a:defRPr>
            </a:lvl1pPr>
          </a:lstStyle>
          <a:p>
            <a:fld id="{8F8686FD-6558-493C-B361-4955B433B1F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1580579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0" r:id="rId1"/>
    <p:sldLayoutId id="2147483681" r:id="rId2"/>
    <p:sldLayoutId id="2147483682" r:id="rId3"/>
    <p:sldLayoutId id="2147483683" r:id="rId4"/>
    <p:sldLayoutId id="2147483684" r:id="rId5"/>
    <p:sldLayoutId id="2147483685" r:id="rId6"/>
    <p:sldLayoutId id="2147483686" r:id="rId7"/>
    <p:sldLayoutId id="2147483687" r:id="rId8"/>
    <p:sldLayoutId id="2147483688" r:id="rId9"/>
    <p:sldLayoutId id="2147483689" r:id="rId10"/>
    <p:sldLayoutId id="2147483690" r:id="rId11"/>
    <p:sldLayoutId id="2147483691" r:id="rId12"/>
    <p:sldLayoutId id="2147483692" r:id="rId13"/>
    <p:sldLayoutId id="2147483693" r:id="rId14"/>
    <p:sldLayoutId id="2147483694" r:id="rId15"/>
    <p:sldLayoutId id="2147483695" r:id="rId16"/>
    <p:sldLayoutId id="2147483696" r:id="rId17"/>
    <p:sldLayoutId id="2147483697" r:id="rId18"/>
  </p:sldLayoutIdLst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3600" kern="1200" cap="all" baseline="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tx1"/>
        </a:buClr>
        <a:buFont typeface="Arial" panose="020B0604020202020204" pitchFamily="34" charset="0"/>
        <a:buChar char="•"/>
        <a:defRPr sz="20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8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6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tx1"/>
        </a:buClr>
        <a:buFont typeface="Arial" panose="020B0604020202020204" pitchFamily="34" charset="0"/>
        <a:buChar char="•"/>
        <a:defRPr sz="1400" kern="1200" cap="all" baseline="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10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8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8.xml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/Relationships>
</file>

<file path=ppt/slides/_rels/slide13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8.xml"/></Relationships>
</file>

<file path=ppt/slides/_rels/slide14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7" Type="http://schemas.microsoft.com/office/2007/relationships/hdphoto" Target="../media/hdphoto8.wdp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1.xml"/><Relationship Id="rId6" Type="http://schemas.openxmlformats.org/officeDocument/2006/relationships/image" Target="../media/image28.png"/><Relationship Id="rId5" Type="http://schemas.openxmlformats.org/officeDocument/2006/relationships/image" Target="../media/image27.png"/><Relationship Id="rId4" Type="http://schemas.openxmlformats.org/officeDocument/2006/relationships/image" Target="../media/image26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8.xml"/><Relationship Id="rId6" Type="http://schemas.microsoft.com/office/2007/relationships/hdphoto" Target="../media/hdphoto8.wdp"/><Relationship Id="rId5" Type="http://schemas.openxmlformats.org/officeDocument/2006/relationships/image" Target="../media/image28.pn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0.png"/></Relationships>
</file>

<file path=ppt/slides/_rels/slide19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8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8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8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30.xml.rels><?xml version="1.0" encoding="UTF-8" standalone="yes"?>
<Relationships xmlns="http://schemas.openxmlformats.org/package/2006/relationships"><Relationship Id="rId3" Type="http://schemas.microsoft.com/office/2007/relationships/hdphoto" Target="../media/hdphoto7.wdp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8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8.xml"/></Relationships>
</file>

<file path=ppt/slides/_rels/slide32.xml.rels><?xml version="1.0" encoding="UTF-8" standalone="yes"?>
<Relationships xmlns="http://schemas.openxmlformats.org/package/2006/relationships"><Relationship Id="rId3" Type="http://schemas.microsoft.com/office/2007/relationships/hdphoto" Target="../media/hdphoto11.wdp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8.xml"/></Relationships>
</file>

<file path=ppt/slides/_rels/slide33.xml.rels><?xml version="1.0" encoding="UTF-8" standalone="yes"?>
<Relationships xmlns="http://schemas.openxmlformats.org/package/2006/relationships"><Relationship Id="rId3" Type="http://schemas.microsoft.com/office/2007/relationships/hdphoto" Target="../media/hdphoto12.wdp"/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8.xml"/></Relationships>
</file>

<file path=ppt/slides/_rels/slide34.xml.rels><?xml version="1.0" encoding="UTF-8" standalone="yes"?>
<Relationships xmlns="http://schemas.openxmlformats.org/package/2006/relationships"><Relationship Id="rId3" Type="http://schemas.microsoft.com/office/2007/relationships/hdphoto" Target="../media/hdphoto13.wdp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8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8.xml"/></Relationships>
</file>

<file path=ppt/slides/_rels/slide36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8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8.xml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14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19.jpeg"/><Relationship Id="rId5" Type="http://schemas.openxmlformats.org/officeDocument/2006/relationships/image" Target="../media/image18.jpeg"/><Relationship Id="rId4" Type="http://schemas.openxmlformats.org/officeDocument/2006/relationships/image" Target="../media/image17.jpe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 февраля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</a:t>
            </a:r>
            <a:r>
              <a:rPr lang="ru-RU" sz="66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Ударение</a:t>
            </a:r>
            <a:endParaRPr lang="ru-RU" sz="6600" b="1" u="sn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Image 79"/>
          <p:cNvPicPr/>
          <p:nvPr/>
        </p:nvPicPr>
        <p:blipFill rotWithShape="1">
          <a:blip r:embed="rId2" cstate="print"/>
          <a:srcRect r="25418"/>
          <a:stretch/>
        </p:blipFill>
        <p:spPr>
          <a:xfrm>
            <a:off x="483326" y="4079146"/>
            <a:ext cx="2129246" cy="229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45277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463040" y="544123"/>
            <a:ext cx="9666514" cy="1505027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600" b="1" spc="50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sz="6600" b="1" spc="50" dirty="0" smtClean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b="1" spc="50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  </a:t>
            </a:r>
            <a:r>
              <a:rPr lang="ru-RU" b="1" spc="50" dirty="0" smtClean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рисунки. Продолжи  </a:t>
            </a:r>
            <a:r>
              <a:rPr lang="ru-RU" b="1" spc="50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предложение.</a:t>
            </a:r>
            <a:endParaRPr lang="ru-RU" b="1" cap="none" spc="50" dirty="0">
              <a:ln w="11430"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677" t="2951" r="20151" b="81062"/>
          <a:stretch/>
        </p:blipFill>
        <p:spPr bwMode="auto">
          <a:xfrm>
            <a:off x="2423593" y="2636912"/>
            <a:ext cx="7713715" cy="2376264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097349" y="5229200"/>
            <a:ext cx="638655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Витя  спал,  и  Валя</a:t>
            </a:r>
            <a:endParaRPr lang="ru-RU" sz="54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353520" y="5229200"/>
            <a:ext cx="2076210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с</a:t>
            </a:r>
            <a:r>
              <a:rPr lang="ru-RU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пала.</a:t>
            </a:r>
            <a:endParaRPr lang="ru-RU" sz="5400" b="1" dirty="0">
              <a:ln w="1905"/>
              <a:solidFill>
                <a:srgbClr val="FF000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9984432" y="5373217"/>
            <a:ext cx="72008" cy="13094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754157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399" t="25432" r="19471" b="58841"/>
          <a:stretch/>
        </p:blipFill>
        <p:spPr bwMode="auto">
          <a:xfrm>
            <a:off x="2355213" y="2348880"/>
            <a:ext cx="7776864" cy="2520280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19536" y="292900"/>
            <a:ext cx="9301458" cy="1366528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spc="50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6000" b="1" spc="50" dirty="0" smtClean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3200" b="1" spc="50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  </a:t>
            </a:r>
            <a:r>
              <a:rPr lang="ru-RU" sz="3200" b="1" spc="50" dirty="0" smtClean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рисунки. Продолжи  </a:t>
            </a:r>
            <a:r>
              <a:rPr lang="ru-RU" sz="3200" b="1" spc="50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предложение.</a:t>
            </a:r>
            <a:endParaRPr lang="ru-RU" sz="3200" b="1" cap="none" spc="50" dirty="0">
              <a:ln w="11430"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351584" y="4832982"/>
            <a:ext cx="799288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Витя  начал  читать  книгу,</a:t>
            </a:r>
          </a:p>
          <a:p>
            <a:r>
              <a:rPr lang="ru-RU" sz="4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 Валя</a:t>
            </a:r>
            <a:r>
              <a:rPr lang="ru-RU" sz="48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004250" y="5570635"/>
            <a:ext cx="6858481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 smtClean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начала  </a:t>
            </a:r>
            <a:r>
              <a:rPr lang="ru-RU" sz="4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читать  книгу.</a:t>
            </a:r>
            <a:endParaRPr lang="ru-RU" sz="48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7" name="Прямая соединительная линия 6"/>
          <p:cNvCxnSpPr/>
          <p:nvPr/>
        </p:nvCxnSpPr>
        <p:spPr>
          <a:xfrm flipH="1">
            <a:off x="6290011" y="5667782"/>
            <a:ext cx="72008" cy="13094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9743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5780" y="204623"/>
            <a:ext cx="10832446" cy="6392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79944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81199" y="93625"/>
            <a:ext cx="8638903" cy="1505027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400" b="1" spc="50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4400" b="1" spc="50" dirty="0" smtClean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ru-RU" sz="6600" b="1" spc="50" dirty="0" smtClean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spc="50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  </a:t>
            </a:r>
            <a:r>
              <a:rPr lang="ru-RU" b="1" spc="50" dirty="0" smtClean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рисунки. Продолжи  </a:t>
            </a:r>
            <a:r>
              <a:rPr lang="ru-RU" b="1" spc="50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предложение.</a:t>
            </a:r>
            <a:endParaRPr lang="ru-RU" b="1" cap="none" spc="50" dirty="0">
              <a:ln w="11430"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348" t="47949" r="20151" b="36545"/>
          <a:stretch/>
        </p:blipFill>
        <p:spPr bwMode="auto">
          <a:xfrm>
            <a:off x="2376029" y="1988840"/>
            <a:ext cx="7858344" cy="2664296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6" name="Прямоугольник 5"/>
          <p:cNvSpPr/>
          <p:nvPr/>
        </p:nvSpPr>
        <p:spPr>
          <a:xfrm>
            <a:off x="2177825" y="4653136"/>
            <a:ext cx="7992888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Витя  полил  цветы,</a:t>
            </a:r>
          </a:p>
          <a:p>
            <a:r>
              <a:rPr lang="ru-RU" sz="4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    и  </a:t>
            </a:r>
            <a:r>
              <a:rPr lang="ru-RU" sz="4800" b="1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Валя </a:t>
            </a:r>
            <a:r>
              <a:rPr lang="ru-RU" sz="48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endParaRPr lang="ru-RU" sz="48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5064688" y="5391799"/>
            <a:ext cx="4348370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8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полила </a:t>
            </a:r>
            <a:r>
              <a:rPr lang="ru-RU" sz="48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 цветы</a:t>
            </a:r>
            <a:r>
              <a:rPr lang="ru-RU" sz="4800" b="1" dirty="0">
                <a:ln w="1905"/>
                <a:solidFill>
                  <a:schemeClr val="accent6">
                    <a:lumMod val="75000"/>
                  </a:schemeClr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4800" b="1" dirty="0">
              <a:ln w="1905"/>
              <a:solidFill>
                <a:schemeClr val="accent6">
                  <a:lumMod val="75000"/>
                </a:schemeClr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6888088" y="5437967"/>
            <a:ext cx="72008" cy="13094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8747020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981200" y="93625"/>
            <a:ext cx="8782594" cy="1505027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4800" b="1" spc="50" dirty="0" smtClean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10.</a:t>
            </a:r>
            <a:r>
              <a:rPr lang="ru-RU" sz="6600" b="1" spc="50" dirty="0" smtClean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spc="50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  </a:t>
            </a:r>
            <a:r>
              <a:rPr lang="ru-RU" b="1" spc="50" dirty="0" smtClean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рисунки. Продолжи  </a:t>
            </a:r>
            <a:r>
              <a:rPr lang="ru-RU" b="1" spc="50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предложения.</a:t>
            </a:r>
            <a:endParaRPr lang="ru-RU" b="1" cap="none" spc="50" dirty="0">
              <a:ln w="11430"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345" t="70587" r="20484" b="14164"/>
          <a:stretch/>
        </p:blipFill>
        <p:spPr bwMode="auto">
          <a:xfrm>
            <a:off x="2423592" y="2132856"/>
            <a:ext cx="7841894" cy="2592288"/>
          </a:xfrm>
          <a:prstGeom prst="round2DiagRect">
            <a:avLst>
              <a:gd name="adj1" fmla="val 16667"/>
              <a:gd name="adj2" fmla="val 0"/>
            </a:avLst>
          </a:prstGeom>
          <a:ln w="88900" cap="sq">
            <a:solidFill>
              <a:srgbClr val="FFFFFF"/>
            </a:solidFill>
            <a:miter lim="800000"/>
          </a:ln>
          <a:effectLst>
            <a:outerShdw blurRad="254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186331" y="4841721"/>
            <a:ext cx="8316416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Витя  рвал  траву  для  кроликов,</a:t>
            </a:r>
          </a:p>
          <a:p>
            <a:r>
              <a:rPr lang="ru-RU" sz="40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и  Валя</a:t>
            </a: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01826" y="5409394"/>
            <a:ext cx="6879534" cy="707886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рвала </a:t>
            </a:r>
            <a:r>
              <a:rPr lang="ru-RU" sz="4000" b="1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траву для кроликов.</a:t>
            </a:r>
            <a:endParaRPr lang="ru-RU" sz="4000" b="1" dirty="0">
              <a:ln w="1905"/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5303912" y="5503441"/>
            <a:ext cx="72008" cy="13094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2982569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4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6" grpId="0"/>
      <p:bldP spid="7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46193" y="919772"/>
            <a:ext cx="7425821" cy="41573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03033" y="5181414"/>
            <a:ext cx="1993565" cy="1575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14660" y="5181414"/>
            <a:ext cx="2852737" cy="15757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238555" y="5181416"/>
            <a:ext cx="2833155" cy="157579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5" name="Picture 2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6697" b="70092"/>
          <a:stretch/>
        </p:blipFill>
        <p:spPr bwMode="auto">
          <a:xfrm>
            <a:off x="3289039" y="1386087"/>
            <a:ext cx="6340128" cy="33081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6" name="Группа 15"/>
          <p:cNvGrpSpPr/>
          <p:nvPr/>
        </p:nvGrpSpPr>
        <p:grpSpPr>
          <a:xfrm rot="2542374">
            <a:off x="3285341" y="622601"/>
            <a:ext cx="736455" cy="492177"/>
            <a:chOff x="5004048" y="3111280"/>
            <a:chExt cx="1298128" cy="853266"/>
          </a:xfrm>
        </p:grpSpPr>
        <p:sp>
          <p:nvSpPr>
            <p:cNvPr id="17" name="Блок-схема: знак завершения 16"/>
            <p:cNvSpPr/>
            <p:nvPr/>
          </p:nvSpPr>
          <p:spPr>
            <a:xfrm rot="1516759">
              <a:off x="5773353" y="3640368"/>
              <a:ext cx="528823" cy="218391"/>
            </a:xfrm>
            <a:prstGeom prst="flowChartTerminator">
              <a:avLst/>
            </a:prstGeom>
            <a:solidFill>
              <a:schemeClr val="tx1">
                <a:lumMod val="50000"/>
                <a:lumOff val="50000"/>
              </a:schemeClr>
            </a:solidFill>
            <a:ln w="12700">
              <a:solidFill>
                <a:srgbClr val="00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grpSp>
          <p:nvGrpSpPr>
            <p:cNvPr id="18" name="KAN 2"/>
            <p:cNvGrpSpPr>
              <a:grpSpLocks/>
            </p:cNvGrpSpPr>
            <p:nvPr>
              <p:custDataLst>
                <p:tags r:id="rId1"/>
              </p:custDataLst>
            </p:nvPr>
          </p:nvGrpSpPr>
          <p:grpSpPr bwMode="auto">
            <a:xfrm>
              <a:off x="5004048" y="3111280"/>
              <a:ext cx="936104" cy="853266"/>
              <a:chOff x="533" y="1320"/>
              <a:chExt cx="227" cy="227"/>
            </a:xfrm>
          </p:grpSpPr>
          <p:sp>
            <p:nvSpPr>
              <p:cNvPr id="19" name="Prkl"/>
              <p:cNvSpPr>
                <a:spLocks noChangeArrowheads="1"/>
              </p:cNvSpPr>
              <p:nvPr/>
            </p:nvSpPr>
            <p:spPr bwMode="auto">
              <a:xfrm>
                <a:off x="533" y="1320"/>
                <a:ext cx="227" cy="227"/>
              </a:xfrm>
              <a:prstGeom prst="ellipse">
                <a:avLst/>
              </a:prstGeom>
              <a:gradFill rotWithShape="1">
                <a:gsLst>
                  <a:gs pos="0">
                    <a:srgbClr val="A3B2C1"/>
                  </a:gs>
                  <a:gs pos="100000">
                    <a:srgbClr val="A3B2C1">
                      <a:gamma/>
                      <a:shade val="23137"/>
                      <a:invGamma/>
                    </a:srgbClr>
                  </a:gs>
                </a:gsLst>
                <a:lin ang="2700000" scaled="1"/>
              </a:gradFill>
              <a:ln w="9525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r>
                  <a:rPr lang="ru-RU" kern="0">
                    <a:solidFill>
                      <a:srgbClr val="000000"/>
                    </a:solidFill>
                    <a:latin typeface="Arial" charset="0"/>
                  </a:rPr>
                  <a:t>0</a:t>
                </a:r>
              </a:p>
            </p:txBody>
          </p:sp>
          <p:sp>
            <p:nvSpPr>
              <p:cNvPr id="20" name="Oval 9"/>
              <p:cNvSpPr>
                <a:spLocks noChangeArrowheads="1"/>
              </p:cNvSpPr>
              <p:nvPr/>
            </p:nvSpPr>
            <p:spPr bwMode="auto">
              <a:xfrm>
                <a:off x="556" y="1343"/>
                <a:ext cx="181" cy="181"/>
              </a:xfrm>
              <a:prstGeom prst="ellipse">
                <a:avLst/>
              </a:prstGeom>
              <a:gradFill rotWithShape="1">
                <a:gsLst>
                  <a:gs pos="0">
                    <a:srgbClr val="A3B2C1">
                      <a:gamma/>
                      <a:shade val="23137"/>
                      <a:invGamma/>
                    </a:srgbClr>
                  </a:gs>
                  <a:gs pos="100000">
                    <a:srgbClr val="A3B2C1"/>
                  </a:gs>
                </a:gsLst>
                <a:lin ang="2700000" scaled="1"/>
              </a:gradFill>
              <a:ln w="9525">
                <a:solidFill>
                  <a:srgbClr val="00682F"/>
                </a:solidFill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ker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21" name="Oval 10">
                <a:hlinkClick r:id="" action="ppaction://macro?name=Obr_FP"/>
              </p:cNvPr>
              <p:cNvSpPr>
                <a:spLocks noChangeArrowheads="1"/>
              </p:cNvSpPr>
              <p:nvPr/>
            </p:nvSpPr>
            <p:spPr bwMode="auto">
              <a:xfrm>
                <a:off x="579" y="1365"/>
                <a:ext cx="136" cy="136"/>
              </a:xfrm>
              <a:prstGeom prst="ellipse">
                <a:avLst/>
              </a:prstGeom>
              <a:solidFill>
                <a:schemeClr val="accent5">
                  <a:lumMod val="20000"/>
                  <a:lumOff val="80000"/>
                </a:schemeClr>
              </a:solidFill>
              <a:ln w="9525">
                <a:solidFill>
                  <a:srgbClr val="00682F"/>
                </a:solidFill>
                <a:round/>
                <a:headEnd/>
                <a:tailEnd/>
              </a:ln>
            </p:spPr>
            <p:txBody>
              <a:bodyPr wrap="none" anchor="ctr"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kern="0">
                  <a:solidFill>
                    <a:srgbClr val="000000"/>
                  </a:solidFill>
                  <a:latin typeface="Arial" charset="0"/>
                </a:endParaRPr>
              </a:p>
            </p:txBody>
          </p:sp>
          <p:sp>
            <p:nvSpPr>
              <p:cNvPr id="22" name="Metka" hidden="1">
                <a:hlinkClick r:id="" action="ppaction://macro?name=Obr_FP"/>
              </p:cNvPr>
              <p:cNvSpPr>
                <a:spLocks/>
              </p:cNvSpPr>
              <p:nvPr/>
            </p:nvSpPr>
            <p:spPr bwMode="auto">
              <a:xfrm>
                <a:off x="601" y="1388"/>
                <a:ext cx="91" cy="91"/>
              </a:xfrm>
              <a:custGeom>
                <a:avLst/>
                <a:gdLst>
                  <a:gd name="T0" fmla="*/ 0 w 2176"/>
                  <a:gd name="T1" fmla="*/ 0 h 2179"/>
                  <a:gd name="T2" fmla="*/ 0 w 2176"/>
                  <a:gd name="T3" fmla="*/ 0 h 2179"/>
                  <a:gd name="T4" fmla="*/ 0 w 2176"/>
                  <a:gd name="T5" fmla="*/ 0 h 2179"/>
                  <a:gd name="T6" fmla="*/ 0 w 2176"/>
                  <a:gd name="T7" fmla="*/ 0 h 2179"/>
                  <a:gd name="T8" fmla="*/ 0 w 2176"/>
                  <a:gd name="T9" fmla="*/ 0 h 2179"/>
                  <a:gd name="T10" fmla="*/ 0 60000 65536"/>
                  <a:gd name="T11" fmla="*/ 0 60000 65536"/>
                  <a:gd name="T12" fmla="*/ 0 60000 65536"/>
                  <a:gd name="T13" fmla="*/ 0 60000 65536"/>
                  <a:gd name="T14" fmla="*/ 0 60000 65536"/>
                  <a:gd name="T15" fmla="*/ 0 w 2176"/>
                  <a:gd name="T16" fmla="*/ 0 h 2179"/>
                  <a:gd name="T17" fmla="*/ 2176 w 2176"/>
                  <a:gd name="T18" fmla="*/ 2179 h 2179"/>
                </a:gdLst>
                <a:ahLst/>
                <a:cxnLst>
                  <a:cxn ang="T10">
                    <a:pos x="T0" y="T1"/>
                  </a:cxn>
                  <a:cxn ang="T11">
                    <a:pos x="T2" y="T3"/>
                  </a:cxn>
                  <a:cxn ang="T12">
                    <a:pos x="T4" y="T5"/>
                  </a:cxn>
                  <a:cxn ang="T13">
                    <a:pos x="T6" y="T7"/>
                  </a:cxn>
                  <a:cxn ang="T14">
                    <a:pos x="T8" y="T9"/>
                  </a:cxn>
                </a:cxnLst>
                <a:rect l="T15" t="T16" r="T17" b="T18"/>
                <a:pathLst>
                  <a:path w="2176" h="2179">
                    <a:moveTo>
                      <a:pt x="1090" y="2"/>
                    </a:moveTo>
                    <a:cubicBezTo>
                      <a:pt x="1708" y="4"/>
                      <a:pt x="2176" y="479"/>
                      <a:pt x="2176" y="1088"/>
                    </a:cubicBezTo>
                    <a:cubicBezTo>
                      <a:pt x="2176" y="1697"/>
                      <a:pt x="1720" y="2169"/>
                      <a:pt x="1090" y="2174"/>
                    </a:cubicBezTo>
                    <a:cubicBezTo>
                      <a:pt x="460" y="2179"/>
                      <a:pt x="8" y="1689"/>
                      <a:pt x="4" y="1088"/>
                    </a:cubicBezTo>
                    <a:cubicBezTo>
                      <a:pt x="0" y="487"/>
                      <a:pt x="472" y="0"/>
                      <a:pt x="1090" y="2"/>
                    </a:cubicBezTo>
                    <a:close/>
                  </a:path>
                </a:pathLst>
              </a:custGeom>
              <a:solidFill>
                <a:srgbClr val="336699"/>
              </a:soli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pPr fontAlgn="base">
                  <a:spcBef>
                    <a:spcPct val="0"/>
                  </a:spcBef>
                  <a:spcAft>
                    <a:spcPct val="0"/>
                  </a:spcAft>
                  <a:defRPr/>
                </a:pPr>
                <a:endParaRPr lang="ru-RU" kern="0">
                  <a:solidFill>
                    <a:srgbClr val="000000"/>
                  </a:solidFill>
                  <a:latin typeface="Arial" charset="0"/>
                </a:endParaRPr>
              </a:p>
            </p:txBody>
          </p:sp>
        </p:grpSp>
      </p:grpSp>
      <p:sp>
        <p:nvSpPr>
          <p:cNvPr id="2" name="TextBox 1"/>
          <p:cNvSpPr txBox="1"/>
          <p:nvPr/>
        </p:nvSpPr>
        <p:spPr>
          <a:xfrm>
            <a:off x="4279180" y="-25509"/>
            <a:ext cx="511870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11. Давай прочитаем.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045797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2490" y="940526"/>
            <a:ext cx="8934995" cy="41040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39533" y="5070382"/>
            <a:ext cx="1993565" cy="1481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1955" y="5070382"/>
            <a:ext cx="2852737" cy="1481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2393808" y="5044574"/>
            <a:ext cx="2833155" cy="15069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8334" t="36830" r="3910" b="41577"/>
          <a:stretch/>
        </p:blipFill>
        <p:spPr bwMode="auto">
          <a:xfrm>
            <a:off x="6849465" y="1839023"/>
            <a:ext cx="2686425" cy="2058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628838" y="171964"/>
            <a:ext cx="7445692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  подписи  под  картинками</a:t>
            </a:r>
            <a:r>
              <a:rPr lang="ru-RU" sz="3200" b="1" spc="50" dirty="0" smtClean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spc="50" dirty="0">
              <a:ln w="11430"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Picture 2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sharpenSoften amount="25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7293" t="36830" r="49187" b="41577"/>
          <a:stretch/>
        </p:blipFill>
        <p:spPr bwMode="auto">
          <a:xfrm>
            <a:off x="3309151" y="1839022"/>
            <a:ext cx="2405340" cy="205872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3394561" y="3775789"/>
            <a:ext cx="2319930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</a:t>
            </a:r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исть </a:t>
            </a:r>
            <a:r>
              <a:rPr lang="ru-RU" sz="36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руки</a:t>
            </a:r>
            <a:endParaRPr lang="ru-RU" sz="36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6952415" y="3832273"/>
            <a:ext cx="2651752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чистые </a:t>
            </a:r>
            <a:r>
              <a:rPr lang="ru-RU" sz="36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руки</a:t>
            </a:r>
            <a:endParaRPr lang="ru-RU" sz="36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H="1">
            <a:off x="5539533" y="3766799"/>
            <a:ext cx="72008" cy="13094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Прямая соединительная линия 12"/>
          <p:cNvCxnSpPr/>
          <p:nvPr/>
        </p:nvCxnSpPr>
        <p:spPr>
          <a:xfrm flipH="1">
            <a:off x="9035433" y="3817301"/>
            <a:ext cx="72008" cy="13094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5502299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5780" y="204623"/>
            <a:ext cx="10832446" cy="6392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72618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313509" y="188641"/>
            <a:ext cx="11351622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12. </a:t>
            </a:r>
            <a:r>
              <a:rPr lang="ru-RU" sz="3200" b="1" spc="50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  </a:t>
            </a:r>
            <a:r>
              <a:rPr lang="ru-RU" sz="3200" b="1" spc="50" dirty="0" smtClean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фотографии. Прочитай под ними словосочетания.</a:t>
            </a:r>
            <a:endParaRPr lang="ru-RU" sz="3200" b="1" spc="50" dirty="0">
              <a:ln w="11430"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534" t="8296" r="11691" b="68800"/>
          <a:stretch/>
        </p:blipFill>
        <p:spPr bwMode="auto">
          <a:xfrm>
            <a:off x="8289971" y="2565842"/>
            <a:ext cx="2236791" cy="26302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2409572" y="1459632"/>
            <a:ext cx="76441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гор</a:t>
            </a:r>
            <a:r>
              <a:rPr lang="ru-RU" sz="54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</a:t>
            </a: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 -   </a:t>
            </a:r>
            <a:r>
              <a:rPr lang="ru-RU" sz="5400" b="1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54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о</a:t>
            </a:r>
            <a:r>
              <a:rPr lang="ru-RU" sz="5400" b="1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ры </a:t>
            </a:r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 -   </a:t>
            </a:r>
            <a:r>
              <a:rPr lang="ru-RU" sz="5400" b="1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гор</a:t>
            </a:r>
            <a:r>
              <a:rPr lang="ru-RU" sz="54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ы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2431556" y="5378937"/>
            <a:ext cx="2095061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3600" b="1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есчаная</a:t>
            </a:r>
          </a:p>
          <a:p>
            <a:pPr algn="ctr"/>
            <a:r>
              <a:rPr lang="ru-RU" sz="3600" b="1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гор</a:t>
            </a:r>
            <a:r>
              <a:rPr lang="ru-RU" sz="36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</a:t>
            </a:r>
            <a:endParaRPr lang="ru-RU" sz="36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615825" y="5378937"/>
            <a:ext cx="200856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снежные</a:t>
            </a:r>
          </a:p>
          <a:p>
            <a:pPr algn="ctr"/>
            <a:r>
              <a:rPr lang="ru-RU" sz="3600" b="1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sz="3600" b="1" dirty="0">
                <a:ln w="1143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</a:t>
            </a:r>
            <a:r>
              <a:rPr lang="ru-RU" sz="3600" b="1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ры</a:t>
            </a:r>
            <a:endParaRPr lang="ru-RU" sz="3600" b="1" dirty="0">
              <a:ln w="11430"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383888" y="5378937"/>
            <a:ext cx="2048959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вершина</a:t>
            </a:r>
          </a:p>
          <a:p>
            <a:pPr algn="ctr"/>
            <a:r>
              <a:rPr lang="ru-RU" sz="3600" b="1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гор</a:t>
            </a:r>
            <a:r>
              <a:rPr lang="ru-RU" sz="3600" b="1" dirty="0">
                <a:ln w="1143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ы</a:t>
            </a:r>
            <a:endParaRPr lang="ru-RU" sz="3600" b="1" dirty="0">
              <a:ln w="11430"/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3602" t="8296" r="41483" b="68800"/>
          <a:stretch/>
        </p:blipFill>
        <p:spPr bwMode="auto">
          <a:xfrm>
            <a:off x="5539043" y="2565842"/>
            <a:ext cx="2162126" cy="2630214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235" t="8296" r="70165" b="68800"/>
          <a:stretch/>
        </p:blipFill>
        <p:spPr bwMode="auto">
          <a:xfrm>
            <a:off x="2357916" y="2724128"/>
            <a:ext cx="2242340" cy="2654809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13" name="Прямая соединительная линия 12"/>
          <p:cNvCxnSpPr/>
          <p:nvPr/>
        </p:nvCxnSpPr>
        <p:spPr>
          <a:xfrm flipH="1">
            <a:off x="3935760" y="1578045"/>
            <a:ext cx="72008" cy="13094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>
            <a:off x="5879976" y="1599802"/>
            <a:ext cx="72008" cy="13094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9408368" y="1568116"/>
            <a:ext cx="72008" cy="13094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487163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3000"/>
                            </p:stCondLst>
                            <p:childTnLst>
                              <p:par>
                                <p:cTn id="3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2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5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5000"/>
                            </p:stCondLst>
                            <p:childTnLst>
                              <p:par>
                                <p:cTn id="37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7000"/>
                            </p:stCondLst>
                            <p:childTnLst>
                              <p:par>
                                <p:cTn id="44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6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9" grpId="0"/>
      <p:bldP spid="10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360040" y="1459632"/>
            <a:ext cx="8913206" cy="92333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54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е</a:t>
            </a:r>
            <a:r>
              <a:rPr lang="ru-RU" sz="5400" b="1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рег</a:t>
            </a:r>
            <a:r>
              <a:rPr lang="ru-RU" sz="5400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</a:t>
            </a:r>
            <a:r>
              <a:rPr lang="ru-RU" sz="5400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 -  </a:t>
            </a:r>
            <a:r>
              <a:rPr lang="ru-RU" sz="5400" b="1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ru-RU" sz="54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е</a:t>
            </a:r>
            <a:r>
              <a:rPr lang="ru-RU" sz="5400" b="1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рега</a:t>
            </a:r>
            <a:r>
              <a:rPr lang="ru-RU" sz="5400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  </a:t>
            </a:r>
            <a:r>
              <a:rPr lang="ru-RU" sz="5400" b="1" dirty="0">
                <a:ln w="11430"/>
                <a:gradFill>
                  <a:gsLst>
                    <a:gs pos="0">
                      <a:srgbClr val="F79646">
                        <a:tint val="90000"/>
                        <a:satMod val="120000"/>
                      </a:srgbClr>
                    </a:gs>
                    <a:gs pos="25000">
                      <a:srgbClr val="F79646">
                        <a:tint val="93000"/>
                        <a:satMod val="120000"/>
                      </a:srgbClr>
                    </a:gs>
                    <a:gs pos="50000">
                      <a:srgbClr val="F79646">
                        <a:shade val="89000"/>
                        <a:satMod val="110000"/>
                      </a:srgbClr>
                    </a:gs>
                    <a:gs pos="75000">
                      <a:srgbClr val="F79646">
                        <a:tint val="93000"/>
                        <a:satMod val="120000"/>
                      </a:srgbClr>
                    </a:gs>
                    <a:gs pos="100000">
                      <a:srgbClr val="F79646">
                        <a:tint val="90000"/>
                        <a:satMod val="120000"/>
                      </a:srgbClr>
                    </a:gs>
                  </a:gsLst>
                  <a:lin ang="5400000"/>
                </a:gradFill>
                <a:latin typeface="Times New Roman" panose="02020603050405020304" pitchFamily="18" charset="0"/>
                <a:cs typeface="Times New Roman" panose="02020603050405020304" pitchFamily="18" charset="0"/>
              </a:rPr>
              <a:t> -  </a:t>
            </a:r>
            <a:r>
              <a:rPr lang="ru-RU" sz="5400" b="1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берег</a:t>
            </a:r>
            <a:r>
              <a:rPr lang="ru-RU" sz="54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а</a:t>
            </a:r>
            <a:endParaRPr lang="ru-RU" sz="54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1754753" y="5199245"/>
            <a:ext cx="202972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высокий</a:t>
            </a:r>
          </a:p>
          <a:p>
            <a:pPr algn="ctr"/>
            <a:r>
              <a:rPr lang="ru-RU" sz="3600" b="1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берег</a:t>
            </a:r>
            <a:endParaRPr lang="ru-RU" sz="3600" b="1" dirty="0">
              <a:ln w="11430"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448084" y="5375759"/>
            <a:ext cx="1873783" cy="120032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плот</a:t>
            </a:r>
          </a:p>
          <a:p>
            <a:pPr algn="ctr"/>
            <a:r>
              <a:rPr lang="ru-RU" sz="3600" b="1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у</a:t>
            </a:r>
            <a:r>
              <a:rPr lang="ru-RU" sz="3600" b="1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 берега</a:t>
            </a:r>
            <a:endParaRPr lang="ru-RU" sz="3600" b="1" dirty="0">
              <a:ln w="11430"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783198" y="5375758"/>
            <a:ext cx="1980329" cy="120032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600" b="1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крутые</a:t>
            </a:r>
          </a:p>
          <a:p>
            <a:pPr algn="ctr"/>
            <a:r>
              <a:rPr lang="ru-RU" sz="3600" b="1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берега</a:t>
            </a:r>
            <a:endParaRPr lang="ru-RU" sz="3600" b="1" dirty="0">
              <a:ln w="11430"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4245430" y="1459632"/>
            <a:ext cx="209004" cy="173958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>
            <a:off x="6244046" y="1481136"/>
            <a:ext cx="140930" cy="245996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10685417" y="1459632"/>
            <a:ext cx="156220" cy="267500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762" t="45876" r="12478" b="31220"/>
          <a:stretch/>
        </p:blipFill>
        <p:spPr bwMode="auto">
          <a:xfrm>
            <a:off x="8446265" y="2426577"/>
            <a:ext cx="2160240" cy="264436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7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181" t="45876" r="40827" b="31220"/>
          <a:stretch/>
        </p:blipFill>
        <p:spPr bwMode="auto">
          <a:xfrm>
            <a:off x="5396789" y="2576735"/>
            <a:ext cx="2178768" cy="2642325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690" t="45876" r="70099" b="31220"/>
          <a:stretch/>
        </p:blipFill>
        <p:spPr bwMode="auto">
          <a:xfrm>
            <a:off x="1661363" y="2382962"/>
            <a:ext cx="2216505" cy="2664666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9" name="Прямоугольник 18"/>
          <p:cNvSpPr/>
          <p:nvPr/>
        </p:nvSpPr>
        <p:spPr>
          <a:xfrm>
            <a:off x="313509" y="188641"/>
            <a:ext cx="11351622" cy="107721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 smtClean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13. </a:t>
            </a:r>
            <a:r>
              <a:rPr lang="ru-RU" sz="3200" b="1" spc="50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Рассмотри  </a:t>
            </a:r>
            <a:r>
              <a:rPr lang="ru-RU" sz="3200" b="1" spc="50" dirty="0" smtClean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фотографии. Прочитай под ними словосочетания.</a:t>
            </a:r>
            <a:endParaRPr lang="ru-RU" sz="3200" b="1" spc="50" dirty="0">
              <a:ln w="11430"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13261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7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0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6" dur="2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9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3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5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8" grpId="0"/>
      <p:bldP spid="9" grpId="0"/>
      <p:bldP spid="10" grpId="0"/>
      <p:bldP spid="19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62595" y="64265"/>
            <a:ext cx="10528662" cy="6689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00880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http://nachalo4ka.ru/wp-content/uploads/2014/08/uchitel-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7646" y="2010430"/>
            <a:ext cx="9640388" cy="47964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Блок-схема: узел 5"/>
          <p:cNvSpPr/>
          <p:nvPr/>
        </p:nvSpPr>
        <p:spPr>
          <a:xfrm>
            <a:off x="3412612" y="235496"/>
            <a:ext cx="457200" cy="457200"/>
          </a:xfrm>
          <a:prstGeom prst="flowChartConnector">
            <a:avLst/>
          </a:prstGeom>
          <a:solidFill>
            <a:srgbClr val="FF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3200" b="1" dirty="0">
                <a:solidFill>
                  <a:prstClr val="white"/>
                </a:solidFill>
              </a:rPr>
              <a:t>!</a:t>
            </a:r>
            <a:endParaRPr lang="ru-RU" sz="3200" b="1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4088675" y="-1111"/>
            <a:ext cx="6165668" cy="526297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2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</a:t>
            </a:r>
            <a:r>
              <a:rPr lang="ru-RU" sz="3200" b="1" spc="50" dirty="0">
                <a:ln w="11430"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 русском  языке  в  одном  и  том  же  слове  ударение  может  менять  своё  место.  Например:</a:t>
            </a:r>
          </a:p>
          <a:p>
            <a:pPr algn="ctr"/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endParaRPr lang="ru-RU" sz="2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  <a:p>
            <a:pPr algn="ctr"/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           </a:t>
            </a:r>
            <a:r>
              <a:rPr lang="ru-RU" sz="4000" b="1" spc="50" dirty="0">
                <a:ln w="1143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(нет)  дела  -  </a:t>
            </a:r>
          </a:p>
          <a:p>
            <a:pPr algn="ctr"/>
            <a:r>
              <a:rPr lang="ru-RU" sz="4000" b="1" spc="50" dirty="0">
                <a:ln w="1143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(важные)  дела,</a:t>
            </a:r>
          </a:p>
          <a:p>
            <a:pPr algn="ctr"/>
            <a:r>
              <a:rPr lang="ru-RU" sz="4000" b="1" spc="50" dirty="0">
                <a:ln w="1143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(размер)  ноги –</a:t>
            </a:r>
          </a:p>
          <a:p>
            <a:pPr algn="ctr"/>
            <a:r>
              <a:rPr lang="ru-RU" sz="4000" b="1" spc="50" dirty="0">
                <a:ln w="11430"/>
                <a:solidFill>
                  <a:srgbClr val="FFFF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(мокрые)  ноги.</a:t>
            </a:r>
            <a:endParaRPr lang="ru-RU" sz="4000" b="1" spc="50" dirty="0">
              <a:ln w="11430"/>
              <a:solidFill>
                <a:srgbClr val="FFFF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8112224" y="2564905"/>
            <a:ext cx="72008" cy="13094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Прямая соединительная линия 8"/>
          <p:cNvCxnSpPr/>
          <p:nvPr/>
        </p:nvCxnSpPr>
        <p:spPr>
          <a:xfrm flipH="1">
            <a:off x="8832304" y="3140969"/>
            <a:ext cx="72008" cy="13094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 flipH="1">
            <a:off x="8976320" y="3789041"/>
            <a:ext cx="72008" cy="13094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Прямая соединительная линия 10"/>
          <p:cNvCxnSpPr/>
          <p:nvPr/>
        </p:nvCxnSpPr>
        <p:spPr>
          <a:xfrm flipH="1">
            <a:off x="8339390" y="4437113"/>
            <a:ext cx="72008" cy="13094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9223897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32857" y="195088"/>
            <a:ext cx="9013372" cy="6530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313063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453" y="352697"/>
            <a:ext cx="10755450" cy="6139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94440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27 февраля</a:t>
            </a:r>
            <a:endParaRPr lang="ru-RU" sz="6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913775" y="2367093"/>
            <a:ext cx="10686042" cy="342410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Тема урока: </a:t>
            </a:r>
            <a:r>
              <a:rPr lang="ru-RU" sz="6000" b="1" u="sn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Ударение</a:t>
            </a:r>
          </a:p>
          <a:p>
            <a:pPr marL="0" indent="0" algn="ctr">
              <a:buNone/>
            </a:pPr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(повторение)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Image 79"/>
          <p:cNvPicPr/>
          <p:nvPr/>
        </p:nvPicPr>
        <p:blipFill rotWithShape="1">
          <a:blip r:embed="rId2" cstate="print"/>
          <a:srcRect r="25418"/>
          <a:stretch/>
        </p:blipFill>
        <p:spPr>
          <a:xfrm>
            <a:off x="653143" y="4389120"/>
            <a:ext cx="2129246" cy="22990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029475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162595" y="64265"/>
            <a:ext cx="10528662" cy="66892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470441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7142" y="215537"/>
            <a:ext cx="11824858" cy="6302829"/>
          </a:xfrm>
          <a:prstGeom prst="rect">
            <a:avLst/>
          </a:prstGeom>
        </p:spPr>
      </p:pic>
      <p:pic>
        <p:nvPicPr>
          <p:cNvPr id="5" name="Image 7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319658" y="5107577"/>
            <a:ext cx="1515517" cy="165898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99441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44136" y="137899"/>
            <a:ext cx="11443063" cy="6720101"/>
          </a:xfrm>
          <a:prstGeom prst="rect">
            <a:avLst/>
          </a:prstGeom>
        </p:spPr>
      </p:pic>
      <p:pic>
        <p:nvPicPr>
          <p:cNvPr id="5" name="Image 7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770710" y="3497949"/>
            <a:ext cx="2547256" cy="26154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01651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2697" y="104503"/>
            <a:ext cx="11534730" cy="6561372"/>
          </a:xfrm>
          <a:prstGeom prst="rect">
            <a:avLst/>
          </a:prstGeom>
        </p:spPr>
      </p:pic>
      <p:pic>
        <p:nvPicPr>
          <p:cNvPr id="5" name="Image 7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10045337" y="4708750"/>
            <a:ext cx="1842089" cy="1835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69256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70264" y="0"/>
            <a:ext cx="11325496" cy="682951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069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257" y="137400"/>
            <a:ext cx="11495314" cy="6484943"/>
          </a:xfrm>
          <a:prstGeom prst="rect">
            <a:avLst/>
          </a:prstGeom>
        </p:spPr>
      </p:pic>
      <p:pic>
        <p:nvPicPr>
          <p:cNvPr id="5" name="Image 74"/>
          <p:cNvPicPr/>
          <p:nvPr/>
        </p:nvPicPr>
        <p:blipFill>
          <a:blip r:embed="rId3" cstate="print"/>
          <a:stretch>
            <a:fillRect/>
          </a:stretch>
        </p:blipFill>
        <p:spPr>
          <a:xfrm>
            <a:off x="9958251" y="3958046"/>
            <a:ext cx="2233749" cy="2782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2300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423593" y="356840"/>
            <a:ext cx="784887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1.  </a:t>
            </a:r>
            <a:r>
              <a:rPr lang="ru-RU" sz="4000" b="1" spc="50" dirty="0" smtClean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Прочитай предложения Поставь правильно ударения</a:t>
            </a:r>
            <a:r>
              <a:rPr lang="ru-RU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40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6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9935"/>
          <a:stretch/>
        </p:blipFill>
        <p:spPr bwMode="auto">
          <a:xfrm>
            <a:off x="3074278" y="4775780"/>
            <a:ext cx="1422095" cy="195401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7211" y="4807130"/>
            <a:ext cx="1540049" cy="1905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542" y="4730963"/>
            <a:ext cx="1513658" cy="19816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13810" y="4775780"/>
            <a:ext cx="1452046" cy="19196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13391" y="4776205"/>
            <a:ext cx="1357672" cy="19054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3045179" y="2166413"/>
            <a:ext cx="6294095" cy="175432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У модницы  Марфы</a:t>
            </a:r>
          </a:p>
          <a:p>
            <a:pPr algn="ctr"/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Красивые </a:t>
            </a:r>
            <a:r>
              <a:rPr lang="ru-RU" sz="5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шарфы</a:t>
            </a:r>
            <a:r>
              <a:rPr lang="ru-RU" sz="5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5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7316688" y="2927661"/>
            <a:ext cx="107711" cy="308952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9278689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-2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445780" y="204623"/>
            <a:ext cx="10832446" cy="63921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13075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/>
          <a:srcRect l="1387" t="11363" r="3269" b="6593"/>
          <a:stretch/>
        </p:blipFill>
        <p:spPr>
          <a:xfrm>
            <a:off x="705395" y="1319349"/>
            <a:ext cx="11064240" cy="5212079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2717074" y="483324"/>
            <a:ext cx="8164286" cy="483326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5.1 Поставь ударение в словах.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629469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5000"/>
                    </a14:imgEffect>
                    <a14:imgEffect>
                      <a14:saturation sat="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 l="1061" t="20675" r="1811" b="21729"/>
          <a:stretch/>
        </p:blipFill>
        <p:spPr>
          <a:xfrm>
            <a:off x="1201783" y="2220685"/>
            <a:ext cx="10110651" cy="4114801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1783420" y="287381"/>
            <a:ext cx="9372260" cy="103196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5.2 Спиши. Поставь в словах ударение.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219247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</a14:imgLayer>
                </a14:imgProps>
              </a:ext>
            </a:extLst>
          </a:blip>
          <a:srcRect t="35805"/>
          <a:stretch/>
        </p:blipFill>
        <p:spPr>
          <a:xfrm>
            <a:off x="2353567" y="1449978"/>
            <a:ext cx="7535015" cy="5146766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1626666" y="287381"/>
            <a:ext cx="9372260" cy="103196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40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5.3 Выбери слова, в которых НЕ ставится знак ударения.</a:t>
            </a:r>
            <a:endParaRPr lang="ru-RU" sz="40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33273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400000"/>
                    </a14:imgEffect>
                    <a14:imgEffect>
                      <a14:brightnessContrast contrast="-40000"/>
                    </a14:imgEffect>
                  </a14:imgLayer>
                </a14:imgProps>
              </a:ext>
            </a:extLst>
          </a:blip>
          <a:srcRect l="5813" t="22803" r="4491"/>
          <a:stretch/>
        </p:blipFill>
        <p:spPr>
          <a:xfrm>
            <a:off x="1018903" y="1789611"/>
            <a:ext cx="10476411" cy="4911634"/>
          </a:xfrm>
          <a:prstGeom prst="rect">
            <a:avLst/>
          </a:prstGeom>
        </p:spPr>
      </p:pic>
      <p:sp>
        <p:nvSpPr>
          <p:cNvPr id="5" name="Скругленный прямоугольник 4"/>
          <p:cNvSpPr/>
          <p:nvPr/>
        </p:nvSpPr>
        <p:spPr>
          <a:xfrm>
            <a:off x="1783420" y="287381"/>
            <a:ext cx="9372260" cy="1031968"/>
          </a:xfrm>
          <a:prstGeom prst="round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5.4 Прочитай предложения. Расставь ударения в выделенных словах.</a:t>
            </a:r>
            <a:endParaRPr lang="ru-RU" sz="3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919713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3441" y="326571"/>
            <a:ext cx="11701366" cy="5969726"/>
          </a:xfrm>
          <a:prstGeom prst="rect">
            <a:avLst/>
          </a:prstGeom>
        </p:spPr>
      </p:pic>
      <p:pic>
        <p:nvPicPr>
          <p:cNvPr id="5" name="Image 75"/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9738393" y="4424019"/>
            <a:ext cx="2695238" cy="269523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94596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400000"/>
                    </a14:imgEffect>
                  </a14:imgLayer>
                </a14:imgProps>
              </a:ext>
            </a:extLst>
          </a:blip>
          <a:stretch>
            <a:fillRect/>
          </a:stretch>
        </p:blipFill>
        <p:spPr>
          <a:xfrm>
            <a:off x="1632857" y="195088"/>
            <a:ext cx="9013372" cy="65309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645950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453" y="352697"/>
            <a:ext cx="10755450" cy="613954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26961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otvet.imgsmail.ru/download/u_d03f4be465f51f753debe2da3825b970_800.gif"/>
          <p:cNvPicPr>
            <a:picLocks noChangeAspect="1" noChangeArrowheads="1" noCrop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07918" y="4247927"/>
            <a:ext cx="6981825" cy="23907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807918" y="2054876"/>
            <a:ext cx="6467604" cy="2062103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/>
          <a:p>
            <a:pPr algn="ctr"/>
            <a:r>
              <a:rPr lang="ru-RU" sz="3200" b="1" dirty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Лес  полон  чудес  и  покоя,</a:t>
            </a:r>
          </a:p>
          <a:p>
            <a:pPr algn="ctr"/>
            <a:r>
              <a:rPr lang="ru-RU" sz="3200" b="1" dirty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Лишь  листья  шуршат  на  ветру.</a:t>
            </a:r>
          </a:p>
          <a:p>
            <a:pPr algn="ctr"/>
            <a:r>
              <a:rPr lang="ru-RU" sz="3200" b="1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 ёлок  пушистая  </a:t>
            </a:r>
            <a:r>
              <a:rPr lang="ru-RU" sz="3200" b="1" dirty="0" smtClean="0">
                <a:ln/>
                <a:latin typeface="Times New Roman" panose="02020603050405020304" pitchFamily="18" charset="0"/>
                <a:cs typeface="Times New Roman" panose="02020603050405020304" pitchFamily="18" charset="0"/>
              </a:rPr>
              <a:t>хвоя</a:t>
            </a:r>
          </a:p>
          <a:p>
            <a:pPr algn="ctr"/>
            <a:r>
              <a:rPr lang="ru-RU" sz="3200" b="1" dirty="0" smtClean="0">
                <a:ln/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 ветках  качает  росу.</a:t>
            </a:r>
            <a:endParaRPr lang="ru-RU" sz="3200" b="1" dirty="0">
              <a:ln/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7824192" y="3085927"/>
            <a:ext cx="72008" cy="13094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" name="Прямоугольник 6"/>
          <p:cNvSpPr/>
          <p:nvPr/>
        </p:nvSpPr>
        <p:spPr>
          <a:xfrm>
            <a:off x="2423593" y="356840"/>
            <a:ext cx="784887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2.  Прочитай предложения Поставь правильно ударения</a:t>
            </a:r>
            <a:r>
              <a:rPr lang="ru-RU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40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895593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42" presetClass="entr" presetSubtype="0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https://thumbs.dreamstime.com/b/%D0%BC%D0%B0%D1%82%D1%8C-%D0%B8-%D1%81%D1%8B%D0%BD-%D1%81-%D0%BF%D0%BE%D0%BA%D1%83%D0%BF%D0%BA%D0%B0%D0%BC%D0%B8-%D0%B2-%D1%83%D0%BD%D0%B8%D0%B2%D0%B5%D1%80%D0%BC%D0%B0%D0%B3%D0%B5-%D0%B2%D0%B5%D1%89%D0%B0%D0%BC%D0%B8-%D1%82%D0%B5-%D0%B5%D0%B6%D0%BA%D0%B8-%D0%BF%D0%B5%D1%80%D1%81%D0%BE%D0%BD%D0%B0%D0%B6%D0%B0-%D0%B8%D0%B7-%D0%BC%D1%83-85223893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5350" t="6893" r="18458" b="8853"/>
          <a:stretch/>
        </p:blipFill>
        <p:spPr bwMode="auto">
          <a:xfrm>
            <a:off x="5039303" y="3856193"/>
            <a:ext cx="2171394" cy="28217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 descr="https://i.pinimg.com/736x/bf/3d/f0/bf3df096f650c17b9e49536e469848c6--moja-rodina-clipart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06509" y="3905649"/>
            <a:ext cx="2091525" cy="277232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7" name="Picture 5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302" r="5228"/>
          <a:stretch/>
        </p:blipFill>
        <p:spPr bwMode="auto">
          <a:xfrm>
            <a:off x="1662437" y="3856193"/>
            <a:ext cx="2245936" cy="28217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564391" y="2211391"/>
            <a:ext cx="6164893" cy="1323439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Мама  сына  </a:t>
            </a:r>
            <a:r>
              <a:rPr lang="ru-RU" sz="40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баловала</a:t>
            </a:r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:</a:t>
            </a:r>
          </a:p>
          <a:p>
            <a:pPr algn="ctr"/>
            <a:r>
              <a:rPr lang="ru-RU" sz="40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Всё, что  просит, покупала!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9" name="Прямая соединительная линия 8"/>
          <p:cNvCxnSpPr/>
          <p:nvPr/>
        </p:nvCxnSpPr>
        <p:spPr>
          <a:xfrm flipH="1">
            <a:off x="7428148" y="2279761"/>
            <a:ext cx="72008" cy="13094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Прямоугольник 7"/>
          <p:cNvSpPr/>
          <p:nvPr/>
        </p:nvSpPr>
        <p:spPr>
          <a:xfrm>
            <a:off x="2083959" y="296863"/>
            <a:ext cx="784887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3.  Прочитай предложения Поставь правильно ударения</a:t>
            </a:r>
            <a:r>
              <a:rPr lang="ru-RU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40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1174967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4" dur="2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1" name="Picture 5" descr="https://ae01.alicdn.com/kf/HTB1JSpbLpXXXXaOXpXXq6xXFXXXi/2016-Groom-Tuxedos-Best-Man-Groomsmen-Tailcoat-Wedding-Men-Suits-Notch-Lapel-Performance-Suit-Black-White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52957" y="2274091"/>
            <a:ext cx="1646149" cy="1639818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76200" dist="38100" dir="78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contrasting" dir="t">
              <a:rot lat="0" lon="0" rev="4200000"/>
            </a:lightRig>
          </a:scene3d>
          <a:sp3d prstMaterial="plastic">
            <a:bevelT w="381000" h="114300" prst="relaxedInset"/>
            <a:contourClr>
              <a:srgbClr val="969696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3" name="Picture 7" descr="https://fsd.multiurok.ru/html/2019/11/11/s_5dc911bf4cfbb/1251881_5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106" y="4133652"/>
            <a:ext cx="1976723" cy="24086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5" name="Picture 9" descr="http://kurakina-events.ru/wp-content/uploads/2015/02/foto-4-e142891947348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4477470" y="4196196"/>
            <a:ext cx="2101923" cy="2283551"/>
          </a:xfrm>
          <a:prstGeom prst="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7" name="Picture 11" descr="https://st.weblancer.net/download/970424_935xp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581088" y="4133652"/>
            <a:ext cx="1768692" cy="2408637"/>
          </a:xfrm>
          <a:prstGeom prst="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098" name="Picture 2" descr="https://im0-tub-ru.yandex.net/i?id=b9b06b63fcf47b19a85b8897bb40f47d-l&amp;n=13"/>
          <p:cNvPicPr>
            <a:picLocks noChangeAspect="1" noChangeArrowheads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645"/>
          <a:stretch/>
        </p:blipFill>
        <p:spPr bwMode="auto">
          <a:xfrm>
            <a:off x="2330008" y="4196195"/>
            <a:ext cx="2010978" cy="2289758"/>
          </a:xfrm>
          <a:prstGeom prst="rect">
            <a:avLst/>
          </a:prstGeom>
          <a:ln w="38100" cap="sq">
            <a:solidFill>
              <a:schemeClr val="accent6">
                <a:lumMod val="75000"/>
              </a:schemeClr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2297116" y="2274595"/>
            <a:ext cx="5837496" cy="144655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Певцы  и  музыканты</a:t>
            </a:r>
          </a:p>
          <a:p>
            <a:pPr algn="ctr"/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Надели  фраки, </a:t>
            </a:r>
            <a:r>
              <a:rPr lang="ru-RU" sz="4400" b="1" dirty="0">
                <a:ln w="1905"/>
                <a:solidFill>
                  <a:srgbClr val="FF000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банты</a:t>
            </a:r>
            <a:r>
              <a:rPr lang="ru-RU" sz="4400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.</a:t>
            </a:r>
            <a:endParaRPr lang="ru-RU" sz="44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 flipH="1">
            <a:off x="6816080" y="3028526"/>
            <a:ext cx="72008" cy="13094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Прямоугольник 10"/>
          <p:cNvSpPr/>
          <p:nvPr/>
        </p:nvSpPr>
        <p:spPr>
          <a:xfrm>
            <a:off x="2423593" y="356840"/>
            <a:ext cx="7848872" cy="1323439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000" b="1" spc="50" dirty="0" smtClean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4.  Прочитай предложения Поставь правильно ударения</a:t>
            </a:r>
            <a:r>
              <a:rPr lang="ru-RU" sz="40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4000" b="1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006956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0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000"/>
                            </p:stCondLst>
                            <p:childTnLst>
                              <p:par>
                                <p:cTn id="12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4" dur="2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0" dur="2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3" dur="2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6" dur="2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357" t="5430" r="10356" b="79680"/>
          <a:stretch/>
        </p:blipFill>
        <p:spPr bwMode="auto">
          <a:xfrm rot="16200000">
            <a:off x="6084193" y="1789199"/>
            <a:ext cx="3990375" cy="3122023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900578" y="5329717"/>
            <a:ext cx="6576031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Ромашка  красивая, а  роза  ещё…</a:t>
            </a:r>
            <a:endParaRPr lang="ru-RU" sz="3200" b="1" dirty="0">
              <a:ln w="11430"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8067504" y="5345398"/>
            <a:ext cx="1936749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красивее.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V="1">
            <a:off x="9035878" y="5361079"/>
            <a:ext cx="212625" cy="203391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1292710" y="245709"/>
            <a:ext cx="9497210" cy="840230"/>
          </a:xfrm>
          <a:prstGeom prst="rect">
            <a:avLst/>
          </a:prstGeom>
          <a:noFill/>
        </p:spPr>
        <p:txBody>
          <a:bodyPr vert="horz" wrap="square" lIns="91440" tIns="45720" rIns="91440" bIns="45720" rtlCol="0" anchor="ctr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l"/>
            <a:r>
              <a:rPr lang="ru-RU" sz="5400" b="1" spc="50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5400" b="1" spc="50" dirty="0" smtClean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5.</a:t>
            </a:r>
            <a:r>
              <a:rPr lang="ru-RU" sz="2800" b="1" spc="50" dirty="0" smtClean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Сравни цветы. </a:t>
            </a:r>
            <a:r>
              <a:rPr lang="ru-RU" sz="2800" b="1" cap="none" spc="50" dirty="0" smtClean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Продолжи  предложение</a:t>
            </a:r>
            <a:r>
              <a:rPr lang="ru-RU" sz="2800" b="1" spc="50" dirty="0" smtClean="0">
                <a:ln w="11430"/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Times New Roman" panose="02020603050405020304" pitchFamily="18" charset="0"/>
                <a:cs typeface="Times New Roman" panose="02020603050405020304" pitchFamily="18" charset="0"/>
              </a:rPr>
              <a:t>.  </a:t>
            </a:r>
            <a:endParaRPr lang="ru-RU" sz="2800" b="1" cap="none" spc="50" dirty="0">
              <a:ln w="11430"/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3576" t="5430" r="49753" b="79680"/>
          <a:stretch/>
        </p:blipFill>
        <p:spPr bwMode="auto">
          <a:xfrm rot="16200000">
            <a:off x="1161477" y="1774093"/>
            <a:ext cx="3999471" cy="3213466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4937052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7" grpId="0"/>
      <p:bldP spid="9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4815" t="74705" r="24227" b="11339"/>
          <a:stretch/>
        </p:blipFill>
        <p:spPr bwMode="auto">
          <a:xfrm>
            <a:off x="6672065" y="1782048"/>
            <a:ext cx="3312367" cy="3015104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2351584" y="188640"/>
            <a:ext cx="8777970" cy="1015663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r>
              <a:rPr lang="ru-RU" sz="6000" b="1" spc="50" dirty="0" smtClean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6. </a:t>
            </a:r>
            <a:r>
              <a:rPr lang="ru-RU" sz="3200" b="1" spc="50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Сравни  </a:t>
            </a:r>
            <a:r>
              <a:rPr lang="ru-RU" sz="3200" b="1" spc="50" dirty="0" smtClean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ягоды. Продолжи  </a:t>
            </a:r>
            <a:r>
              <a:rPr lang="ru-RU" sz="3200" b="1" spc="50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предложения</a:t>
            </a:r>
            <a:r>
              <a:rPr lang="ru-RU" sz="3200" b="1" spc="50" dirty="0" smtClean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3200" b="1" spc="50" dirty="0">
              <a:ln w="11430"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2030281" y="5009509"/>
            <a:ext cx="706591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dirty="0">
                <a:ln w="11430"/>
                <a:latin typeface="Times New Roman" panose="02020603050405020304" pitchFamily="18" charset="0"/>
                <a:cs typeface="Times New Roman" panose="02020603050405020304" pitchFamily="18" charset="0"/>
              </a:rPr>
              <a:t>Клубника  вкусная, а  малина  ещё</a:t>
            </a:r>
            <a:r>
              <a:rPr lang="ru-RU" sz="32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…</a:t>
            </a:r>
            <a:endParaRPr lang="ru-RU" sz="32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362" t="74705" r="60251" b="11339"/>
          <a:stretch/>
        </p:blipFill>
        <p:spPr bwMode="auto">
          <a:xfrm>
            <a:off x="1907178" y="1641293"/>
            <a:ext cx="4302184" cy="299674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8625282" y="5009508"/>
            <a:ext cx="1701684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32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</a:t>
            </a:r>
            <a:r>
              <a:rPr lang="ru-RU" sz="3200" b="1" dirty="0">
                <a:ln w="11430"/>
                <a:solidFill>
                  <a:srgbClr val="FF000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куснее.</a:t>
            </a:r>
            <a:endParaRPr lang="ru-RU" sz="3200" b="1" dirty="0">
              <a:ln w="11430"/>
              <a:solidFill>
                <a:srgbClr val="FF000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flipH="1">
            <a:off x="9912424" y="5019960"/>
            <a:ext cx="72008" cy="13094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0661853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6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4" dur="2000"/>
                                        <p:tgtEl>
                                          <p:spTgt spid="102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4000"/>
                            </p:stCondLst>
                            <p:childTnLst>
                              <p:par>
                                <p:cTn id="1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5" descr="http://nachalo4ka.ru/wp-content/uploads/2014/08/uchitel-0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222" y="188347"/>
            <a:ext cx="10045337" cy="651289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Прямоугольник 2"/>
          <p:cNvSpPr/>
          <p:nvPr/>
        </p:nvSpPr>
        <p:spPr>
          <a:xfrm>
            <a:off x="4799856" y="463262"/>
            <a:ext cx="5439310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ru-RU" sz="4000" b="1" dirty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Произноси  правильно!</a:t>
            </a:r>
            <a:endParaRPr lang="ru-RU" sz="4000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7824193" y="1340768"/>
            <a:ext cx="189186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спала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7930166" y="2302420"/>
            <a:ext cx="19720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брала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5203324" y="3069867"/>
            <a:ext cx="187262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взяла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7852192" y="3225750"/>
            <a:ext cx="1946367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рвала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5203324" y="4149080"/>
            <a:ext cx="228940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начала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7753210" y="4149080"/>
            <a:ext cx="2368918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pPr algn="ctr"/>
            <a:r>
              <a:rPr lang="ru-RU" sz="5400" b="1" dirty="0">
                <a:ln w="11430"/>
                <a:gradFill>
                  <a:gsLst>
                    <a:gs pos="0">
                      <a:schemeClr val="accent6">
                        <a:tint val="90000"/>
                        <a:satMod val="120000"/>
                      </a:schemeClr>
                    </a:gs>
                    <a:gs pos="25000">
                      <a:schemeClr val="accent6">
                        <a:tint val="93000"/>
                        <a:satMod val="120000"/>
                      </a:schemeClr>
                    </a:gs>
                    <a:gs pos="50000">
                      <a:schemeClr val="accent6">
                        <a:shade val="89000"/>
                        <a:satMod val="110000"/>
                      </a:schemeClr>
                    </a:gs>
                    <a:gs pos="75000">
                      <a:schemeClr val="accent6">
                        <a:tint val="93000"/>
                        <a:satMod val="120000"/>
                      </a:schemeClr>
                    </a:gs>
                    <a:gs pos="100000">
                      <a:schemeClr val="accent6">
                        <a:tint val="90000"/>
                        <a:satMod val="120000"/>
                      </a:schemeClr>
                    </a:gs>
                  </a:gsLst>
                  <a:lin ang="5400000"/>
                </a:gra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</a:rPr>
              <a:t>полила</a:t>
            </a:r>
            <a:endParaRPr lang="ru-RU" sz="5400" b="1" dirty="0">
              <a:ln w="11430"/>
              <a:gradFill>
                <a:gsLst>
                  <a:gs pos="0">
                    <a:schemeClr val="accent6">
                      <a:tint val="90000"/>
                      <a:satMod val="120000"/>
                    </a:schemeClr>
                  </a:gs>
                  <a:gs pos="25000">
                    <a:schemeClr val="accent6">
                      <a:tint val="93000"/>
                      <a:satMod val="120000"/>
                    </a:schemeClr>
                  </a:gs>
                  <a:gs pos="50000">
                    <a:schemeClr val="accent6">
                      <a:shade val="89000"/>
                      <a:satMod val="110000"/>
                    </a:schemeClr>
                  </a:gs>
                  <a:gs pos="75000">
                    <a:schemeClr val="accent6">
                      <a:tint val="93000"/>
                      <a:satMod val="120000"/>
                    </a:schemeClr>
                  </a:gs>
                  <a:gs pos="100000">
                    <a:schemeClr val="accent6">
                      <a:tint val="90000"/>
                      <a:satMod val="120000"/>
                    </a:schemeClr>
                  </a:gs>
                </a:gsLst>
                <a:lin ang="5400000"/>
              </a:gra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</a:endParaRPr>
          </a:p>
        </p:txBody>
      </p:sp>
      <p:cxnSp>
        <p:nvCxnSpPr>
          <p:cNvPr id="13" name="Прямая соединительная линия 12"/>
          <p:cNvCxnSpPr/>
          <p:nvPr/>
        </p:nvCxnSpPr>
        <p:spPr>
          <a:xfrm flipH="1">
            <a:off x="9408368" y="1484785"/>
            <a:ext cx="72008" cy="13094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H="1">
            <a:off x="9608295" y="2420889"/>
            <a:ext cx="72008" cy="13094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Прямая соединительная линия 14"/>
          <p:cNvCxnSpPr/>
          <p:nvPr/>
        </p:nvCxnSpPr>
        <p:spPr>
          <a:xfrm flipH="1">
            <a:off x="6816080" y="3225751"/>
            <a:ext cx="72008" cy="13094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единительная линия 15"/>
          <p:cNvCxnSpPr/>
          <p:nvPr/>
        </p:nvCxnSpPr>
        <p:spPr>
          <a:xfrm flipH="1">
            <a:off x="7248128" y="4293097"/>
            <a:ext cx="72008" cy="13094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Прямая соединительная линия 16"/>
          <p:cNvCxnSpPr/>
          <p:nvPr/>
        </p:nvCxnSpPr>
        <p:spPr>
          <a:xfrm flipH="1">
            <a:off x="9488760" y="3356993"/>
            <a:ext cx="72008" cy="13094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Прямая соединительная линия 17"/>
          <p:cNvCxnSpPr/>
          <p:nvPr/>
        </p:nvCxnSpPr>
        <p:spPr>
          <a:xfrm flipH="1">
            <a:off x="9798558" y="4275239"/>
            <a:ext cx="72008" cy="130949"/>
          </a:xfrm>
          <a:prstGeom prst="line">
            <a:avLst/>
          </a:prstGeom>
          <a:ln w="57150">
            <a:solidFill>
              <a:srgbClr val="FF000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720572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2000"/>
    </mc:Choice>
    <mc:Fallback>
      <p:transition spd="slow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500"/>
                            </p:stCondLst>
                            <p:childTnLst>
                              <p:par>
                                <p:cTn id="38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000"/>
                            </p:stCondLst>
                            <p:childTnLst>
                              <p:par>
                                <p:cTn id="47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0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  <p:bldP spid="8" grpId="0"/>
      <p:bldP spid="9" grpId="0"/>
      <p:bldP spid="10" grpId="0"/>
      <p:bldP spid="11" grpId="0"/>
      <p:bldP spid="12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V" val="0"/>
</p:tagLst>
</file>

<file path=ppt/theme/theme1.xml><?xml version="1.0" encoding="utf-8"?>
<a:theme xmlns:a="http://schemas.openxmlformats.org/drawingml/2006/main" name="Капля">
  <a:themeElements>
    <a:clrScheme name="Капля">
      <a:dk1>
        <a:sysClr val="windowText" lastClr="000000"/>
      </a:dk1>
      <a:lt1>
        <a:sysClr val="window" lastClr="FFFFFF"/>
      </a:lt1>
      <a:dk2>
        <a:srgbClr val="27537E"/>
      </a:dk2>
      <a:lt2>
        <a:srgbClr val="AABED7"/>
      </a:lt2>
      <a:accent1>
        <a:srgbClr val="E34B7A"/>
      </a:accent1>
      <a:accent2>
        <a:srgbClr val="AC339A"/>
      </a:accent2>
      <a:accent3>
        <a:srgbClr val="6953B7"/>
      </a:accent3>
      <a:accent4>
        <a:srgbClr val="1D7EAB"/>
      </a:accent4>
      <a:accent5>
        <a:srgbClr val="43AFD6"/>
      </a:accent5>
      <a:accent6>
        <a:srgbClr val="DE85E1"/>
      </a:accent6>
      <a:hlink>
        <a:srgbClr val="ED87A6"/>
      </a:hlink>
      <a:folHlink>
        <a:srgbClr val="C99EAC"/>
      </a:folHlink>
    </a:clrScheme>
    <a:fontScheme name="Капля">
      <a:maj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w Cen MT" panose="020B06020201040206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апля">
      <a:fillStyleLst>
        <a:solidFill>
          <a:schemeClr val="phClr"/>
        </a:solidFill>
        <a:solidFill>
          <a:schemeClr val="phClr">
            <a:tint val="69000"/>
            <a:satMod val="105000"/>
            <a:lumMod val="110000"/>
          </a:schemeClr>
        </a:solidFill>
        <a:gradFill rotWithShape="1">
          <a:gsLst>
            <a:gs pos="0">
              <a:schemeClr val="phClr">
                <a:tint val="94000"/>
                <a:satMod val="100000"/>
                <a:lumMod val="108000"/>
              </a:schemeClr>
            </a:gs>
            <a:gs pos="50000">
              <a:schemeClr val="phClr">
                <a:tint val="98000"/>
                <a:shade val="100000"/>
                <a:satMod val="100000"/>
                <a:lumMod val="100000"/>
              </a:schemeClr>
            </a:gs>
            <a:gs pos="100000">
              <a:schemeClr val="phClr">
                <a:shade val="72000"/>
                <a:satMod val="120000"/>
                <a:lumMod val="10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60000"/>
            </a:schemeClr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50800" dist="25400" dir="5400000" rotWithShape="0">
              <a:srgbClr val="000000">
                <a:alpha val="28000"/>
              </a:srgbClr>
            </a:outerShdw>
          </a:effectLst>
        </a:effectStyle>
        <a:effectStyle>
          <a:effectLst>
            <a:outerShdw blurRad="63500" dist="25400" dir="5400000" algn="ctr" rotWithShape="0">
              <a:srgbClr val="000000">
                <a:alpha val="69000"/>
              </a:srgbClr>
            </a:outerShdw>
          </a:effectLst>
          <a:scene3d>
            <a:camera prst="orthographicFront">
              <a:rot lat="0" lon="0" rev="0"/>
            </a:camera>
            <a:lightRig rig="balanced" dir="t">
              <a:rot lat="0" lon="0" rev="1200000"/>
            </a:lightRig>
          </a:scene3d>
          <a:sp3d prstMaterial="plastic">
            <a:bevelT w="254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64000"/>
                <a:lumMod val="8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78000"/>
                <a:shade val="100000"/>
                <a:hueMod val="136000"/>
                <a:satMod val="160000"/>
                <a:lumMod val="105000"/>
              </a:schemeClr>
            </a:gs>
            <a:gs pos="100000">
              <a:schemeClr val="phClr">
                <a:shade val="92000"/>
                <a:satMod val="170000"/>
                <a:lumMod val="96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Droplet" id="{8984A317-299A-4E50-B45D-BFC9EDE2337A}" vid="{C71B277C-C29A-4BA0-A7BA-43502DF21AB3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TM04033925[[fn=Капля]]</Template>
  <TotalTime>82</TotalTime>
  <Words>344</Words>
  <Application>Microsoft Office PowerPoint</Application>
  <PresentationFormat>Широкоэкранный</PresentationFormat>
  <Paragraphs>80</Paragraphs>
  <Slides>37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37</vt:i4>
      </vt:variant>
    </vt:vector>
  </HeadingPairs>
  <TitlesOfParts>
    <vt:vector size="41" baseType="lpstr">
      <vt:lpstr>Arial</vt:lpstr>
      <vt:lpstr>Times New Roman</vt:lpstr>
      <vt:lpstr>Tw Cen MT</vt:lpstr>
      <vt:lpstr>Капля</vt:lpstr>
      <vt:lpstr>25 февраля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    5.Сравни цветы. Продолжи  предложение.  </vt:lpstr>
      <vt:lpstr>Презентация PowerPoint</vt:lpstr>
      <vt:lpstr>Презентация PowerPoint</vt:lpstr>
      <vt:lpstr>7. Рассмотри  рисунки. Продолжи  предложение.</vt:lpstr>
      <vt:lpstr>8. Рассмотри  рисунки. Продолжи  предложение.</vt:lpstr>
      <vt:lpstr>Презентация PowerPoint</vt:lpstr>
      <vt:lpstr>9. Рассмотри  рисунки. Продолжи  предложение.</vt:lpstr>
      <vt:lpstr>10. Рассмотри  рисунки. Продолжи  предложения.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27 февраля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25 февраля</dc:title>
  <dc:creator>Бурдак А. С.</dc:creator>
  <cp:lastModifiedBy>Бурдак А. С.</cp:lastModifiedBy>
  <cp:revision>25</cp:revision>
  <dcterms:created xsi:type="dcterms:W3CDTF">2026-02-24T09:20:56Z</dcterms:created>
  <dcterms:modified xsi:type="dcterms:W3CDTF">2026-02-24T10:42:56Z</dcterms:modified>
</cp:coreProperties>
</file>