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9"/>
  </p:notesMasterIdLst>
  <p:sldIdLst>
    <p:sldId id="256" r:id="rId2"/>
    <p:sldId id="309" r:id="rId3"/>
    <p:sldId id="258" r:id="rId4"/>
    <p:sldId id="259" r:id="rId5"/>
    <p:sldId id="322" r:id="rId6"/>
    <p:sldId id="260" r:id="rId7"/>
    <p:sldId id="261" r:id="rId8"/>
    <p:sldId id="265" r:id="rId9"/>
    <p:sldId id="263" r:id="rId10"/>
    <p:sldId id="264" r:id="rId11"/>
    <p:sldId id="266" r:id="rId12"/>
    <p:sldId id="267" r:id="rId13"/>
    <p:sldId id="268" r:id="rId14"/>
    <p:sldId id="290" r:id="rId15"/>
    <p:sldId id="269" r:id="rId16"/>
    <p:sldId id="311" r:id="rId17"/>
    <p:sldId id="312" r:id="rId18"/>
    <p:sldId id="270" r:id="rId19"/>
    <p:sldId id="327" r:id="rId20"/>
    <p:sldId id="272" r:id="rId21"/>
    <p:sldId id="273" r:id="rId22"/>
    <p:sldId id="274" r:id="rId23"/>
    <p:sldId id="317" r:id="rId24"/>
    <p:sldId id="275" r:id="rId25"/>
    <p:sldId id="318" r:id="rId26"/>
    <p:sldId id="276" r:id="rId27"/>
    <p:sldId id="277" r:id="rId28"/>
    <p:sldId id="280" r:id="rId29"/>
    <p:sldId id="282" r:id="rId30"/>
    <p:sldId id="324" r:id="rId31"/>
    <p:sldId id="283" r:id="rId32"/>
    <p:sldId id="284" r:id="rId33"/>
    <p:sldId id="285" r:id="rId34"/>
    <p:sldId id="286" r:id="rId35"/>
    <p:sldId id="287" r:id="rId36"/>
    <p:sldId id="288" r:id="rId37"/>
    <p:sldId id="289" r:id="rId38"/>
    <p:sldId id="292" r:id="rId39"/>
    <p:sldId id="291" r:id="rId40"/>
    <p:sldId id="293" r:id="rId41"/>
    <p:sldId id="294" r:id="rId42"/>
    <p:sldId id="295" r:id="rId43"/>
    <p:sldId id="296" r:id="rId44"/>
    <p:sldId id="298" r:id="rId45"/>
    <p:sldId id="299" r:id="rId46"/>
    <p:sldId id="300" r:id="rId47"/>
    <p:sldId id="304" r:id="rId48"/>
    <p:sldId id="305" r:id="rId49"/>
    <p:sldId id="306" r:id="rId50"/>
    <p:sldId id="307" r:id="rId51"/>
    <p:sldId id="321" r:id="rId52"/>
    <p:sldId id="314" r:id="rId53"/>
    <p:sldId id="308" r:id="rId54"/>
    <p:sldId id="303" r:id="rId55"/>
    <p:sldId id="301" r:id="rId56"/>
    <p:sldId id="328" r:id="rId57"/>
    <p:sldId id="323" r:id="rId5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7D2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364" autoAdjust="0"/>
    <p:restoredTop sz="93656" autoAdjust="0"/>
  </p:normalViewPr>
  <p:slideViewPr>
    <p:cSldViewPr>
      <p:cViewPr varScale="1">
        <p:scale>
          <a:sx n="98" d="100"/>
          <a:sy n="98" d="100"/>
        </p:scale>
        <p:origin x="-31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40C513-EC50-42F5-8EDF-4B6901F2AB97}" type="datetimeFigureOut">
              <a:rPr lang="ru-RU" smtClean="0"/>
              <a:pPr/>
              <a:t>21.02.2020</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8D2C67-E4A9-4F94-82F7-524C84B9B38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a:p>
        </p:txBody>
      </p:sp>
      <p:sp>
        <p:nvSpPr>
          <p:cNvPr id="4" name="Slide Number Placeholder 3"/>
          <p:cNvSpPr>
            <a:spLocks noGrp="1"/>
          </p:cNvSpPr>
          <p:nvPr>
            <p:ph type="sldNum" sz="quarter" idx="10"/>
          </p:nvPr>
        </p:nvSpPr>
        <p:spPr/>
        <p:txBody>
          <a:bodyPr/>
          <a:lstStyle/>
          <a:p>
            <a:fld id="{318D2C67-E4A9-4F94-82F7-524C84B9B38F}"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785786" y="1285860"/>
            <a:ext cx="7772400" cy="1470025"/>
          </a:xfrm>
        </p:spPr>
        <p:txBody>
          <a:bodyPr/>
          <a:lstStyle>
            <a:lvl1pPr>
              <a:defRPr lang="en-US" sz="4400" kern="1200" dirty="0" smtClean="0">
                <a:solidFill>
                  <a:schemeClr val="accent6">
                    <a:lumMod val="50000"/>
                  </a:schemeClr>
                </a:solidFill>
                <a:effectLst>
                  <a:outerShdw blurRad="60007" dist="368300" dir="7860000" sy="30000" kx="1300200" algn="ctr" rotWithShape="0">
                    <a:prstClr val="black">
                      <a:alpha val="32000"/>
                    </a:prstClr>
                  </a:outerShdw>
                </a:effectLst>
                <a:latin typeface="+mj-lt"/>
                <a:ea typeface="+mj-ea"/>
                <a:cs typeface="+mj-cs"/>
              </a:defRPr>
            </a:lvl1pPr>
          </a:lstStyle>
          <a:p>
            <a:r>
              <a:rPr lang="ru-RU" smtClean="0"/>
              <a:t>Образец заголовка</a:t>
            </a:r>
            <a:endParaRPr lang="ru-RU" dirty="0"/>
          </a:p>
        </p:txBody>
      </p:sp>
      <p:sp>
        <p:nvSpPr>
          <p:cNvPr id="3" name="Subtitle 2"/>
          <p:cNvSpPr>
            <a:spLocks noGrp="1"/>
          </p:cNvSpPr>
          <p:nvPr>
            <p:ph type="subTitle" idx="1"/>
          </p:nvPr>
        </p:nvSpPr>
        <p:spPr>
          <a:xfrm>
            <a:off x="1357290" y="3357562"/>
            <a:ext cx="6400800" cy="1752600"/>
          </a:xfrm>
          <a:noFill/>
        </p:spPr>
        <p:txBody>
          <a:bodyPr>
            <a:scene3d>
              <a:camera prst="perspectiveRelaxedModerately"/>
              <a:lightRig rig="threePt" dir="t"/>
            </a:scene3d>
            <a:sp3d/>
          </a:bodyPr>
          <a:lstStyle>
            <a:lvl1pPr marL="0" indent="0" algn="ctr">
              <a:buNone/>
              <a:defRPr>
                <a:solidFill>
                  <a:srgbClr val="E97D23"/>
                </a:soli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Date Placeholder 3"/>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idx="1"/>
          </p:nvPr>
        </p:nvSpPr>
        <p:spPr/>
        <p:txBody>
          <a:bodyPr/>
          <a:lstStyle>
            <a:lvl1pPr>
              <a:defRPr>
                <a:latin typeface="+mn-lt"/>
              </a:defRPr>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Date Placeholder 3"/>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357158" y="3071810"/>
            <a:ext cx="7772400" cy="1362075"/>
          </a:xfrm>
        </p:spPr>
        <p:txBody>
          <a:bodyPr anchor="t"/>
          <a:lstStyle>
            <a:lvl1pPr algn="l" defTabSz="914400" rtl="0" eaLnBrk="1" latinLnBrk="0" hangingPunct="1">
              <a:spcBef>
                <a:spcPct val="0"/>
              </a:spcBef>
              <a:buNone/>
              <a:defRPr lang="ru-RU" sz="4400" kern="1200" dirty="0">
                <a:solidFill>
                  <a:schemeClr val="accent6">
                    <a:lumMod val="50000"/>
                  </a:schemeClr>
                </a:solidFill>
                <a:effectLst>
                  <a:outerShdw blurRad="60007" dist="368300" dir="7860000" sy="30000" kx="1300200" algn="ctr" rotWithShape="0">
                    <a:prstClr val="black">
                      <a:alpha val="32000"/>
                    </a:prstClr>
                  </a:outerShdw>
                </a:effectLst>
                <a:latin typeface="+mj-lt"/>
                <a:ea typeface="+mj-ea"/>
                <a:cs typeface="+mj-cs"/>
              </a:defRPr>
            </a:lvl1pPr>
          </a:lstStyle>
          <a:p>
            <a:r>
              <a:rPr lang="ru-RU" smtClean="0"/>
              <a:t>Образец заголовка</a:t>
            </a:r>
            <a:endParaRPr lang="ru-RU" dirty="0"/>
          </a:p>
        </p:txBody>
      </p:sp>
      <p:sp>
        <p:nvSpPr>
          <p:cNvPr id="3" name="Text Placeholder 2"/>
          <p:cNvSpPr>
            <a:spLocks noGrp="1"/>
          </p:cNvSpPr>
          <p:nvPr>
            <p:ph type="body" idx="1"/>
          </p:nvPr>
        </p:nvSpPr>
        <p:spPr>
          <a:xfrm>
            <a:off x="357158" y="1571612"/>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Date Placeholder 4"/>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Date Placeholder 6"/>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Date Placeholder 2"/>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1C2AE90-29C5-4627-8760-50F63E2E9247}" type="datetimeFigureOut">
              <a:rPr lang="ru-RU" smtClean="0"/>
              <a:pPr/>
              <a:t>21.02.2020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52327A9-8F10-4CCC-8C59-AE8ABA1DCC7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ru-RU" smtClean="0"/>
              <a:t>Образец заголовка</a:t>
            </a:r>
            <a:endParaRPr lang="ru-R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C2AE90-29C5-4627-8760-50F63E2E9247}" type="datetimeFigureOut">
              <a:rPr lang="ru-RU" smtClean="0"/>
              <a:pPr/>
              <a:t>21.02.2020</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2327A9-8F10-4CCC-8C59-AE8ABA1DCC7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lang="ru-RU" sz="4400" kern="1200" dirty="0">
          <a:solidFill>
            <a:schemeClr val="accent6">
              <a:lumMod val="50000"/>
            </a:schemeClr>
          </a:solidFill>
          <a:effectLst>
            <a:outerShdw blurRad="60007" dist="368300" dir="7860000" sy="30000" kx="1300200" algn="ctr" rotWithShape="0">
              <a:prstClr val="black">
                <a:alpha val="32000"/>
              </a:prstClr>
            </a:outerShdw>
          </a:effectLst>
          <a:latin typeface="+mj-lt"/>
          <a:ea typeface="+mj-ea"/>
          <a:cs typeface="+mj-cs"/>
        </a:defRPr>
      </a:lvl1pPr>
    </p:titleStyle>
    <p:bodyStyle>
      <a:lvl1pPr marL="342900" indent="-342900" algn="l" defTabSz="914400" rtl="0" eaLnBrk="1" latinLnBrk="0" hangingPunct="1">
        <a:spcBef>
          <a:spcPct val="20000"/>
        </a:spcBef>
        <a:buClr>
          <a:schemeClr val="accent5">
            <a:lumMod val="50000"/>
          </a:schemeClr>
        </a:buClr>
        <a:buFontTx/>
        <a:buBlip>
          <a:blip r:embed="rId12"/>
        </a:buBlip>
        <a:defRPr sz="3200" kern="1200">
          <a:solidFill>
            <a:srgbClr val="E97D23"/>
          </a:solidFill>
          <a:latin typeface="+mn-lt"/>
          <a:ea typeface="+mn-ea"/>
          <a:cs typeface="+mn-cs"/>
        </a:defRPr>
      </a:lvl1pPr>
      <a:lvl2pPr marL="742950" indent="-285750" algn="l" defTabSz="914400" rtl="0" eaLnBrk="1" latinLnBrk="0" hangingPunct="1">
        <a:spcBef>
          <a:spcPct val="20000"/>
        </a:spcBef>
        <a:buClr>
          <a:schemeClr val="accent5">
            <a:lumMod val="50000"/>
          </a:schemeClr>
        </a:buClr>
        <a:buFontTx/>
        <a:buBlip>
          <a:blip r:embed="rId12"/>
        </a:buBlip>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5">
            <a:lumMod val="50000"/>
          </a:schemeClr>
        </a:buClr>
        <a:buFontTx/>
        <a:buBlip>
          <a:blip r:embed="rId12"/>
        </a:buBlip>
        <a:defRPr sz="2400" i="0" kern="1200">
          <a:solidFill>
            <a:schemeClr val="tx1"/>
          </a:solidFill>
          <a:latin typeface="+mn-lt"/>
          <a:ea typeface="+mn-ea"/>
          <a:cs typeface="+mn-cs"/>
        </a:defRPr>
      </a:lvl3pPr>
      <a:lvl4pPr marL="1600200" indent="-228600" algn="l" defTabSz="914400" rtl="0" eaLnBrk="1" latinLnBrk="0" hangingPunct="1">
        <a:spcBef>
          <a:spcPct val="20000"/>
        </a:spcBef>
        <a:buClr>
          <a:schemeClr val="accent5">
            <a:lumMod val="50000"/>
          </a:schemeClr>
        </a:buClr>
        <a:buFontTx/>
        <a:buBlip>
          <a:blip r:embed="rId12"/>
        </a:buBlip>
        <a:defRPr sz="2000" i="1" kern="1200">
          <a:solidFill>
            <a:schemeClr val="tx1"/>
          </a:solidFill>
          <a:latin typeface="+mn-lt"/>
          <a:ea typeface="+mn-ea"/>
          <a:cs typeface="+mn-cs"/>
        </a:defRPr>
      </a:lvl4pPr>
      <a:lvl5pPr marL="2057400" indent="-228600" algn="l" defTabSz="914400" rtl="0" eaLnBrk="1" latinLnBrk="0" hangingPunct="1">
        <a:spcBef>
          <a:spcPct val="20000"/>
        </a:spcBef>
        <a:buClr>
          <a:schemeClr val="accent5">
            <a:lumMod val="50000"/>
          </a:schemeClr>
        </a:buClr>
        <a:buFontTx/>
        <a:buBlip>
          <a:blip r:embed="rId12"/>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Documents%20and%20Settings\&#1077;&#1083;&#1077;&#1085;&#1072;%20&#1074;&#1080;&#1085;&#1086;&#1075;&#1088;&#1072;&#1076;&#1086;&#1074;&#1072;\&#1052;&#1086;&#1080;%20&#1076;&#1086;&#1082;&#1091;&#1084;&#1077;&#1085;&#1090;&#1099;\denpobedy_minus.mp3"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34.xml"/><Relationship Id="rId5" Type="http://schemas.openxmlformats.org/officeDocument/2006/relationships/image" Target="../media/image5.jpeg"/><Relationship Id="rId4" Type="http://schemas.openxmlformats.org/officeDocument/2006/relationships/slide" Target="slide51.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7.jpeg"/><Relationship Id="rId1" Type="http://schemas.openxmlformats.org/officeDocument/2006/relationships/slideLayout" Target="../slideLayouts/slideLayout4.xml"/><Relationship Id="rId4" Type="http://schemas.openxmlformats.org/officeDocument/2006/relationships/image" Target="../media/image38.jpeg"/></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4.xml"/><Relationship Id="rId4" Type="http://schemas.openxmlformats.org/officeDocument/2006/relationships/slide" Target="slide3.xml"/></Relationships>
</file>

<file path=ppt/slides/_rels/slide5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5.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714356"/>
            <a:ext cx="7772400" cy="2398719"/>
          </a:xfrm>
        </p:spPr>
        <p:txBody>
          <a:bodyPr/>
          <a:lstStyle/>
          <a:p>
            <a:r>
              <a:rPr lang="ru-RU" dirty="0" smtClean="0">
                <a:solidFill>
                  <a:schemeClr val="tx2">
                    <a:satMod val="130000"/>
                  </a:schemeClr>
                </a:solidFill>
              </a:rPr>
              <a:t>Конструкторы Победы</a:t>
            </a:r>
            <a:br>
              <a:rPr lang="ru-RU" dirty="0" smtClean="0">
                <a:solidFill>
                  <a:schemeClr val="tx2">
                    <a:satMod val="130000"/>
                  </a:schemeClr>
                </a:solidFill>
              </a:rPr>
            </a:br>
            <a:r>
              <a:rPr lang="ru-RU" sz="3200" i="1" dirty="0" smtClean="0">
                <a:solidFill>
                  <a:schemeClr val="tx2">
                    <a:satMod val="130000"/>
                  </a:schemeClr>
                </a:solidFill>
              </a:rPr>
              <a:t>«Этот день мы приближали </a:t>
            </a:r>
            <a:br>
              <a:rPr lang="ru-RU" sz="3200" i="1" dirty="0" smtClean="0">
                <a:solidFill>
                  <a:schemeClr val="tx2">
                    <a:satMod val="130000"/>
                  </a:schemeClr>
                </a:solidFill>
              </a:rPr>
            </a:br>
            <a:r>
              <a:rPr lang="ru-RU" sz="3200" i="1" dirty="0" smtClean="0">
                <a:solidFill>
                  <a:schemeClr val="tx2">
                    <a:satMod val="130000"/>
                  </a:schemeClr>
                </a:solidFill>
              </a:rPr>
              <a:t>как могли…»</a:t>
            </a:r>
            <a:endParaRPr lang="ru-RU" sz="3200" i="1" dirty="0"/>
          </a:p>
        </p:txBody>
      </p:sp>
      <p:sp>
        <p:nvSpPr>
          <p:cNvPr id="3" name="Subtitle 2"/>
          <p:cNvSpPr>
            <a:spLocks noGrp="1"/>
          </p:cNvSpPr>
          <p:nvPr>
            <p:ph type="subTitle" idx="1"/>
          </p:nvPr>
        </p:nvSpPr>
        <p:spPr>
          <a:xfrm>
            <a:off x="1000100" y="3357562"/>
            <a:ext cx="7429552" cy="1752600"/>
          </a:xfrm>
        </p:spPr>
        <p:txBody>
          <a:bodyPr>
            <a:normAutofit fontScale="85000" lnSpcReduction="10000"/>
          </a:bodyPr>
          <a:lstStyle/>
          <a:p>
            <a:pPr algn="r"/>
            <a:r>
              <a:rPr lang="ru-RU" i="1" dirty="0" smtClean="0">
                <a:solidFill>
                  <a:schemeClr val="tx1"/>
                </a:solidFill>
                <a:latin typeface="Times New Roman" pitchFamily="18" charset="0"/>
                <a:cs typeface="Times New Roman" pitchFamily="18" charset="0"/>
              </a:rPr>
              <a:t>Современная война - это не только война танков, самолетов, живой силы, это, помимо всего прочего, еще война научных лабораторий.</a:t>
            </a:r>
            <a:r>
              <a:rPr lang="ru-RU" b="1" i="1" dirty="0" smtClean="0">
                <a:solidFill>
                  <a:schemeClr val="tx1"/>
                </a:solidFill>
                <a:latin typeface="Times New Roman" pitchFamily="18" charset="0"/>
                <a:cs typeface="Times New Roman" pitchFamily="18" charset="0"/>
              </a:rPr>
              <a:t> </a:t>
            </a:r>
          </a:p>
          <a:p>
            <a:pPr algn="r"/>
            <a:r>
              <a:rPr lang="ru-RU" b="1" i="1" dirty="0" smtClean="0">
                <a:solidFill>
                  <a:schemeClr val="tx1"/>
                </a:solidFill>
                <a:latin typeface="Times New Roman" pitchFamily="18" charset="0"/>
                <a:cs typeface="Times New Roman" pitchFamily="18" charset="0"/>
              </a:rPr>
              <a:t>Академик И.В. Курчатов</a:t>
            </a:r>
          </a:p>
          <a:p>
            <a:endParaRPr lang="ru-RU" dirty="0">
              <a:latin typeface="Times New Roman" pitchFamily="18" charset="0"/>
              <a:cs typeface="Times New Roman" pitchFamily="18" charset="0"/>
            </a:endParaRPr>
          </a:p>
        </p:txBody>
      </p:sp>
      <p:sp>
        <p:nvSpPr>
          <p:cNvPr id="4" name="TextBox 3"/>
          <p:cNvSpPr txBox="1"/>
          <p:nvPr/>
        </p:nvSpPr>
        <p:spPr>
          <a:xfrm>
            <a:off x="0" y="0"/>
            <a:ext cx="2786082" cy="1200329"/>
          </a:xfrm>
          <a:prstGeom prst="rect">
            <a:avLst/>
          </a:prstGeom>
          <a:noFill/>
        </p:spPr>
        <p:txBody>
          <a:bodyPr wrap="square" rtlCol="0">
            <a:spAutoFit/>
          </a:bodyPr>
          <a:lstStyle/>
          <a:p>
            <a:r>
              <a:rPr lang="ru-RU" dirty="0" smtClean="0">
                <a:solidFill>
                  <a:schemeClr val="accent6">
                    <a:lumMod val="75000"/>
                  </a:schemeClr>
                </a:solidFill>
              </a:rPr>
              <a:t>МОУ </a:t>
            </a:r>
            <a:r>
              <a:rPr lang="ru-RU" dirty="0" err="1" smtClean="0">
                <a:solidFill>
                  <a:schemeClr val="accent6">
                    <a:lumMod val="75000"/>
                  </a:schemeClr>
                </a:solidFill>
              </a:rPr>
              <a:t>Вареговская</a:t>
            </a:r>
            <a:r>
              <a:rPr lang="ru-RU" dirty="0" smtClean="0">
                <a:solidFill>
                  <a:schemeClr val="accent6">
                    <a:lumMod val="75000"/>
                  </a:schemeClr>
                </a:solidFill>
              </a:rPr>
              <a:t> СОШ</a:t>
            </a:r>
          </a:p>
          <a:p>
            <a:r>
              <a:rPr lang="ru-RU" dirty="0" smtClean="0">
                <a:solidFill>
                  <a:schemeClr val="accent6">
                    <a:lumMod val="75000"/>
                  </a:schemeClr>
                </a:solidFill>
              </a:rPr>
              <a:t>Виноградова Елена Анатольевна, учитель физики</a:t>
            </a:r>
            <a:endParaRPr lang="ru-RU" dirty="0">
              <a:solidFill>
                <a:schemeClr val="accent6">
                  <a:lumMod val="75000"/>
                </a:schemeClr>
              </a:solidFill>
            </a:endParaRPr>
          </a:p>
        </p:txBody>
      </p:sp>
      <p:pic>
        <p:nvPicPr>
          <p:cNvPr id="5" name="denpobedy_minus.mp3">
            <a:hlinkClick r:id="" action="ppaction://media"/>
          </p:cNvPr>
          <p:cNvPicPr>
            <a:picLocks noRot="1" noChangeAspect="1"/>
          </p:cNvPicPr>
          <p:nvPr>
            <a:audioFile r:link="rId1"/>
          </p:nvPr>
        </p:nvPicPr>
        <p:blipFill>
          <a:blip r:embed="rId4"/>
          <a:stretch>
            <a:fillRect/>
          </a:stretch>
        </p:blipFill>
        <p:spPr>
          <a:xfrm>
            <a:off x="8643966" y="600076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repeatCount="indefinite"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072230" cy="796908"/>
          </a:xfrm>
        </p:spPr>
        <p:txBody>
          <a:bodyPr/>
          <a:lstStyle/>
          <a:p>
            <a:r>
              <a:rPr sz="2400" smtClean="0"/>
              <a:t>ИС (Иосиф Сталин)</a:t>
            </a:r>
            <a:endParaRPr lang="ru-RU" sz="2400" dirty="0"/>
          </a:p>
        </p:txBody>
      </p:sp>
      <p:sp>
        <p:nvSpPr>
          <p:cNvPr id="3" name="Содержимое 2"/>
          <p:cNvSpPr>
            <a:spLocks noGrp="1"/>
          </p:cNvSpPr>
          <p:nvPr>
            <p:ph sz="half" idx="1"/>
          </p:nvPr>
        </p:nvSpPr>
        <p:spPr>
          <a:xfrm>
            <a:off x="214282" y="1071546"/>
            <a:ext cx="4572032" cy="4840303"/>
          </a:xfrm>
        </p:spPr>
        <p:txBody>
          <a:bodyPr>
            <a:noAutofit/>
          </a:bodyPr>
          <a:lstStyle/>
          <a:p>
            <a:r>
              <a:rPr lang="ru-RU" sz="1600" dirty="0" smtClean="0">
                <a:solidFill>
                  <a:schemeClr val="tx1"/>
                </a:solidFill>
              </a:rPr>
              <a:t>Танки KB постепенно заменялись танками серии ИС.  Тяжелый ИС создан на базе модернизированных КВ, КВ-1 и КВ-2 в 1943 году.</a:t>
            </a:r>
          </a:p>
          <a:p>
            <a:r>
              <a:rPr lang="ru-RU" sz="1600" dirty="0" smtClean="0">
                <a:solidFill>
                  <a:schemeClr val="tx1"/>
                </a:solidFill>
              </a:rPr>
              <a:t>Новая машина с 76-мм, а затем с 85-мм пушкой. Ей была присвоена марка   </a:t>
            </a:r>
            <a:r>
              <a:rPr lang="ru-RU" sz="1600" b="1" i="1" dirty="0" smtClean="0">
                <a:solidFill>
                  <a:schemeClr val="tx1"/>
                </a:solidFill>
              </a:rPr>
              <a:t>ИС-1. </a:t>
            </a:r>
          </a:p>
          <a:p>
            <a:r>
              <a:rPr lang="ru-RU" sz="1600" dirty="0" smtClean="0">
                <a:solidFill>
                  <a:schemeClr val="tx1"/>
                </a:solidFill>
              </a:rPr>
              <a:t>В октябре 1943 года под руководством Н.Ф. </a:t>
            </a:r>
            <a:r>
              <a:rPr lang="ru-RU" sz="1600" dirty="0" err="1" smtClean="0">
                <a:solidFill>
                  <a:schemeClr val="tx1"/>
                </a:solidFill>
              </a:rPr>
              <a:t>Шамшурина</a:t>
            </a:r>
            <a:r>
              <a:rPr lang="ru-RU" sz="1600" dirty="0" smtClean="0">
                <a:solidFill>
                  <a:schemeClr val="tx1"/>
                </a:solidFill>
              </a:rPr>
              <a:t> была осуществлена проработка варианта танка ИС с более мощной танковой пушкой Д-25 калибра 122-мм.</a:t>
            </a:r>
          </a:p>
          <a:p>
            <a:r>
              <a:rPr lang="ru-RU" sz="1600" dirty="0" smtClean="0">
                <a:solidFill>
                  <a:schemeClr val="tx1"/>
                </a:solidFill>
              </a:rPr>
              <a:t>Установка малогабаритных планетарных механизмов поворота (ПМП) конструкции А.И.Благонравова позволила уменьшить ширину корпуса ИС-2 на 18 см по сравнению с КВ-1С.</a:t>
            </a:r>
          </a:p>
          <a:p>
            <a:r>
              <a:rPr lang="ru-RU" sz="1600" dirty="0" smtClean="0">
                <a:solidFill>
                  <a:schemeClr val="tx1"/>
                </a:solidFill>
              </a:rPr>
              <a:t>В конце декабря 1943 года начались заводские испытания </a:t>
            </a:r>
            <a:r>
              <a:rPr lang="ru-RU" sz="1600" b="1" i="1" dirty="0" smtClean="0">
                <a:solidFill>
                  <a:schemeClr val="tx1"/>
                </a:solidFill>
              </a:rPr>
              <a:t>ИС-2</a:t>
            </a:r>
            <a:r>
              <a:rPr lang="ru-RU" sz="1600" dirty="0" smtClean="0">
                <a:solidFill>
                  <a:schemeClr val="tx1"/>
                </a:solidFill>
              </a:rPr>
              <a:t> со 122-мм танковой пушкой, и 31 декабря этот тяжелый танк был принят на вооружение. </a:t>
            </a:r>
          </a:p>
          <a:p>
            <a:endParaRPr lang="ru-RU" sz="1600" b="1" i="1" dirty="0" smtClean="0">
              <a:solidFill>
                <a:schemeClr val="tx1"/>
              </a:solidFill>
            </a:endParaRPr>
          </a:p>
          <a:p>
            <a:pPr>
              <a:buNone/>
            </a:pPr>
            <a:endParaRPr lang="ru-RU" sz="1600" dirty="0">
              <a:solidFill>
                <a:schemeClr val="tx1"/>
              </a:solidFill>
            </a:endParaRPr>
          </a:p>
        </p:txBody>
      </p:sp>
      <p:pic>
        <p:nvPicPr>
          <p:cNvPr id="5" name="Содержимое 4" descr="ИС2.jpg"/>
          <p:cNvPicPr>
            <a:picLocks noGrp="1" noChangeAspect="1"/>
          </p:cNvPicPr>
          <p:nvPr>
            <p:ph sz="half" idx="2"/>
          </p:nvPr>
        </p:nvPicPr>
        <p:blipFill>
          <a:blip r:embed="rId2"/>
          <a:stretch>
            <a:fillRect/>
          </a:stretch>
        </p:blipFill>
        <p:spPr>
          <a:xfrm>
            <a:off x="5715008" y="0"/>
            <a:ext cx="2571768" cy="3941407"/>
          </a:xfrm>
        </p:spPr>
      </p:pic>
      <p:sp>
        <p:nvSpPr>
          <p:cNvPr id="6" name="TextBox 5"/>
          <p:cNvSpPr txBox="1"/>
          <p:nvPr/>
        </p:nvSpPr>
        <p:spPr>
          <a:xfrm>
            <a:off x="4643438" y="3995678"/>
            <a:ext cx="4500562" cy="2862322"/>
          </a:xfrm>
          <a:prstGeom prst="rect">
            <a:avLst/>
          </a:prstGeom>
          <a:noFill/>
        </p:spPr>
        <p:txBody>
          <a:bodyPr wrap="square" rtlCol="0">
            <a:spAutoFit/>
          </a:bodyPr>
          <a:lstStyle/>
          <a:p>
            <a:r>
              <a:rPr lang="ru-RU" b="1" i="1" dirty="0" smtClean="0"/>
              <a:t>ИС-2 </a:t>
            </a:r>
            <a:r>
              <a:rPr lang="ru-RU" dirty="0" smtClean="0"/>
              <a:t>огнем мощной 122-мм пушки поражал лучшие немецкие танки «Тигр», «Пантера» и штурмовое орудие «Фердинанд». </a:t>
            </a:r>
          </a:p>
          <a:p>
            <a:r>
              <a:rPr lang="ru-RU" dirty="0" smtClean="0"/>
              <a:t>Масса – 46 т</a:t>
            </a:r>
          </a:p>
          <a:p>
            <a:r>
              <a:rPr lang="ru-RU" i="1" dirty="0" smtClean="0"/>
              <a:t>экипаж – 4 человека, </a:t>
            </a:r>
          </a:p>
          <a:p>
            <a:r>
              <a:rPr lang="ru-RU" i="1" dirty="0" smtClean="0"/>
              <a:t>пушка – </a:t>
            </a:r>
            <a:r>
              <a:rPr lang="ru-RU" dirty="0" smtClean="0"/>
              <a:t>122-мм пушка</a:t>
            </a:r>
            <a:endParaRPr lang="ru-RU" i="1" dirty="0" smtClean="0"/>
          </a:p>
          <a:p>
            <a:r>
              <a:rPr lang="ru-RU" i="1" dirty="0" smtClean="0"/>
              <a:t>броня – 120мм, </a:t>
            </a:r>
          </a:p>
          <a:p>
            <a:r>
              <a:rPr lang="ru-RU" i="1" dirty="0" smtClean="0"/>
              <a:t>мощность – 520л.с., </a:t>
            </a:r>
          </a:p>
          <a:p>
            <a:r>
              <a:rPr lang="ru-RU" i="1" dirty="0" smtClean="0"/>
              <a:t>скорость – 40 км/час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А</a:t>
            </a:r>
            <a:r>
              <a:rPr sz="2800" smtClean="0"/>
              <a:t>втоматическая сварка по методу академика </a:t>
            </a:r>
            <a:r>
              <a:rPr sz="2800" b="1" smtClean="0"/>
              <a:t>Е.О. Патона</a:t>
            </a:r>
            <a:endParaRPr lang="ru-RU" dirty="0"/>
          </a:p>
        </p:txBody>
      </p:sp>
      <p:sp>
        <p:nvSpPr>
          <p:cNvPr id="3" name="Содержимое 2"/>
          <p:cNvSpPr>
            <a:spLocks noGrp="1"/>
          </p:cNvSpPr>
          <p:nvPr>
            <p:ph sz="half" idx="1"/>
          </p:nvPr>
        </p:nvSpPr>
        <p:spPr>
          <a:xfrm>
            <a:off x="457200" y="1357298"/>
            <a:ext cx="4257676" cy="5143536"/>
          </a:xfrm>
        </p:spPr>
        <p:txBody>
          <a:bodyPr>
            <a:normAutofit fontScale="70000" lnSpcReduction="20000"/>
          </a:bodyPr>
          <a:lstStyle/>
          <a:p>
            <a:r>
              <a:rPr lang="ru-RU" dirty="0" smtClean="0">
                <a:solidFill>
                  <a:schemeClr val="tx1"/>
                </a:solidFill>
              </a:rPr>
              <a:t>С помощью ученых производство танков было поставлено на поток, а ручная сварка заменена автоматической по методу академика Е.О. Патона</a:t>
            </a:r>
            <a:r>
              <a:rPr lang="ru-RU" b="1" dirty="0" smtClean="0">
                <a:solidFill>
                  <a:schemeClr val="tx1"/>
                </a:solidFill>
              </a:rPr>
              <a:t>. </a:t>
            </a:r>
          </a:p>
          <a:p>
            <a:r>
              <a:rPr lang="ru-RU" dirty="0" smtClean="0">
                <a:solidFill>
                  <a:schemeClr val="tx1"/>
                </a:solidFill>
              </a:rPr>
              <a:t>Вместо ковки и литья деталей для танков широко использовалась штамповка и термическая обработка токами высокой частоты. </a:t>
            </a:r>
          </a:p>
          <a:p>
            <a:r>
              <a:rPr lang="ru-RU" dirty="0" smtClean="0">
                <a:solidFill>
                  <a:schemeClr val="tx1"/>
                </a:solidFill>
              </a:rPr>
              <a:t>Впервые в мире усилиями советских ученых и инженеров такая сложная деталь, как танковая башня, стала изготавливаться посредством штамповки, что резко ускорило сроки сборки этих грозных машин. </a:t>
            </a:r>
          </a:p>
          <a:p>
            <a:endParaRPr lang="ru-RU" dirty="0"/>
          </a:p>
        </p:txBody>
      </p:sp>
      <p:sp>
        <p:nvSpPr>
          <p:cNvPr id="6" name="Прямоугольник 5"/>
          <p:cNvSpPr/>
          <p:nvPr/>
        </p:nvSpPr>
        <p:spPr>
          <a:xfrm>
            <a:off x="6072198" y="3500438"/>
            <a:ext cx="2857520" cy="830997"/>
          </a:xfrm>
          <a:prstGeom prst="rect">
            <a:avLst/>
          </a:prstGeom>
        </p:spPr>
        <p:txBody>
          <a:bodyPr wrap="square">
            <a:spAutoFit/>
          </a:bodyPr>
          <a:lstStyle/>
          <a:p>
            <a:r>
              <a:rPr lang="ru-RU" sz="1600" i="1" dirty="0" smtClean="0"/>
              <a:t>ПАТОН</a:t>
            </a:r>
            <a:br>
              <a:rPr lang="ru-RU" sz="1600" i="1" dirty="0" smtClean="0"/>
            </a:br>
            <a:r>
              <a:rPr lang="ru-RU" sz="1600" i="1" dirty="0" smtClean="0"/>
              <a:t>Евгений </a:t>
            </a:r>
            <a:r>
              <a:rPr lang="ru-RU" sz="1600" i="1" dirty="0" err="1" smtClean="0"/>
              <a:t>Оскарович</a:t>
            </a:r>
            <a:r>
              <a:rPr lang="ru-RU" sz="1600" i="1" dirty="0" smtClean="0"/>
              <a:t> </a:t>
            </a:r>
            <a:br>
              <a:rPr lang="ru-RU" sz="1600" i="1" dirty="0" smtClean="0"/>
            </a:br>
            <a:r>
              <a:rPr lang="ru-RU" sz="1600" i="1" dirty="0" smtClean="0"/>
              <a:t>(1870-1953) </a:t>
            </a:r>
            <a:endParaRPr lang="ru-RU" sz="1600" i="1" dirty="0"/>
          </a:p>
        </p:txBody>
      </p:sp>
      <p:sp>
        <p:nvSpPr>
          <p:cNvPr id="7" name="Прямоугольник 6"/>
          <p:cNvSpPr/>
          <p:nvPr/>
        </p:nvSpPr>
        <p:spPr>
          <a:xfrm>
            <a:off x="4857752" y="4395787"/>
            <a:ext cx="4071966" cy="2246769"/>
          </a:xfrm>
          <a:prstGeom prst="rect">
            <a:avLst/>
          </a:prstGeom>
        </p:spPr>
        <p:txBody>
          <a:bodyPr wrap="square">
            <a:spAutoFit/>
          </a:bodyPr>
          <a:lstStyle/>
          <a:p>
            <a:r>
              <a:rPr lang="ru-RU" sz="1400" i="1" dirty="0" smtClean="0"/>
              <a:t>70-летний Е.О. Патон в годы Великой Отечественной войны совершил подвиг - силами своего, тогда очень небольшого Института электросварки АН УССР, эвакуированного в Нижний Тагил , разработал и внедрил технологию автоматизированной сварки броневых корпусов танков Т-34. За годы войны общая длина «</a:t>
            </a:r>
            <a:r>
              <a:rPr lang="ru-RU" sz="1400" i="1" dirty="0" err="1" smtClean="0"/>
              <a:t>патоновского</a:t>
            </a:r>
            <a:r>
              <a:rPr lang="ru-RU" sz="1400" i="1" dirty="0" smtClean="0"/>
              <a:t> шва» составила 6000 километров</a:t>
            </a:r>
            <a:r>
              <a:rPr lang="ru-RU" sz="1400" dirty="0" smtClean="0"/>
              <a:t>!</a:t>
            </a:r>
            <a:br>
              <a:rPr lang="ru-RU" sz="1400" dirty="0" smtClean="0"/>
            </a:br>
            <a:endParaRPr lang="ru-RU" sz="1400" dirty="0"/>
          </a:p>
        </p:txBody>
      </p:sp>
      <p:pic>
        <p:nvPicPr>
          <p:cNvPr id="9" name="Рисунок 8" descr="paton-001.jpg"/>
          <p:cNvPicPr>
            <a:picLocks noChangeAspect="1"/>
          </p:cNvPicPr>
          <p:nvPr/>
        </p:nvPicPr>
        <p:blipFill>
          <a:blip r:embed="rId2"/>
          <a:stretch>
            <a:fillRect/>
          </a:stretch>
        </p:blipFill>
        <p:spPr>
          <a:xfrm>
            <a:off x="5857884" y="1142984"/>
            <a:ext cx="1937302" cy="228601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7554" y="274638"/>
            <a:ext cx="5329246" cy="1143000"/>
          </a:xfrm>
        </p:spPr>
        <p:txBody>
          <a:bodyPr/>
          <a:lstStyle/>
          <a:p>
            <a:r>
              <a:rPr sz="2400" smtClean="0">
                <a:latin typeface="Arial" pitchFamily="34" charset="0"/>
              </a:rPr>
              <a:t>Планер</a:t>
            </a:r>
            <a:r>
              <a:rPr smtClean="0">
                <a:latin typeface="Arial" pitchFamily="34" charset="0"/>
              </a:rPr>
              <a:t> </a:t>
            </a:r>
            <a:r>
              <a:rPr sz="2400" smtClean="0">
                <a:latin typeface="Arial" pitchFamily="34" charset="0"/>
              </a:rPr>
              <a:t>"Крылья танка" </a:t>
            </a:r>
            <a:br>
              <a:rPr sz="2400" smtClean="0">
                <a:latin typeface="Arial" pitchFamily="34" charset="0"/>
              </a:rPr>
            </a:br>
            <a:r>
              <a:rPr sz="2400" smtClean="0">
                <a:latin typeface="Arial" pitchFamily="34" charset="0"/>
              </a:rPr>
              <a:t>конструкции О.К. Антонова</a:t>
            </a:r>
            <a:r>
              <a:rPr smtClean="0"/>
              <a:t/>
            </a:r>
            <a:br>
              <a:rPr smtClean="0"/>
            </a:br>
            <a:endParaRPr lang="ru-RU" dirty="0"/>
          </a:p>
        </p:txBody>
      </p:sp>
      <p:sp>
        <p:nvSpPr>
          <p:cNvPr id="3" name="Содержимое 2"/>
          <p:cNvSpPr>
            <a:spLocks noGrp="1"/>
          </p:cNvSpPr>
          <p:nvPr>
            <p:ph sz="half" idx="1"/>
          </p:nvPr>
        </p:nvSpPr>
        <p:spPr>
          <a:xfrm>
            <a:off x="0" y="2332037"/>
            <a:ext cx="5143504" cy="4525963"/>
          </a:xfrm>
        </p:spPr>
        <p:txBody>
          <a:bodyPr>
            <a:normAutofit fontScale="62500" lnSpcReduction="20000"/>
          </a:bodyPr>
          <a:lstStyle/>
          <a:p>
            <a:r>
              <a:rPr lang="ru-RU" dirty="0" smtClean="0">
                <a:solidFill>
                  <a:schemeClr val="tx1"/>
                </a:solidFill>
              </a:rPr>
              <a:t>Конструкторским бюро О.Антонова было предложено навесить на обычный серийный танк крылья и хвостовое оперение, используя корпус танка как каркас для всей конструкции.</a:t>
            </a:r>
          </a:p>
          <a:p>
            <a:r>
              <a:rPr lang="ru-RU" dirty="0" smtClean="0">
                <a:solidFill>
                  <a:schemeClr val="tx1"/>
                </a:solidFill>
              </a:rPr>
              <a:t>Эта система получила название КТ – крылья танка. Приводы воздушных рулей крепились к пушке танка. Экипаж танка осуществлял управление полетом, находясь внутри танка, путем поворота башни и подъема пушечного ствола. </a:t>
            </a:r>
          </a:p>
          <a:p>
            <a:r>
              <a:rPr lang="ru-RU" i="1" dirty="0" smtClean="0">
                <a:solidFill>
                  <a:schemeClr val="tx1"/>
                </a:solidFill>
              </a:rPr>
              <a:t>В книге </a:t>
            </a:r>
            <a:r>
              <a:rPr lang="ru-RU" i="1" dirty="0" err="1" smtClean="0">
                <a:solidFill>
                  <a:schemeClr val="tx1"/>
                </a:solidFill>
              </a:rPr>
              <a:t>западно-германского</a:t>
            </a:r>
            <a:r>
              <a:rPr lang="ru-RU" i="1" dirty="0" smtClean="0">
                <a:solidFill>
                  <a:schemeClr val="tx1"/>
                </a:solidFill>
              </a:rPr>
              <a:t> эксперта С.Залога есть уникальная фотография летящего в небе танка с крыльями и хвостом. После приземления крылья и оперение сбрасывались, и танк снова превращался из крылатого в обычный.</a:t>
            </a:r>
          </a:p>
          <a:p>
            <a:endParaRPr lang="ru-RU" dirty="0"/>
          </a:p>
        </p:txBody>
      </p:sp>
      <p:pic>
        <p:nvPicPr>
          <p:cNvPr id="6" name="Рисунок 5" descr="лет танк.jpg"/>
          <p:cNvPicPr>
            <a:picLocks noChangeAspect="1"/>
          </p:cNvPicPr>
          <p:nvPr/>
        </p:nvPicPr>
        <p:blipFill>
          <a:blip r:embed="rId2"/>
          <a:stretch>
            <a:fillRect/>
          </a:stretch>
        </p:blipFill>
        <p:spPr>
          <a:xfrm>
            <a:off x="0" y="0"/>
            <a:ext cx="3457560" cy="2143116"/>
          </a:xfrm>
          <a:prstGeom prst="rect">
            <a:avLst/>
          </a:prstGeom>
        </p:spPr>
      </p:pic>
      <p:sp>
        <p:nvSpPr>
          <p:cNvPr id="8" name="Прямоугольник 7"/>
          <p:cNvSpPr/>
          <p:nvPr/>
        </p:nvSpPr>
        <p:spPr>
          <a:xfrm>
            <a:off x="4857752" y="3286124"/>
            <a:ext cx="4286248" cy="3693319"/>
          </a:xfrm>
          <a:prstGeom prst="rect">
            <a:avLst/>
          </a:prstGeom>
        </p:spPr>
        <p:txBody>
          <a:bodyPr wrap="square">
            <a:spAutoFit/>
          </a:bodyPr>
          <a:lstStyle/>
          <a:p>
            <a:pPr algn="ctr"/>
            <a:r>
              <a:rPr lang="ru-RU" i="1" dirty="0" smtClean="0"/>
              <a:t>АНТОНОВ </a:t>
            </a:r>
          </a:p>
          <a:p>
            <a:pPr algn="ctr"/>
            <a:r>
              <a:rPr lang="ru-RU" i="1" dirty="0" smtClean="0"/>
              <a:t>Олег Константинович </a:t>
            </a:r>
          </a:p>
          <a:p>
            <a:pPr algn="ctr"/>
            <a:r>
              <a:rPr lang="ru-RU" i="1" dirty="0" smtClean="0"/>
              <a:t>(7.02.1906 - 4.04.1984</a:t>
            </a:r>
            <a:r>
              <a:rPr lang="ru-RU" b="1" dirty="0" smtClean="0"/>
              <a:t>)</a:t>
            </a:r>
            <a:r>
              <a:rPr lang="ru-RU" dirty="0" smtClean="0"/>
              <a:t> </a:t>
            </a:r>
          </a:p>
          <a:p>
            <a:r>
              <a:rPr lang="ru-RU" sz="1600" dirty="0" smtClean="0"/>
              <a:t>Организовал производство своего грузового и десантного планёра А-7 (в годы ВОВ их было выпущено 600 экз.). </a:t>
            </a:r>
          </a:p>
          <a:p>
            <a:r>
              <a:rPr lang="ru-RU" sz="1600" dirty="0" smtClean="0"/>
              <a:t>В 1943-46 Антонов первый заместитель конструктора в ОКБ Яковлева. </a:t>
            </a:r>
          </a:p>
          <a:p>
            <a:r>
              <a:rPr lang="ru-RU" sz="1600" dirty="0" smtClean="0"/>
              <a:t>В послевоенные годы под руководством Антонова созданы: транспортные самолеты (Ан-8, Ан-12, Ан-22, Ан-26, Ан-32, Ан-72, Ан-124).</a:t>
            </a:r>
          </a:p>
          <a:p>
            <a:endParaRPr lang="ru-RU" dirty="0" smtClean="0"/>
          </a:p>
          <a:p>
            <a:endParaRPr lang="ru-RU" dirty="0"/>
          </a:p>
        </p:txBody>
      </p:sp>
      <p:pic>
        <p:nvPicPr>
          <p:cNvPr id="7" name="Рисунок 6" descr="антонов.jpg"/>
          <p:cNvPicPr>
            <a:picLocks noChangeAspect="1"/>
          </p:cNvPicPr>
          <p:nvPr/>
        </p:nvPicPr>
        <p:blipFill>
          <a:blip r:embed="rId3"/>
          <a:stretch>
            <a:fillRect/>
          </a:stretch>
        </p:blipFill>
        <p:spPr>
          <a:xfrm>
            <a:off x="5929322" y="1071547"/>
            <a:ext cx="1571636" cy="224744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4929190" cy="796908"/>
          </a:xfrm>
        </p:spPr>
        <p:txBody>
          <a:bodyPr/>
          <a:lstStyle/>
          <a:p>
            <a:r>
              <a:rPr b="1" smtClean="0"/>
              <a:t>САУ</a:t>
            </a:r>
            <a:endParaRPr lang="ru-RU" dirty="0"/>
          </a:p>
        </p:txBody>
      </p:sp>
      <p:sp>
        <p:nvSpPr>
          <p:cNvPr id="3" name="Содержимое 2"/>
          <p:cNvSpPr>
            <a:spLocks noGrp="1"/>
          </p:cNvSpPr>
          <p:nvPr>
            <p:ph sz="half" idx="1"/>
          </p:nvPr>
        </p:nvSpPr>
        <p:spPr>
          <a:xfrm>
            <a:off x="0" y="785794"/>
            <a:ext cx="4857784" cy="6286544"/>
          </a:xfrm>
        </p:spPr>
        <p:txBody>
          <a:bodyPr>
            <a:normAutofit fontScale="47500" lnSpcReduction="20000"/>
          </a:bodyPr>
          <a:lstStyle/>
          <a:p>
            <a:r>
              <a:rPr lang="ru-RU" sz="3400" b="1" i="1" dirty="0" smtClean="0"/>
              <a:t>Данное оружие стало вторым по массовости после Т-34 образцом нашей бронетанковой техники. САУ отличались простотой конструкции, легкостью изготовления и дешевизной.</a:t>
            </a:r>
          </a:p>
          <a:p>
            <a:endParaRPr lang="ru-RU" sz="3300" dirty="0" smtClean="0">
              <a:solidFill>
                <a:schemeClr val="tx1"/>
              </a:solidFill>
            </a:endParaRPr>
          </a:p>
          <a:p>
            <a:r>
              <a:rPr lang="ru-RU" sz="3300" dirty="0" smtClean="0">
                <a:solidFill>
                  <a:schemeClr val="tx1"/>
                </a:solidFill>
              </a:rPr>
              <a:t>Наряду с танками в годы войны получили развитие самоходно-артиллерийские установки (САУ). Они пришли на смену орудиям сопровождения пехоты на конной тяге. </a:t>
            </a:r>
          </a:p>
          <a:p>
            <a:r>
              <a:rPr lang="ru-RU" sz="3300" dirty="0" smtClean="0">
                <a:solidFill>
                  <a:schemeClr val="tx1"/>
                </a:solidFill>
              </a:rPr>
              <a:t>Первые серийные САУ были созданы в конце 1942 года. Это были </a:t>
            </a:r>
            <a:r>
              <a:rPr lang="ru-RU" sz="3300" b="1" i="1" dirty="0" smtClean="0">
                <a:solidFill>
                  <a:schemeClr val="tx1"/>
                </a:solidFill>
              </a:rPr>
              <a:t>СУ-76 и СУ-122.</a:t>
            </a:r>
            <a:endParaRPr lang="ru-RU" sz="3300" dirty="0" smtClean="0">
              <a:solidFill>
                <a:schemeClr val="tx1"/>
              </a:solidFill>
            </a:endParaRPr>
          </a:p>
          <a:p>
            <a:r>
              <a:rPr lang="ru-RU" sz="3300" dirty="0" smtClean="0">
                <a:solidFill>
                  <a:schemeClr val="tx1"/>
                </a:solidFill>
              </a:rPr>
              <a:t>В 1942 году группа конструкторов под руководством Ж.Я. </a:t>
            </a:r>
            <a:r>
              <a:rPr lang="ru-RU" sz="3300" dirty="0" err="1" smtClean="0">
                <a:solidFill>
                  <a:schemeClr val="tx1"/>
                </a:solidFill>
              </a:rPr>
              <a:t>Котина</a:t>
            </a:r>
            <a:r>
              <a:rPr lang="ru-RU" sz="3300" dirty="0" smtClean="0">
                <a:solidFill>
                  <a:schemeClr val="tx1"/>
                </a:solidFill>
              </a:rPr>
              <a:t>, А.М. </a:t>
            </a:r>
            <a:r>
              <a:rPr lang="ru-RU" sz="3300" dirty="0" err="1" smtClean="0">
                <a:solidFill>
                  <a:schemeClr val="tx1"/>
                </a:solidFill>
              </a:rPr>
              <a:t>Горлицкого</a:t>
            </a:r>
            <a:r>
              <a:rPr lang="ru-RU" sz="3300" dirty="0" smtClean="0">
                <a:solidFill>
                  <a:schemeClr val="tx1"/>
                </a:solidFill>
              </a:rPr>
              <a:t>, Н.В. Курина, Л.С. </a:t>
            </a:r>
            <a:r>
              <a:rPr lang="ru-RU" sz="3300" dirty="0" err="1" smtClean="0">
                <a:solidFill>
                  <a:schemeClr val="tx1"/>
                </a:solidFill>
              </a:rPr>
              <a:t>Троянова</a:t>
            </a:r>
            <a:r>
              <a:rPr lang="ru-RU" sz="3300" dirty="0" smtClean="0">
                <a:solidFill>
                  <a:schemeClr val="tx1"/>
                </a:solidFill>
              </a:rPr>
              <a:t> и др. создали на базе Т-34 СУ-122. </a:t>
            </a:r>
          </a:p>
          <a:p>
            <a:r>
              <a:rPr lang="ru-RU" sz="3300" dirty="0" smtClean="0">
                <a:solidFill>
                  <a:schemeClr val="tx1"/>
                </a:solidFill>
              </a:rPr>
              <a:t>Легкая СУ-76 была сконструирована на базе легкого танка Т-70 и служила как мобильное средство сопровождения пехоты. СУ-76 хорошо зарекомендовала себя в боях. </a:t>
            </a:r>
          </a:p>
          <a:p>
            <a:r>
              <a:rPr lang="ru-RU" sz="3300" dirty="0" smtClean="0">
                <a:solidFill>
                  <a:schemeClr val="tx1"/>
                </a:solidFill>
              </a:rPr>
              <a:t>К началу Курской битвы СУ-122 серийно выпускались </a:t>
            </a:r>
            <a:r>
              <a:rPr lang="ru-RU" sz="3300" dirty="0" err="1" smtClean="0">
                <a:solidFill>
                  <a:schemeClr val="tx1"/>
                </a:solidFill>
              </a:rPr>
              <a:t>Уралмашем</a:t>
            </a:r>
            <a:r>
              <a:rPr lang="ru-RU" sz="3300" dirty="0" smtClean="0">
                <a:solidFill>
                  <a:schemeClr val="tx1"/>
                </a:solidFill>
              </a:rPr>
              <a:t> и их немало было в действующей армии.</a:t>
            </a:r>
          </a:p>
          <a:p>
            <a:r>
              <a:rPr lang="ru-RU" sz="3400" dirty="0" smtClean="0">
                <a:solidFill>
                  <a:schemeClr val="tx1"/>
                </a:solidFill>
              </a:rPr>
              <a:t>Самой мощной в мире была СУ ИСУ-152 с гаубицей-пушкой калибра 152 мм, созданной в конце 1943 г. под руководством Ж.Я. </a:t>
            </a:r>
            <a:r>
              <a:rPr lang="ru-RU" sz="3400" dirty="0" err="1" smtClean="0">
                <a:solidFill>
                  <a:schemeClr val="tx1"/>
                </a:solidFill>
              </a:rPr>
              <a:t>Котина</a:t>
            </a:r>
            <a:r>
              <a:rPr lang="ru-RU" sz="3400" dirty="0" smtClean="0">
                <a:solidFill>
                  <a:schemeClr val="tx1"/>
                </a:solidFill>
              </a:rPr>
              <a:t>.</a:t>
            </a:r>
          </a:p>
          <a:p>
            <a:endParaRPr lang="ru-RU" sz="3400" dirty="0"/>
          </a:p>
        </p:txBody>
      </p:sp>
      <p:pic>
        <p:nvPicPr>
          <p:cNvPr id="5" name="Содержимое 4" descr="su76_6.jpg"/>
          <p:cNvPicPr>
            <a:picLocks noGrp="1" noChangeAspect="1"/>
          </p:cNvPicPr>
          <p:nvPr>
            <p:ph sz="half" idx="2"/>
          </p:nvPr>
        </p:nvPicPr>
        <p:blipFill>
          <a:blip r:embed="rId2"/>
          <a:stretch>
            <a:fillRect/>
          </a:stretch>
        </p:blipFill>
        <p:spPr>
          <a:xfrm>
            <a:off x="4929190" y="428604"/>
            <a:ext cx="4038600" cy="2553821"/>
          </a:xfrm>
        </p:spPr>
      </p:pic>
      <p:sp>
        <p:nvSpPr>
          <p:cNvPr id="6" name="TextBox 5"/>
          <p:cNvSpPr txBox="1"/>
          <p:nvPr/>
        </p:nvSpPr>
        <p:spPr>
          <a:xfrm>
            <a:off x="5143504" y="3143248"/>
            <a:ext cx="3571900" cy="3323987"/>
          </a:xfrm>
          <a:prstGeom prst="rect">
            <a:avLst/>
          </a:prstGeom>
          <a:noFill/>
        </p:spPr>
        <p:txBody>
          <a:bodyPr wrap="square" rtlCol="0">
            <a:spAutoFit/>
          </a:bodyPr>
          <a:lstStyle/>
          <a:p>
            <a:pPr algn="ctr"/>
            <a:r>
              <a:rPr lang="ru-RU" i="1" dirty="0" smtClean="0"/>
              <a:t>СУ-76</a:t>
            </a:r>
          </a:p>
          <a:p>
            <a:r>
              <a:rPr lang="ru-RU" sz="1600" i="1" dirty="0" smtClean="0"/>
              <a:t>Тактико-технические характеристики СУ-76 образца 1942 года:</a:t>
            </a:r>
            <a:br>
              <a:rPr lang="ru-RU" sz="1600" i="1" dirty="0" smtClean="0"/>
            </a:br>
            <a:r>
              <a:rPr lang="ru-RU" sz="1600" i="1" dirty="0" smtClean="0"/>
              <a:t>Боевая масса, т: 11,2</a:t>
            </a:r>
            <a:br>
              <a:rPr lang="ru-RU" sz="1600" i="1" dirty="0" smtClean="0"/>
            </a:br>
            <a:r>
              <a:rPr lang="ru-RU" sz="1600" i="1" dirty="0" smtClean="0"/>
              <a:t>Экипаж, чел.: 4</a:t>
            </a:r>
            <a:br>
              <a:rPr lang="ru-RU" sz="1600" i="1" dirty="0" smtClean="0"/>
            </a:br>
            <a:r>
              <a:rPr lang="ru-RU" sz="1600" i="1" dirty="0" smtClean="0"/>
              <a:t>Калибр и марка пушки: 76,2-мм ЗИС-3</a:t>
            </a:r>
            <a:br>
              <a:rPr lang="ru-RU" sz="1600" i="1" dirty="0" smtClean="0"/>
            </a:br>
            <a:r>
              <a:rPr lang="ru-RU" sz="1600" i="1" dirty="0" smtClean="0"/>
              <a:t>Длина ствола, калибров: 51,6</a:t>
            </a:r>
            <a:br>
              <a:rPr lang="ru-RU" sz="1600" i="1" dirty="0" smtClean="0"/>
            </a:br>
            <a:r>
              <a:rPr lang="ru-RU" sz="1600" i="1" dirty="0" smtClean="0"/>
              <a:t>Боекомплект пушки: 60</a:t>
            </a:r>
            <a:br>
              <a:rPr lang="ru-RU" sz="1600" i="1" dirty="0" smtClean="0"/>
            </a:br>
            <a:r>
              <a:rPr lang="ru-RU" sz="1600" i="1" dirty="0" smtClean="0"/>
              <a:t>Мощность двигателя, л. с.: 2 × 70</a:t>
            </a:r>
            <a:br>
              <a:rPr lang="ru-RU" sz="1600" i="1" dirty="0" smtClean="0"/>
            </a:br>
            <a:r>
              <a:rPr lang="ru-RU" sz="1600" i="1" dirty="0" smtClean="0"/>
              <a:t>Скорость по шоссе, км/ч: 44</a:t>
            </a:r>
            <a:br>
              <a:rPr lang="ru-RU" sz="1600" i="1" dirty="0" smtClean="0"/>
            </a:br>
            <a:r>
              <a:rPr lang="ru-RU" sz="1600" i="1" dirty="0" smtClean="0"/>
              <a:t>Запас хода по шоссе, км: 250</a:t>
            </a:r>
            <a:endParaRPr lang="ru-RU" sz="1600"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214290"/>
            <a:ext cx="6215106" cy="1143000"/>
          </a:xfrm>
        </p:spPr>
        <p:txBody>
          <a:bodyPr/>
          <a:lstStyle/>
          <a:p>
            <a:r>
              <a:rPr sz="3200" smtClean="0">
                <a:solidFill>
                  <a:schemeClr val="accent6">
                    <a:lumMod val="75000"/>
                  </a:schemeClr>
                </a:solidFill>
              </a:rPr>
              <a:t>АСТРОВ</a:t>
            </a:r>
            <a:br>
              <a:rPr sz="3200" smtClean="0">
                <a:solidFill>
                  <a:schemeClr val="accent6">
                    <a:lumMod val="75000"/>
                  </a:schemeClr>
                </a:solidFill>
              </a:rPr>
            </a:br>
            <a:r>
              <a:rPr sz="3200" smtClean="0">
                <a:solidFill>
                  <a:schemeClr val="accent6">
                    <a:lumMod val="75000"/>
                  </a:schemeClr>
                </a:solidFill>
              </a:rPr>
              <a:t>Николай Александрович</a:t>
            </a:r>
            <a:br>
              <a:rPr sz="3200" smtClean="0">
                <a:solidFill>
                  <a:schemeClr val="accent6">
                    <a:lumMod val="75000"/>
                  </a:schemeClr>
                </a:solidFill>
              </a:rPr>
            </a:br>
            <a:r>
              <a:rPr sz="3200" smtClean="0">
                <a:solidFill>
                  <a:schemeClr val="accent6">
                    <a:lumMod val="75000"/>
                  </a:schemeClr>
                </a:solidFill>
              </a:rPr>
              <a:t>28.04.1906 - 4.04.1992</a:t>
            </a:r>
            <a:endParaRPr lang="ru-RU" sz="3200" dirty="0">
              <a:solidFill>
                <a:schemeClr val="accent6">
                  <a:lumMod val="75000"/>
                </a:schemeClr>
              </a:solidFill>
            </a:endParaRPr>
          </a:p>
        </p:txBody>
      </p:sp>
      <p:sp>
        <p:nvSpPr>
          <p:cNvPr id="3" name="Содержимое 2"/>
          <p:cNvSpPr>
            <a:spLocks noGrp="1"/>
          </p:cNvSpPr>
          <p:nvPr>
            <p:ph sz="half" idx="1"/>
          </p:nvPr>
        </p:nvSpPr>
        <p:spPr>
          <a:xfrm>
            <a:off x="0" y="2332037"/>
            <a:ext cx="4572032" cy="4525963"/>
          </a:xfrm>
        </p:spPr>
        <p:txBody>
          <a:bodyPr>
            <a:normAutofit fontScale="92500"/>
          </a:bodyPr>
          <a:lstStyle/>
          <a:p>
            <a:r>
              <a:rPr lang="ru-RU" sz="1800" dirty="0" smtClean="0">
                <a:solidFill>
                  <a:schemeClr val="tx1"/>
                </a:solidFill>
              </a:rPr>
              <a:t>В 1941—1943 в должности заместителя главного конструктора Горьковского автозавода по </a:t>
            </a:r>
            <a:r>
              <a:rPr lang="ru-RU" sz="1800" dirty="0" err="1" smtClean="0">
                <a:solidFill>
                  <a:schemeClr val="tx1"/>
                </a:solidFill>
              </a:rPr>
              <a:t>спецпроизводству</a:t>
            </a:r>
            <a:r>
              <a:rPr lang="ru-RU" sz="1800" dirty="0" smtClean="0">
                <a:solidFill>
                  <a:schemeClr val="tx1"/>
                </a:solidFill>
              </a:rPr>
              <a:t> руководил созданием лёгких танков </a:t>
            </a:r>
          </a:p>
          <a:p>
            <a:pPr lvl="1"/>
            <a:r>
              <a:rPr lang="ru-RU" sz="1800" dirty="0" smtClean="0">
                <a:solidFill>
                  <a:schemeClr val="tx1"/>
                </a:solidFill>
              </a:rPr>
              <a:t>Т-30, Т-60 (1941), </a:t>
            </a:r>
          </a:p>
          <a:p>
            <a:pPr lvl="1"/>
            <a:r>
              <a:rPr lang="ru-RU" sz="1800" dirty="0" smtClean="0">
                <a:solidFill>
                  <a:schemeClr val="tx1"/>
                </a:solidFill>
              </a:rPr>
              <a:t>Т-70 и Т-70М (1942),</a:t>
            </a:r>
          </a:p>
          <a:p>
            <a:pPr lvl="1"/>
            <a:r>
              <a:rPr lang="ru-RU" sz="1800" dirty="0" smtClean="0">
                <a:solidFill>
                  <a:schemeClr val="tx1"/>
                </a:solidFill>
              </a:rPr>
              <a:t> Т-80 (1943), </a:t>
            </a:r>
          </a:p>
          <a:p>
            <a:r>
              <a:rPr lang="ru-RU" sz="1800" dirty="0" smtClean="0">
                <a:solidFill>
                  <a:schemeClr val="tx1"/>
                </a:solidFill>
              </a:rPr>
              <a:t>САУ СУ-76М (на базе танка Т-70)</a:t>
            </a:r>
          </a:p>
          <a:p>
            <a:r>
              <a:rPr lang="ru-RU" sz="1800" dirty="0" smtClean="0">
                <a:solidFill>
                  <a:schemeClr val="tx1"/>
                </a:solidFill>
              </a:rPr>
              <a:t>У конструкторов родилась идея создать в дополнение к СУ-76М быстроходную колесную самоходку. Она могла быть использована в качестве подвижного средства огневой поддержки пехоты, для активной разведки боем и в качестве маневренного истребителя танков. </a:t>
            </a:r>
          </a:p>
        </p:txBody>
      </p:sp>
      <p:pic>
        <p:nvPicPr>
          <p:cNvPr id="5" name="Рисунок 4" descr="astrov.jpg"/>
          <p:cNvPicPr>
            <a:picLocks noChangeAspect="1"/>
          </p:cNvPicPr>
          <p:nvPr/>
        </p:nvPicPr>
        <p:blipFill>
          <a:blip r:embed="rId2"/>
          <a:stretch>
            <a:fillRect/>
          </a:stretch>
        </p:blipFill>
        <p:spPr>
          <a:xfrm>
            <a:off x="500034" y="214290"/>
            <a:ext cx="1541810" cy="2143116"/>
          </a:xfrm>
          <a:prstGeom prst="rect">
            <a:avLst/>
          </a:prstGeom>
        </p:spPr>
      </p:pic>
      <p:sp>
        <p:nvSpPr>
          <p:cNvPr id="7" name="Содержимое 3"/>
          <p:cNvSpPr>
            <a:spLocks noGrp="1"/>
          </p:cNvSpPr>
          <p:nvPr>
            <p:ph sz="half" idx="2"/>
          </p:nvPr>
        </p:nvSpPr>
        <p:spPr>
          <a:xfrm>
            <a:off x="4214810" y="1500174"/>
            <a:ext cx="4929190" cy="5572164"/>
          </a:xfrm>
        </p:spPr>
        <p:txBody>
          <a:bodyPr>
            <a:noAutofit/>
          </a:bodyPr>
          <a:lstStyle/>
          <a:p>
            <a:r>
              <a:rPr lang="ru-RU" sz="1500" dirty="0" smtClean="0">
                <a:solidFill>
                  <a:schemeClr val="tx1"/>
                </a:solidFill>
              </a:rPr>
              <a:t>С такой инициативой в августе 1943 года выступил ведущий конструктор завода В. А. Грачев, поддержанный главным конструктором А. А. </a:t>
            </a:r>
            <a:r>
              <a:rPr lang="ru-RU" sz="1500" dirty="0" err="1" smtClean="0">
                <a:solidFill>
                  <a:schemeClr val="tx1"/>
                </a:solidFill>
              </a:rPr>
              <a:t>Липгартом</a:t>
            </a:r>
            <a:r>
              <a:rPr lang="ru-RU" sz="1500" dirty="0" smtClean="0">
                <a:solidFill>
                  <a:schemeClr val="tx1"/>
                </a:solidFill>
              </a:rPr>
              <a:t>, его заместителем Н. А. Астровым. </a:t>
            </a:r>
          </a:p>
          <a:p>
            <a:r>
              <a:rPr lang="ru-RU" sz="1500" dirty="0" smtClean="0">
                <a:solidFill>
                  <a:schemeClr val="tx1"/>
                </a:solidFill>
              </a:rPr>
              <a:t>Эта удачная в целом гусеничная машина обладала хорошими боевыми характеристиками, уверенно преодолевала бездорожье, однако на шоссе развивала не более 40 км/ч. </a:t>
            </a:r>
          </a:p>
          <a:p>
            <a:r>
              <a:rPr lang="ru-RU" sz="1500" dirty="0" smtClean="0">
                <a:solidFill>
                  <a:schemeClr val="tx1"/>
                </a:solidFill>
              </a:rPr>
              <a:t>19 октября Грачев начал компоновку "заводского изделия 63-СУ", позже получившего обозначение ГАЗ-68. Вместе с ним трудились конструкторы И. В. </a:t>
            </a:r>
            <a:r>
              <a:rPr lang="ru-RU" sz="1500" dirty="0" err="1" smtClean="0">
                <a:solidFill>
                  <a:schemeClr val="tx1"/>
                </a:solidFill>
              </a:rPr>
              <a:t>Гавалов</a:t>
            </a:r>
            <a:r>
              <a:rPr lang="ru-RU" sz="1500" dirty="0" smtClean="0">
                <a:solidFill>
                  <a:schemeClr val="tx1"/>
                </a:solidFill>
              </a:rPr>
              <a:t>, А. Л. Иванов, Б. Д. Кирсанов, И. Г. Шимановский и другие</a:t>
            </a:r>
          </a:p>
          <a:p>
            <a:r>
              <a:rPr lang="ru-RU" sz="1500" dirty="0" smtClean="0">
                <a:solidFill>
                  <a:schemeClr val="tx1"/>
                </a:solidFill>
              </a:rPr>
              <a:t> Вполне возможно, что колесная самоходка, получившая армейское обозначение КСП-76, могла бы сыграть большую роль в противотанковой обороне подвижных соединений Красной Армии. Однако война шла к концу, и было ясно, что наши войска завершат ее тем оружием, выпуск которого был уже освоен промышленностью.</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smtClean="0"/>
              <a:t>БТР</a:t>
            </a:r>
            <a:endParaRPr lang="ru-RU" dirty="0"/>
          </a:p>
        </p:txBody>
      </p:sp>
      <p:sp>
        <p:nvSpPr>
          <p:cNvPr id="3" name="Содержимое 2"/>
          <p:cNvSpPr>
            <a:spLocks noGrp="1"/>
          </p:cNvSpPr>
          <p:nvPr>
            <p:ph sz="half" idx="1"/>
          </p:nvPr>
        </p:nvSpPr>
        <p:spPr>
          <a:xfrm>
            <a:off x="214282" y="857232"/>
            <a:ext cx="4500594" cy="5500726"/>
          </a:xfrm>
        </p:spPr>
        <p:txBody>
          <a:bodyPr>
            <a:noAutofit/>
          </a:bodyPr>
          <a:lstStyle/>
          <a:p>
            <a:r>
              <a:rPr lang="ru-RU" sz="1600" dirty="0" smtClean="0">
                <a:solidFill>
                  <a:schemeClr val="tx1"/>
                </a:solidFill>
              </a:rPr>
              <a:t>В 1930 г. на вооружение Красной Армии поступил первый отечественный бронетранспортер Б-3. </a:t>
            </a:r>
          </a:p>
          <a:p>
            <a:r>
              <a:rPr lang="ru-RU" sz="1600" dirty="0" smtClean="0">
                <a:solidFill>
                  <a:schemeClr val="tx1"/>
                </a:solidFill>
              </a:rPr>
              <a:t>Для повышения маневренных качеств машины конструкторы снабдили ее полугусеничным движителем. </a:t>
            </a:r>
          </a:p>
          <a:p>
            <a:r>
              <a:rPr lang="ru-RU" sz="1600" dirty="0" smtClean="0">
                <a:solidFill>
                  <a:schemeClr val="tx1"/>
                </a:solidFill>
              </a:rPr>
              <a:t>Десантное отделение бронетранспортера помещало 12 человек и было защищено 15-мм броней. </a:t>
            </a:r>
          </a:p>
          <a:p>
            <a:r>
              <a:rPr lang="ru-RU" sz="1600" dirty="0" smtClean="0">
                <a:solidFill>
                  <a:schemeClr val="tx1"/>
                </a:solidFill>
              </a:rPr>
              <a:t>На вооружении Б-3 имел крупнокалиберный пулемет ДШК.</a:t>
            </a:r>
          </a:p>
          <a:p>
            <a:r>
              <a:rPr lang="ru-RU" sz="1600" dirty="0" smtClean="0">
                <a:solidFill>
                  <a:schemeClr val="tx1"/>
                </a:solidFill>
              </a:rPr>
              <a:t>При выборе шасси для легкого БТР других вариантов, кроме ГАЗ-63 4x4 (успешно проходил испытания с ноября 1943 г.) не было, для среднего — основного БТР были и другие варианты. Все они основывались на разрабатывавшемся с зимы 1945 г. на </a:t>
            </a:r>
            <a:r>
              <a:rPr lang="ru-RU" sz="1600" dirty="0" err="1" smtClean="0">
                <a:solidFill>
                  <a:schemeClr val="tx1"/>
                </a:solidFill>
              </a:rPr>
              <a:t>ЗИСе</a:t>
            </a:r>
            <a:r>
              <a:rPr lang="ru-RU" sz="1600" dirty="0" smtClean="0">
                <a:solidFill>
                  <a:schemeClr val="tx1"/>
                </a:solidFill>
              </a:rPr>
              <a:t> трехосном (6х6) шасси ЗИС-121. </a:t>
            </a:r>
          </a:p>
          <a:p>
            <a:endParaRPr lang="ru-RU" sz="1600" dirty="0" smtClean="0">
              <a:solidFill>
                <a:schemeClr val="tx1"/>
              </a:solidFill>
            </a:endParaRPr>
          </a:p>
        </p:txBody>
      </p:sp>
      <p:pic>
        <p:nvPicPr>
          <p:cNvPr id="7" name="Содержимое 6" descr="б3.jpg"/>
          <p:cNvPicPr>
            <a:picLocks noGrp="1" noChangeAspect="1"/>
          </p:cNvPicPr>
          <p:nvPr>
            <p:ph sz="half" idx="2"/>
          </p:nvPr>
        </p:nvPicPr>
        <p:blipFill>
          <a:blip r:embed="rId2"/>
          <a:stretch>
            <a:fillRect/>
          </a:stretch>
        </p:blipFill>
        <p:spPr>
          <a:xfrm>
            <a:off x="4643437" y="1357298"/>
            <a:ext cx="4519481" cy="3071834"/>
          </a:xfrm>
        </p:spPr>
      </p:pic>
      <p:sp>
        <p:nvSpPr>
          <p:cNvPr id="9" name="Прямоугольник 8"/>
          <p:cNvSpPr/>
          <p:nvPr/>
        </p:nvSpPr>
        <p:spPr>
          <a:xfrm>
            <a:off x="4857752" y="4643446"/>
            <a:ext cx="3500462" cy="830997"/>
          </a:xfrm>
          <a:prstGeom prst="rect">
            <a:avLst/>
          </a:prstGeom>
        </p:spPr>
        <p:txBody>
          <a:bodyPr wrap="square">
            <a:spAutoFit/>
          </a:bodyPr>
          <a:lstStyle/>
          <a:p>
            <a:pPr lvl="0" fontAlgn="base">
              <a:spcBef>
                <a:spcPct val="0"/>
              </a:spcBef>
              <a:spcAft>
                <a:spcPct val="0"/>
              </a:spcAft>
            </a:pPr>
            <a:r>
              <a:rPr lang="ru-RU" sz="1600" b="1" i="1" dirty="0" smtClean="0">
                <a:latin typeface="Arial" pitchFamily="34" charset="0"/>
              </a:rPr>
              <a:t>образец колёсно-гусеничного </a:t>
            </a:r>
          </a:p>
          <a:p>
            <a:pPr lvl="0" fontAlgn="base">
              <a:spcBef>
                <a:spcPct val="0"/>
              </a:spcBef>
              <a:spcAft>
                <a:spcPct val="0"/>
              </a:spcAft>
            </a:pPr>
            <a:r>
              <a:rPr lang="ru-RU" sz="1600" b="1" i="1" dirty="0" smtClean="0">
                <a:latin typeface="Arial" pitchFamily="34" charset="0"/>
              </a:rPr>
              <a:t>бронетранспортера Б-3</a:t>
            </a:r>
          </a:p>
          <a:p>
            <a:pPr lvl="0" fontAlgn="base">
              <a:spcBef>
                <a:spcPct val="0"/>
              </a:spcBef>
              <a:spcAft>
                <a:spcPct val="0"/>
              </a:spcAft>
            </a:pPr>
            <a:r>
              <a:rPr lang="ru-RU" sz="1600" b="1" i="1" dirty="0" smtClean="0">
                <a:latin typeface="Arial" pitchFamily="34" charset="0"/>
              </a:rPr>
              <a:t> 1944 г.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143000"/>
          </a:xfrm>
        </p:spPr>
        <p:txBody>
          <a:bodyPr/>
          <a:lstStyle/>
          <a:p>
            <a:r>
              <a:rPr smtClean="0"/>
              <a:t>   </a:t>
            </a:r>
            <a:r>
              <a:rPr sz="2400" smtClean="0"/>
              <a:t>В конце января 1943 г. два первых самоходно-артиллерийских полка отправили на Волховский фронт для прорыва блокады Ленинграда. </a:t>
            </a:r>
            <a:endParaRPr lang="ru-RU" sz="2400" dirty="0"/>
          </a:p>
        </p:txBody>
      </p:sp>
      <p:sp>
        <p:nvSpPr>
          <p:cNvPr id="3" name="Содержимое 2"/>
          <p:cNvSpPr>
            <a:spLocks noGrp="1"/>
          </p:cNvSpPr>
          <p:nvPr>
            <p:ph sz="half" idx="1"/>
          </p:nvPr>
        </p:nvSpPr>
        <p:spPr>
          <a:xfrm>
            <a:off x="0" y="1600200"/>
            <a:ext cx="4495800" cy="4525963"/>
          </a:xfrm>
        </p:spPr>
        <p:txBody>
          <a:bodyPr>
            <a:normAutofit fontScale="92500"/>
          </a:bodyPr>
          <a:lstStyle/>
          <a:p>
            <a:r>
              <a:rPr lang="ru-RU" dirty="0" smtClean="0"/>
              <a:t> </a:t>
            </a:r>
            <a:r>
              <a:rPr lang="ru-RU" dirty="0" smtClean="0">
                <a:solidFill>
                  <a:schemeClr val="tx1"/>
                </a:solidFill>
              </a:rPr>
              <a:t> Дорога Жизни — единственная транспортная магистраль, проходившая через Ладожское озеро и связывавшая в сентябре 1941 — марте 1943 гг. осажденный немецкими войсками Ленинград с Большой землей.</a:t>
            </a:r>
          </a:p>
          <a:p>
            <a:endParaRPr lang="ru-RU" dirty="0"/>
          </a:p>
        </p:txBody>
      </p:sp>
      <p:sp>
        <p:nvSpPr>
          <p:cNvPr id="4" name="Содержимое 3"/>
          <p:cNvSpPr>
            <a:spLocks noGrp="1"/>
          </p:cNvSpPr>
          <p:nvPr>
            <p:ph sz="half" idx="2"/>
          </p:nvPr>
        </p:nvSpPr>
        <p:spPr/>
        <p:txBody>
          <a:bodyPr>
            <a:normAutofit fontScale="92500"/>
          </a:bodyPr>
          <a:lstStyle/>
          <a:p>
            <a:endParaRPr lang="ru-RU" dirty="0"/>
          </a:p>
        </p:txBody>
      </p:sp>
      <p:pic>
        <p:nvPicPr>
          <p:cNvPr id="5" name="Picture 5" descr="дорога"/>
          <p:cNvPicPr>
            <a:picLocks noChangeAspect="1" noChangeArrowheads="1"/>
          </p:cNvPicPr>
          <p:nvPr/>
        </p:nvPicPr>
        <p:blipFill>
          <a:blip r:embed="rId2"/>
          <a:srcRect/>
          <a:stretch>
            <a:fillRect/>
          </a:stretch>
        </p:blipFill>
        <p:spPr bwMode="auto">
          <a:xfrm>
            <a:off x="4572000" y="1571611"/>
            <a:ext cx="4572000" cy="508728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8"/>
            <a:ext cx="8229600" cy="1143000"/>
          </a:xfrm>
        </p:spPr>
        <p:txBody>
          <a:bodyPr/>
          <a:lstStyle/>
          <a:p>
            <a:r>
              <a:rPr sz="2400" smtClean="0">
                <a:solidFill>
                  <a:schemeClr val="accent6">
                    <a:lumMod val="75000"/>
                  </a:schemeClr>
                </a:solidFill>
              </a:rPr>
              <a:t>В сторону Ленинграда лед выдерживал груженые машины, а оттуда, почти впустую, машины часто проваливались под лед.</a:t>
            </a:r>
            <a:endParaRPr lang="ru-RU" sz="2400" dirty="0">
              <a:solidFill>
                <a:schemeClr val="accent6">
                  <a:lumMod val="75000"/>
                </a:schemeClr>
              </a:solidFill>
            </a:endParaRPr>
          </a:p>
        </p:txBody>
      </p:sp>
      <p:sp>
        <p:nvSpPr>
          <p:cNvPr id="4" name="Содержимое 3"/>
          <p:cNvSpPr>
            <a:spLocks noGrp="1"/>
          </p:cNvSpPr>
          <p:nvPr>
            <p:ph sz="half" idx="2"/>
          </p:nvPr>
        </p:nvSpPr>
        <p:spPr>
          <a:xfrm>
            <a:off x="3786182" y="1857364"/>
            <a:ext cx="5072098" cy="4525963"/>
          </a:xfrm>
        </p:spPr>
        <p:txBody>
          <a:bodyPr>
            <a:noAutofit/>
          </a:bodyPr>
          <a:lstStyle/>
          <a:p>
            <a:pPr>
              <a:buNone/>
            </a:pPr>
            <a:r>
              <a:rPr lang="ru-RU" sz="2000" b="1" dirty="0" smtClean="0"/>
              <a:t>Главный вывод </a:t>
            </a:r>
            <a:r>
              <a:rPr lang="ru-RU" sz="2000" b="1" dirty="0" err="1" smtClean="0"/>
              <a:t>Кобеко</a:t>
            </a:r>
            <a:r>
              <a:rPr lang="ru-RU" sz="2000" b="1" dirty="0" smtClean="0"/>
              <a:t> П.П.</a:t>
            </a:r>
            <a:endParaRPr lang="ru-RU" sz="2000" dirty="0" smtClean="0">
              <a:solidFill>
                <a:schemeClr val="tx1"/>
              </a:solidFill>
            </a:endParaRPr>
          </a:p>
          <a:p>
            <a:r>
              <a:rPr lang="ru-RU" sz="2000" dirty="0" smtClean="0">
                <a:solidFill>
                  <a:schemeClr val="tx1"/>
                </a:solidFill>
              </a:rPr>
              <a:t>Степень деформации зависит от скорости движения транспорта. </a:t>
            </a:r>
          </a:p>
          <a:p>
            <a:r>
              <a:rPr lang="ru-RU" sz="2000" dirty="0" smtClean="0">
                <a:solidFill>
                  <a:schemeClr val="tx1"/>
                </a:solidFill>
              </a:rPr>
              <a:t>Критическая, опасная скорость составляла примерно 35 км/час </a:t>
            </a:r>
          </a:p>
          <a:p>
            <a:r>
              <a:rPr lang="ru-RU" sz="2000" dirty="0" smtClean="0">
                <a:solidFill>
                  <a:schemeClr val="tx1"/>
                </a:solidFill>
              </a:rPr>
              <a:t>Если скорость машины   равна скорости распространения ледяной волны, то наступает  </a:t>
            </a:r>
            <a:r>
              <a:rPr lang="ru-RU" sz="2000" b="1" dirty="0" smtClean="0">
                <a:solidFill>
                  <a:schemeClr val="tx1"/>
                </a:solidFill>
              </a:rPr>
              <a:t>резонанс.</a:t>
            </a:r>
            <a:r>
              <a:rPr lang="ru-RU" sz="2000" dirty="0" smtClean="0">
                <a:solidFill>
                  <a:schemeClr val="tx1"/>
                </a:solidFill>
              </a:rPr>
              <a:t> </a:t>
            </a:r>
          </a:p>
          <a:p>
            <a:r>
              <a:rPr lang="ru-RU" sz="2000" dirty="0" smtClean="0">
                <a:solidFill>
                  <a:schemeClr val="tx1"/>
                </a:solidFill>
              </a:rPr>
              <a:t>Для водителей  вывесили инструкцию по переправе через «Дорогу Жизни»</a:t>
            </a:r>
          </a:p>
          <a:p>
            <a:endParaRPr lang="ru-RU" sz="2000" b="1" dirty="0" smtClean="0"/>
          </a:p>
          <a:p>
            <a:endParaRPr lang="ru-RU" sz="1600" dirty="0"/>
          </a:p>
        </p:txBody>
      </p:sp>
      <p:pic>
        <p:nvPicPr>
          <p:cNvPr id="5" name="Picture 7" descr="13"/>
          <p:cNvPicPr>
            <a:picLocks noGrp="1" noChangeAspect="1" noChangeArrowheads="1"/>
          </p:cNvPicPr>
          <p:nvPr>
            <p:ph sz="half" idx="1"/>
          </p:nvPr>
        </p:nvPicPr>
        <p:blipFill>
          <a:blip r:embed="rId2"/>
          <a:srcRect/>
          <a:stretch>
            <a:fillRect/>
          </a:stretch>
        </p:blipFill>
        <p:spPr bwMode="auto">
          <a:xfrm>
            <a:off x="642910" y="1142984"/>
            <a:ext cx="2357454" cy="2384866"/>
          </a:xfrm>
          <a:prstGeom prst="rect">
            <a:avLst/>
          </a:prstGeom>
          <a:noFill/>
        </p:spPr>
      </p:pic>
      <p:sp>
        <p:nvSpPr>
          <p:cNvPr id="6" name="Text Box 9"/>
          <p:cNvSpPr txBox="1">
            <a:spLocks noChangeArrowheads="1"/>
          </p:cNvSpPr>
          <p:nvPr/>
        </p:nvSpPr>
        <p:spPr bwMode="auto">
          <a:xfrm>
            <a:off x="642910" y="3500438"/>
            <a:ext cx="3022430" cy="369332"/>
          </a:xfrm>
          <a:prstGeom prst="rect">
            <a:avLst/>
          </a:prstGeom>
          <a:noFill/>
          <a:ln w="9525">
            <a:noFill/>
            <a:miter lim="800000"/>
            <a:headEnd/>
            <a:tailEnd/>
          </a:ln>
          <a:effectLst/>
        </p:spPr>
        <p:txBody>
          <a:bodyPr wrap="none">
            <a:spAutoFit/>
          </a:bodyPr>
          <a:lstStyle/>
          <a:p>
            <a:r>
              <a:rPr lang="ru-RU" b="1" dirty="0" err="1"/>
              <a:t>Кобеко</a:t>
            </a:r>
            <a:r>
              <a:rPr lang="ru-RU" b="1" dirty="0"/>
              <a:t> </a:t>
            </a:r>
            <a:r>
              <a:rPr lang="ru-RU" b="1" dirty="0" smtClean="0"/>
              <a:t>Павел Павлович</a:t>
            </a:r>
            <a:endParaRPr lang="ru-RU" b="1" dirty="0"/>
          </a:p>
        </p:txBody>
      </p:sp>
      <p:sp>
        <p:nvSpPr>
          <p:cNvPr id="7" name="TextBox 6"/>
          <p:cNvSpPr txBox="1"/>
          <p:nvPr/>
        </p:nvSpPr>
        <p:spPr>
          <a:xfrm>
            <a:off x="142844" y="4000504"/>
            <a:ext cx="4000528" cy="2554545"/>
          </a:xfrm>
          <a:prstGeom prst="rect">
            <a:avLst/>
          </a:prstGeom>
          <a:noFill/>
        </p:spPr>
        <p:txBody>
          <a:bodyPr wrap="square" rtlCol="0">
            <a:spAutoFit/>
          </a:bodyPr>
          <a:lstStyle/>
          <a:p>
            <a:r>
              <a:rPr lang="ru-RU" sz="1600" dirty="0" smtClean="0"/>
              <a:t>Нужно было понять закономерности деформации льда, его физико-механические свойства — вязкость, грузоподъемность, условия пролома, влияние толщины, деформацию под влиянием нагрузок . Для этого из деталей телефонов, приемников создали специальный прибор. В 30 градусную стужу под обстрелом изучали ученые свойства льда. </a:t>
            </a:r>
            <a:endParaRPr lang="ru-RU"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mtClean="0"/>
              <a:t>Военная авиация</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solidFill>
                  <a:schemeClr val="tx1"/>
                </a:solidFill>
              </a:rPr>
              <a:t>Талант наших авиаконструкторов с особой силой раскрылся в годы Великой Отечественной войны. </a:t>
            </a:r>
          </a:p>
          <a:p>
            <a:r>
              <a:rPr lang="ru-RU" dirty="0" smtClean="0">
                <a:solidFill>
                  <a:schemeClr val="tx1"/>
                </a:solidFill>
              </a:rPr>
              <a:t>Велика роль в достижении победы над врагом советских конструкторов С.В. Ильюшина, С. А. Лавочкина, А.И. Микояна, В.М. Мясищева, В.М. </a:t>
            </a:r>
            <a:r>
              <a:rPr lang="ru-RU" dirty="0" err="1" smtClean="0">
                <a:solidFill>
                  <a:schemeClr val="tx1"/>
                </a:solidFill>
              </a:rPr>
              <a:t>Петлякова</a:t>
            </a:r>
            <a:r>
              <a:rPr lang="ru-RU" dirty="0" smtClean="0">
                <a:solidFill>
                  <a:schemeClr val="tx1"/>
                </a:solidFill>
              </a:rPr>
              <a:t>, П.О. Сухого, А.Н. Туполева, А.С. Яковлева и других.</a:t>
            </a:r>
          </a:p>
          <a:p>
            <a:r>
              <a:rPr lang="ru-RU" dirty="0" smtClean="0">
                <a:solidFill>
                  <a:schemeClr val="tx1"/>
                </a:solidFill>
              </a:rPr>
              <a:t>По многим показателям созданные ими машины превосходили самолеты, стоящие на вооружении фашистской Германии.</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85860"/>
            <a:ext cx="8229600" cy="131778"/>
          </a:xfrm>
        </p:spPr>
        <p:txBody>
          <a:bodyPr/>
          <a:lstStyle/>
          <a:p>
            <a:r>
              <a:rPr sz="3200" smtClean="0"/>
              <a:t>Весна 1943 года </a:t>
            </a:r>
            <a:br>
              <a:rPr sz="3200" smtClean="0"/>
            </a:br>
            <a:r>
              <a:rPr sz="3200" smtClean="0"/>
              <a:t>Главная роль отводилась авиации</a:t>
            </a:r>
            <a:r>
              <a:rPr smtClean="0"/>
              <a:t/>
            </a:r>
            <a:br>
              <a:rPr smtClean="0"/>
            </a:br>
            <a:r>
              <a:rPr smtClean="0"/>
              <a:t/>
            </a:r>
            <a:br>
              <a:rPr smtClean="0"/>
            </a:br>
            <a:endParaRPr lang="ru-RU" dirty="0"/>
          </a:p>
        </p:txBody>
      </p:sp>
      <p:sp>
        <p:nvSpPr>
          <p:cNvPr id="3" name="Содержимое 2"/>
          <p:cNvSpPr>
            <a:spLocks noGrp="1"/>
          </p:cNvSpPr>
          <p:nvPr>
            <p:ph sz="half" idx="1"/>
          </p:nvPr>
        </p:nvSpPr>
        <p:spPr>
          <a:xfrm>
            <a:off x="0" y="1500150"/>
            <a:ext cx="4395790" cy="5357850"/>
          </a:xfrm>
        </p:spPr>
        <p:txBody>
          <a:bodyPr>
            <a:normAutofit fontScale="62500" lnSpcReduction="20000"/>
          </a:bodyPr>
          <a:lstStyle/>
          <a:p>
            <a:r>
              <a:rPr lang="ru-RU" b="1" i="1" dirty="0" smtClean="0">
                <a:solidFill>
                  <a:schemeClr val="tx1"/>
                </a:solidFill>
                <a:latin typeface="Times New Roman" pitchFamily="18" charset="0"/>
                <a:cs typeface="Times New Roman" pitchFamily="18" charset="0"/>
              </a:rPr>
              <a:t>Кубань, Таманский полуостров</a:t>
            </a:r>
          </a:p>
          <a:p>
            <a:r>
              <a:rPr lang="ru-RU" b="1" i="1" dirty="0" smtClean="0">
                <a:solidFill>
                  <a:schemeClr val="tx1"/>
                </a:solidFill>
                <a:latin typeface="Times New Roman" pitchFamily="18" charset="0"/>
                <a:cs typeface="Times New Roman" pitchFamily="18" charset="0"/>
              </a:rPr>
              <a:t>«</a:t>
            </a:r>
            <a:r>
              <a:rPr lang="ru-RU" b="1" i="1" dirty="0" err="1" smtClean="0">
                <a:solidFill>
                  <a:schemeClr val="tx1"/>
                </a:solidFill>
                <a:latin typeface="Times New Roman" pitchFamily="18" charset="0"/>
                <a:cs typeface="Times New Roman" pitchFamily="18" charset="0"/>
              </a:rPr>
              <a:t>Голубая</a:t>
            </a:r>
            <a:r>
              <a:rPr lang="ru-RU" b="1" i="1" dirty="0" smtClean="0">
                <a:solidFill>
                  <a:schemeClr val="tx1"/>
                </a:solidFill>
                <a:latin typeface="Times New Roman" pitchFamily="18" charset="0"/>
                <a:cs typeface="Times New Roman" pitchFamily="18" charset="0"/>
              </a:rPr>
              <a:t> линия»  - оборонительная линия немцев</a:t>
            </a:r>
          </a:p>
          <a:p>
            <a:r>
              <a:rPr lang="ru-RU" b="1" i="1" dirty="0" smtClean="0">
                <a:solidFill>
                  <a:schemeClr val="tx1"/>
                </a:solidFill>
                <a:latin typeface="Times New Roman" pitchFamily="18" charset="0"/>
                <a:cs typeface="Times New Roman" pitchFamily="18" charset="0"/>
              </a:rPr>
              <a:t>Бои шли две недели</a:t>
            </a:r>
          </a:p>
          <a:p>
            <a:r>
              <a:rPr lang="ru-RU" b="1" i="1" dirty="0" smtClean="0">
                <a:solidFill>
                  <a:schemeClr val="tx1"/>
                </a:solidFill>
                <a:latin typeface="Times New Roman" pitchFamily="18" charset="0"/>
                <a:cs typeface="Times New Roman" pitchFamily="18" charset="0"/>
              </a:rPr>
              <a:t>5 мая освободили станицу Крымскую</a:t>
            </a:r>
          </a:p>
          <a:p>
            <a:r>
              <a:rPr lang="ru-RU" b="1" i="1" dirty="0" smtClean="0">
                <a:solidFill>
                  <a:schemeClr val="tx1"/>
                </a:solidFill>
                <a:latin typeface="Times New Roman" pitchFamily="18" charset="0"/>
                <a:cs typeface="Times New Roman" pitchFamily="18" charset="0"/>
              </a:rPr>
              <a:t>2500 самолетов с обеих сторон, из них половина – истребители</a:t>
            </a:r>
          </a:p>
          <a:p>
            <a:endParaRPr lang="ru-RU" b="1" i="1" dirty="0" smtClean="0">
              <a:solidFill>
                <a:schemeClr val="tx1"/>
              </a:solidFill>
              <a:latin typeface="Times New Roman" pitchFamily="18" charset="0"/>
              <a:cs typeface="Times New Roman" pitchFamily="18" charset="0"/>
            </a:endParaRPr>
          </a:p>
          <a:p>
            <a:r>
              <a:rPr lang="ru-RU" b="1" i="1" dirty="0" smtClean="0">
                <a:solidFill>
                  <a:schemeClr val="tx1"/>
                </a:solidFill>
                <a:latin typeface="Times New Roman" pitchFamily="18" charset="0"/>
                <a:cs typeface="Times New Roman" pitchFamily="18" charset="0"/>
              </a:rPr>
              <a:t>Весной 1943 года развенчан миф о немецком превосходстве</a:t>
            </a:r>
          </a:p>
          <a:p>
            <a:r>
              <a:rPr lang="ru-RU" b="1" i="1" dirty="0" smtClean="0">
                <a:solidFill>
                  <a:schemeClr val="tx1"/>
                </a:solidFill>
                <a:latin typeface="Times New Roman" pitchFamily="18" charset="0"/>
                <a:cs typeface="Times New Roman" pitchFamily="18" charset="0"/>
              </a:rPr>
              <a:t>Перелом в войне: черты новой тактики в использовании авиации, почувствовали уверенность в своих силах</a:t>
            </a:r>
          </a:p>
          <a:p>
            <a:r>
              <a:rPr lang="ru-RU" b="1" i="1" dirty="0" smtClean="0">
                <a:solidFill>
                  <a:schemeClr val="tx1"/>
                </a:solidFill>
                <a:latin typeface="Times New Roman" pitchFamily="18" charset="0"/>
                <a:cs typeface="Times New Roman" pitchFamily="18" charset="0"/>
              </a:rPr>
              <a:t>В конце войны воздушно-военные силы СССР – одни из лучших в мире</a:t>
            </a:r>
          </a:p>
        </p:txBody>
      </p:sp>
      <p:sp>
        <p:nvSpPr>
          <p:cNvPr id="4" name="Содержимое 3"/>
          <p:cNvSpPr>
            <a:spLocks noGrp="1"/>
          </p:cNvSpPr>
          <p:nvPr>
            <p:ph sz="half" idx="2"/>
          </p:nvPr>
        </p:nvSpPr>
        <p:spPr>
          <a:xfrm>
            <a:off x="4643438" y="1500174"/>
            <a:ext cx="4281518" cy="5054617"/>
          </a:xfrm>
        </p:spPr>
        <p:txBody>
          <a:bodyPr>
            <a:normAutofit fontScale="62500" lnSpcReduction="20000"/>
          </a:bodyPr>
          <a:lstStyle/>
          <a:p>
            <a:r>
              <a:rPr lang="ru-RU" dirty="0" smtClean="0">
                <a:solidFill>
                  <a:schemeClr val="tx1"/>
                </a:solidFill>
              </a:rPr>
              <a:t>В начале войны появились Як-1, Миг-3, Лагг-3, Як-7</a:t>
            </a:r>
          </a:p>
          <a:p>
            <a:pPr lvl="1"/>
            <a:r>
              <a:rPr lang="ru-RU" dirty="0" smtClean="0"/>
              <a:t>Из-за дефицита дюралюминия делали из дерева и фанеры, меньшая прочность, больше масса, меньше скорость.</a:t>
            </a:r>
          </a:p>
          <a:p>
            <a:r>
              <a:rPr lang="ru-RU" dirty="0" smtClean="0">
                <a:solidFill>
                  <a:schemeClr val="tx1"/>
                </a:solidFill>
              </a:rPr>
              <a:t>Осенью 1942 года Як-9, Ла-5 (еще много недостатков)</a:t>
            </a:r>
          </a:p>
          <a:p>
            <a:r>
              <a:rPr lang="ru-RU" dirty="0" smtClean="0">
                <a:solidFill>
                  <a:schemeClr val="tx1"/>
                </a:solidFill>
              </a:rPr>
              <a:t>На Ла-5 летчик Иван </a:t>
            </a:r>
            <a:r>
              <a:rPr lang="ru-RU" dirty="0" err="1" smtClean="0">
                <a:solidFill>
                  <a:schemeClr val="tx1"/>
                </a:solidFill>
              </a:rPr>
              <a:t>Кожедуб</a:t>
            </a:r>
            <a:r>
              <a:rPr lang="ru-RU" dirty="0" smtClean="0">
                <a:solidFill>
                  <a:schemeClr val="tx1"/>
                </a:solidFill>
              </a:rPr>
              <a:t> провел 120 боев, 63 самолета сбил, в 25 лет стал трижды героем Советского Союза</a:t>
            </a:r>
          </a:p>
          <a:p>
            <a:r>
              <a:rPr lang="ru-RU" dirty="0" smtClean="0">
                <a:solidFill>
                  <a:schemeClr val="tx1"/>
                </a:solidFill>
              </a:rPr>
              <a:t>Ла-5ФН,  скорость 450 км/ч. Уже  превосходили немецкие истребители.</a:t>
            </a:r>
          </a:p>
          <a:p>
            <a:r>
              <a:rPr lang="ru-RU" dirty="0" smtClean="0">
                <a:solidFill>
                  <a:schemeClr val="tx1"/>
                </a:solidFill>
              </a:rPr>
              <a:t>В сентябре 1944 созданы Ла-7, Як-3. На них появились металлические лонжероны, внутренняя герметизация, 2 пушки в фюзеляже, синхронизатор, чтобы пули пролетали между лопастями пропеллера.</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2357430"/>
            <a:ext cx="8229600" cy="4714908"/>
          </a:xfrm>
        </p:spPr>
        <p:txBody>
          <a:bodyPr>
            <a:normAutofit fontScale="70000" lnSpcReduction="20000"/>
          </a:bodyPr>
          <a:lstStyle/>
          <a:p>
            <a:pPr>
              <a:buNone/>
            </a:pPr>
            <a:r>
              <a:rPr lang="ru-RU" dirty="0" smtClean="0"/>
              <a:t>Значительную роль в создании оружия играет техника, основой которой служит физическая наука. </a:t>
            </a:r>
          </a:p>
          <a:p>
            <a:pPr>
              <a:buNone/>
            </a:pPr>
            <a:r>
              <a:rPr lang="ru-RU" dirty="0" smtClean="0"/>
              <a:t>Какой бы новый вид вооружения не создавался, он неминуемо опирается на физические законы: </a:t>
            </a:r>
          </a:p>
          <a:p>
            <a:r>
              <a:rPr lang="ru-RU" dirty="0" smtClean="0"/>
              <a:t>рождалось первое артиллерийское оружие - приходилось учитывать законы движения тел (снаряда), сопротивление воздуха, расширение газов и деформацию металла; </a:t>
            </a:r>
          </a:p>
          <a:p>
            <a:r>
              <a:rPr lang="ru-RU" dirty="0" smtClean="0"/>
              <a:t>создавались подводные лодки – и на первое место выступали законы движения тел в жидкостях, учет архимедовой силы; </a:t>
            </a:r>
          </a:p>
          <a:p>
            <a:r>
              <a:rPr lang="ru-RU" dirty="0" smtClean="0"/>
              <a:t>проблемы бомбометания привели к необходимости составления таблиц, позволяющих находить оптимальное время для сброса бомб на цель.</a:t>
            </a:r>
          </a:p>
          <a:p>
            <a:endParaRPr lang="ru-RU" dirty="0"/>
          </a:p>
        </p:txBody>
      </p:sp>
      <p:sp>
        <p:nvSpPr>
          <p:cNvPr id="4" name="Заголовок 1"/>
          <p:cNvSpPr txBox="1">
            <a:spLocks/>
          </p:cNvSpPr>
          <p:nvPr/>
        </p:nvSpPr>
        <p:spPr>
          <a:xfrm>
            <a:off x="428596" y="357166"/>
            <a:ext cx="8429684" cy="136207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0" i="0" u="none" strike="noStrike" kern="1200" cap="none" spc="0" normalizeH="0" baseline="0" noProof="0" dirty="0" smtClean="0">
                <a:ln>
                  <a:noFill/>
                </a:ln>
                <a:solidFill>
                  <a:schemeClr val="accent6">
                    <a:lumMod val="50000"/>
                  </a:schemeClr>
                </a:solidFill>
                <a:effectLst>
                  <a:outerShdw blurRad="60007" dist="368300" dir="7860000" sy="30000" kx="1300200" algn="ctr" rotWithShape="0">
                    <a:prstClr val="black">
                      <a:alpha val="32000"/>
                    </a:prstClr>
                  </a:outerShdw>
                </a:effectLst>
                <a:uLnTx/>
                <a:uFillTx/>
                <a:latin typeface="+mj-lt"/>
                <a:ea typeface="+mj-ea"/>
                <a:cs typeface="+mj-cs"/>
              </a:rPr>
              <a:t>Лозунг </a:t>
            </a:r>
            <a:br>
              <a:rPr kumimoji="0" lang="ru-RU" sz="2400" b="0" i="0" u="none" strike="noStrike" kern="1200" cap="none" spc="0" normalizeH="0" baseline="0" noProof="0" dirty="0" smtClean="0">
                <a:ln>
                  <a:noFill/>
                </a:ln>
                <a:solidFill>
                  <a:schemeClr val="accent6">
                    <a:lumMod val="50000"/>
                  </a:schemeClr>
                </a:solidFill>
                <a:effectLst>
                  <a:outerShdw blurRad="60007" dist="368300" dir="7860000" sy="30000" kx="1300200" algn="ctr" rotWithShape="0">
                    <a:prstClr val="black">
                      <a:alpha val="32000"/>
                    </a:prstClr>
                  </a:outerShdw>
                </a:effectLst>
                <a:uLnTx/>
                <a:uFillTx/>
                <a:latin typeface="+mj-lt"/>
                <a:ea typeface="+mj-ea"/>
                <a:cs typeface="+mj-cs"/>
              </a:rPr>
            </a:br>
            <a:r>
              <a:rPr kumimoji="0" lang="ru-RU" sz="2400" b="0" i="0" u="none" strike="noStrike" kern="1200" cap="none" spc="0" normalizeH="0" baseline="0" noProof="0" dirty="0" smtClean="0">
                <a:ln>
                  <a:noFill/>
                </a:ln>
                <a:solidFill>
                  <a:schemeClr val="accent6">
                    <a:lumMod val="50000"/>
                  </a:schemeClr>
                </a:solidFill>
                <a:effectLst>
                  <a:outerShdw blurRad="60007" dist="368300" dir="7860000" sy="30000" kx="1300200" algn="ctr" rotWithShape="0">
                    <a:prstClr val="black">
                      <a:alpha val="32000"/>
                    </a:prstClr>
                  </a:outerShdw>
                </a:effectLst>
                <a:uLnTx/>
                <a:uFillTx/>
                <a:latin typeface="+mj-lt"/>
                <a:ea typeface="+mj-ea"/>
                <a:cs typeface="+mj-cs"/>
              </a:rPr>
              <a:t>«Все для фронта, все для победы!» стал ведущим для всей научно-исследовательской работы</a:t>
            </a:r>
            <a:endParaRPr kumimoji="0" lang="ru-RU" sz="2400" b="0" i="0" u="none" strike="noStrike" kern="1200" cap="none" spc="0" normalizeH="0" baseline="0" noProof="0" dirty="0">
              <a:ln>
                <a:noFill/>
              </a:ln>
              <a:solidFill>
                <a:schemeClr val="accent6">
                  <a:lumMod val="50000"/>
                </a:schemeClr>
              </a:solidFill>
              <a:effectLst>
                <a:outerShdw blurRad="60007" dist="368300" dir="7860000" sy="30000" kx="1300200" algn="ctr" rotWithShape="0">
                  <a:prstClr val="black">
                    <a:alpha val="32000"/>
                  </a:prst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1439850"/>
          </a:xfrm>
        </p:spPr>
        <p:txBody>
          <a:bodyPr/>
          <a:lstStyle/>
          <a:p>
            <a:r>
              <a:rPr smtClean="0"/>
              <a:t>Истребители Яковлева</a:t>
            </a:r>
            <a:br>
              <a:rPr smtClean="0"/>
            </a:br>
            <a:r>
              <a:rPr sz="2400" i="1" smtClean="0"/>
              <a:t>Летчики знаменитой эскадрильи "Нормандия — Неман" из предлагаемых американских, английских машин остановили свой выбор на Як-3.</a:t>
            </a:r>
            <a:r>
              <a:rPr sz="2400" smtClean="0"/>
              <a:t/>
            </a:r>
            <a:br>
              <a:rPr sz="2400" smtClean="0"/>
            </a:br>
            <a:endParaRPr lang="ru-RU" sz="2400" dirty="0"/>
          </a:p>
        </p:txBody>
      </p:sp>
      <p:sp>
        <p:nvSpPr>
          <p:cNvPr id="3" name="Содержимое 2"/>
          <p:cNvSpPr>
            <a:spLocks noGrp="1"/>
          </p:cNvSpPr>
          <p:nvPr>
            <p:ph sz="half" idx="1"/>
          </p:nvPr>
        </p:nvSpPr>
        <p:spPr>
          <a:xfrm>
            <a:off x="357158" y="1928803"/>
            <a:ext cx="4214842" cy="4929198"/>
          </a:xfrm>
        </p:spPr>
        <p:txBody>
          <a:bodyPr>
            <a:normAutofit fontScale="77500" lnSpcReduction="20000"/>
          </a:bodyPr>
          <a:lstStyle/>
          <a:p>
            <a:r>
              <a:rPr lang="ru-RU" dirty="0" smtClean="0">
                <a:solidFill>
                  <a:schemeClr val="tx1"/>
                </a:solidFill>
              </a:rPr>
              <a:t>В начале ВОВ в частях Красной Армии появились первые истребители ЯК-1.</a:t>
            </a:r>
            <a:endParaRPr lang="ru-RU" i="1" dirty="0" smtClean="0">
              <a:solidFill>
                <a:schemeClr val="tx1"/>
              </a:solidFill>
            </a:endParaRPr>
          </a:p>
          <a:p>
            <a:r>
              <a:rPr lang="ru-RU" dirty="0" smtClean="0">
                <a:solidFill>
                  <a:schemeClr val="tx1"/>
                </a:solidFill>
              </a:rPr>
              <a:t>В 1943 году военно-воздушные силы получили новую отличную машину. </a:t>
            </a:r>
          </a:p>
          <a:p>
            <a:r>
              <a:rPr lang="ru-RU" dirty="0" smtClean="0">
                <a:solidFill>
                  <a:schemeClr val="tx1"/>
                </a:solidFill>
              </a:rPr>
              <a:t>Под руководством авиаконструктора А.С.Яковлева на базе самолета Як-1 был спроектирован </a:t>
            </a:r>
            <a:r>
              <a:rPr lang="ru-RU" i="1" dirty="0" smtClean="0">
                <a:solidFill>
                  <a:schemeClr val="tx1"/>
                </a:solidFill>
              </a:rPr>
              <a:t>самый легкий и маневровый </a:t>
            </a:r>
            <a:r>
              <a:rPr lang="ru-RU" dirty="0" smtClean="0">
                <a:solidFill>
                  <a:schemeClr val="tx1"/>
                </a:solidFill>
              </a:rPr>
              <a:t>истребитель второй мировой войны Як-3, летевший со скоростью 650 км/ч. Взлетная масса самолета 2650 кг. </a:t>
            </a:r>
            <a:endParaRPr lang="ru-RU" dirty="0">
              <a:solidFill>
                <a:schemeClr val="tx1"/>
              </a:solidFill>
            </a:endParaRPr>
          </a:p>
        </p:txBody>
      </p:sp>
      <p:sp>
        <p:nvSpPr>
          <p:cNvPr id="4" name="Содержимое 3"/>
          <p:cNvSpPr>
            <a:spLocks noGrp="1"/>
          </p:cNvSpPr>
          <p:nvPr>
            <p:ph sz="half" idx="2"/>
          </p:nvPr>
        </p:nvSpPr>
        <p:spPr>
          <a:xfrm>
            <a:off x="4643438" y="1928802"/>
            <a:ext cx="4038600" cy="4340237"/>
          </a:xfrm>
        </p:spPr>
        <p:txBody>
          <a:bodyPr>
            <a:normAutofit fontScale="77500" lnSpcReduction="20000"/>
          </a:bodyPr>
          <a:lstStyle/>
          <a:p>
            <a:r>
              <a:rPr lang="ru-RU" dirty="0" smtClean="0">
                <a:solidFill>
                  <a:schemeClr val="tx1"/>
                </a:solidFill>
              </a:rPr>
              <a:t>Достоинство Як-3 – сочетание простоты пилотирования с мощным вооружением</a:t>
            </a:r>
            <a:endParaRPr lang="ru-RU" dirty="0">
              <a:solidFill>
                <a:schemeClr val="tx1"/>
              </a:solidFill>
            </a:endParaRPr>
          </a:p>
        </p:txBody>
      </p:sp>
      <p:pic>
        <p:nvPicPr>
          <p:cNvPr id="5" name="Рисунок 4" descr="яки.jpg"/>
          <p:cNvPicPr>
            <a:picLocks noChangeAspect="1"/>
          </p:cNvPicPr>
          <p:nvPr/>
        </p:nvPicPr>
        <p:blipFill>
          <a:blip r:embed="rId2"/>
          <a:stretch>
            <a:fillRect/>
          </a:stretch>
        </p:blipFill>
        <p:spPr>
          <a:xfrm>
            <a:off x="4828953" y="3286124"/>
            <a:ext cx="4315047" cy="321471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6116" y="274638"/>
            <a:ext cx="5400684" cy="1143000"/>
          </a:xfrm>
        </p:spPr>
        <p:txBody>
          <a:bodyPr/>
          <a:lstStyle/>
          <a:p>
            <a:r>
              <a:rPr sz="3600" smtClean="0"/>
              <a:t>Бомбардировщики Туполева</a:t>
            </a:r>
            <a:br>
              <a:rPr sz="3600" smtClean="0"/>
            </a:br>
            <a:r>
              <a:rPr sz="3600" smtClean="0"/>
              <a:t>Соколы Сталина</a:t>
            </a:r>
            <a:endParaRPr lang="ru-RU" sz="3600" dirty="0"/>
          </a:p>
        </p:txBody>
      </p:sp>
      <p:sp>
        <p:nvSpPr>
          <p:cNvPr id="3" name="Содержимое 2"/>
          <p:cNvSpPr>
            <a:spLocks noGrp="1"/>
          </p:cNvSpPr>
          <p:nvPr>
            <p:ph sz="half" idx="1"/>
          </p:nvPr>
        </p:nvSpPr>
        <p:spPr>
          <a:xfrm>
            <a:off x="214282" y="2643182"/>
            <a:ext cx="4786346" cy="4525963"/>
          </a:xfrm>
        </p:spPr>
        <p:txBody>
          <a:bodyPr>
            <a:normAutofit fontScale="62500" lnSpcReduction="20000"/>
          </a:bodyPr>
          <a:lstStyle/>
          <a:p>
            <a:r>
              <a:rPr lang="ru-RU" dirty="0" smtClean="0">
                <a:solidFill>
                  <a:schemeClr val="tx1"/>
                </a:solidFill>
              </a:rPr>
              <a:t>С 1922 года Туполев председатель Комиссии по постройке металлических самолётов при ЦАГИ. Был необоснованно репрессирован и в 1937-41 годах, находясь в заключении, работал в ЦК.Б-29 НКВД. </a:t>
            </a:r>
          </a:p>
          <a:p>
            <a:r>
              <a:rPr lang="ru-RU" dirty="0" smtClean="0">
                <a:solidFill>
                  <a:schemeClr val="tx1"/>
                </a:solidFill>
              </a:rPr>
              <a:t>В Великой Отечественной войне участвовали ТВ-1, ТВ-3, СБ, Р-6, ТВ-7, МТБ-2, Ту-2 и торпедные катера Г-4, Г-5. </a:t>
            </a:r>
            <a:endParaRPr lang="ru-RU" dirty="0" smtClean="0"/>
          </a:p>
          <a:p>
            <a:r>
              <a:rPr lang="ru-RU" dirty="0" smtClean="0">
                <a:solidFill>
                  <a:schemeClr val="tx1"/>
                </a:solidFill>
              </a:rPr>
              <a:t>В 1943 году был создан пикирующий бомбардировщик ТУ-2 А.Н.Туполевым. </a:t>
            </a:r>
          </a:p>
          <a:p>
            <a:r>
              <a:rPr lang="ru-RU" dirty="0" smtClean="0"/>
              <a:t> </a:t>
            </a:r>
            <a:r>
              <a:rPr lang="ru-RU" dirty="0" smtClean="0">
                <a:solidFill>
                  <a:schemeClr val="tx1"/>
                </a:solidFill>
              </a:rPr>
              <a:t>А.Н.Туполев - организатор производства советского алюминиевого сплава - кольчугалюминия, полуфабрикатов из него. </a:t>
            </a:r>
          </a:p>
          <a:p>
            <a:r>
              <a:rPr lang="ru-RU" dirty="0" smtClean="0">
                <a:solidFill>
                  <a:schemeClr val="tx1"/>
                </a:solidFill>
              </a:rPr>
              <a:t>Награжден 10 орденами Ленина</a:t>
            </a:r>
          </a:p>
          <a:p>
            <a:pPr>
              <a:buNone/>
            </a:pPr>
            <a:endParaRPr lang="ru-RU" dirty="0"/>
          </a:p>
        </p:txBody>
      </p:sp>
      <p:sp>
        <p:nvSpPr>
          <p:cNvPr id="5" name="Прямоугольник 4"/>
          <p:cNvSpPr/>
          <p:nvPr/>
        </p:nvSpPr>
        <p:spPr>
          <a:xfrm>
            <a:off x="5286380" y="4857760"/>
            <a:ext cx="3643338" cy="923330"/>
          </a:xfrm>
          <a:prstGeom prst="rect">
            <a:avLst/>
          </a:prstGeom>
        </p:spPr>
        <p:txBody>
          <a:bodyPr wrap="square">
            <a:spAutoFit/>
          </a:bodyPr>
          <a:lstStyle/>
          <a:p>
            <a:pPr algn="ctr"/>
            <a:r>
              <a:rPr lang="ru-RU" i="1" dirty="0" smtClean="0"/>
              <a:t>ТУПОЛЕВ </a:t>
            </a:r>
          </a:p>
          <a:p>
            <a:pPr algn="ctr"/>
            <a:r>
              <a:rPr lang="ru-RU" i="1" dirty="0" smtClean="0"/>
              <a:t>Андрей Николаевич </a:t>
            </a:r>
          </a:p>
          <a:p>
            <a:pPr algn="ctr"/>
            <a:r>
              <a:rPr lang="ru-RU" i="1" dirty="0" smtClean="0"/>
              <a:t>(10.09.1888 - 23.12.1972</a:t>
            </a:r>
            <a:r>
              <a:rPr lang="ru-RU" b="1" i="1" dirty="0" smtClean="0"/>
              <a:t>)</a:t>
            </a:r>
            <a:r>
              <a:rPr lang="ru-RU" i="1" dirty="0" smtClean="0"/>
              <a:t> </a:t>
            </a:r>
            <a:endParaRPr lang="ru-RU" i="1" dirty="0"/>
          </a:p>
        </p:txBody>
      </p:sp>
      <p:pic>
        <p:nvPicPr>
          <p:cNvPr id="9" name="Рисунок 8" descr="туу.jpg"/>
          <p:cNvPicPr>
            <a:picLocks noChangeAspect="1"/>
          </p:cNvPicPr>
          <p:nvPr/>
        </p:nvPicPr>
        <p:blipFill>
          <a:blip r:embed="rId2"/>
          <a:stretch>
            <a:fillRect/>
          </a:stretch>
        </p:blipFill>
        <p:spPr>
          <a:xfrm>
            <a:off x="357157" y="0"/>
            <a:ext cx="3049153" cy="2500306"/>
          </a:xfrm>
          <a:prstGeom prst="rect">
            <a:avLst/>
          </a:prstGeom>
        </p:spPr>
      </p:pic>
      <p:pic>
        <p:nvPicPr>
          <p:cNvPr id="7" name="Рисунок 6" descr="туполев.jpg"/>
          <p:cNvPicPr>
            <a:picLocks noChangeAspect="1"/>
          </p:cNvPicPr>
          <p:nvPr/>
        </p:nvPicPr>
        <p:blipFill>
          <a:blip r:embed="rId3"/>
          <a:stretch>
            <a:fillRect/>
          </a:stretch>
        </p:blipFill>
        <p:spPr>
          <a:xfrm>
            <a:off x="6072198" y="1857364"/>
            <a:ext cx="2232438" cy="285752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лао.jpg"/>
          <p:cNvPicPr>
            <a:picLocks noChangeAspect="1"/>
          </p:cNvPicPr>
          <p:nvPr/>
        </p:nvPicPr>
        <p:blipFill>
          <a:blip r:embed="rId2"/>
          <a:stretch>
            <a:fillRect/>
          </a:stretch>
        </p:blipFill>
        <p:spPr>
          <a:xfrm>
            <a:off x="214282" y="214290"/>
            <a:ext cx="2860378" cy="2357454"/>
          </a:xfrm>
          <a:prstGeom prst="rect">
            <a:avLst/>
          </a:prstGeom>
        </p:spPr>
      </p:pic>
      <p:sp>
        <p:nvSpPr>
          <p:cNvPr id="2" name="Заголовок 1"/>
          <p:cNvSpPr>
            <a:spLocks noGrp="1"/>
          </p:cNvSpPr>
          <p:nvPr>
            <p:ph type="title"/>
          </p:nvPr>
        </p:nvSpPr>
        <p:spPr>
          <a:xfrm>
            <a:off x="1285852" y="357166"/>
            <a:ext cx="8229600" cy="939784"/>
          </a:xfrm>
        </p:spPr>
        <p:txBody>
          <a:bodyPr/>
          <a:lstStyle/>
          <a:p>
            <a:r>
              <a:rPr smtClean="0"/>
              <a:t>Истебители Лавочкина</a:t>
            </a:r>
            <a:endParaRPr lang="ru-RU" dirty="0"/>
          </a:p>
        </p:txBody>
      </p:sp>
      <p:sp>
        <p:nvSpPr>
          <p:cNvPr id="3" name="Содержимое 2"/>
          <p:cNvSpPr>
            <a:spLocks noGrp="1"/>
          </p:cNvSpPr>
          <p:nvPr>
            <p:ph sz="half" idx="1"/>
          </p:nvPr>
        </p:nvSpPr>
        <p:spPr>
          <a:xfrm>
            <a:off x="0" y="3714752"/>
            <a:ext cx="4495800" cy="3143248"/>
          </a:xfrm>
        </p:spPr>
        <p:txBody>
          <a:bodyPr>
            <a:normAutofit fontScale="62500" lnSpcReduction="20000"/>
          </a:bodyPr>
          <a:lstStyle/>
          <a:p>
            <a:r>
              <a:rPr lang="ru-RU" dirty="0" smtClean="0">
                <a:solidFill>
                  <a:schemeClr val="tx1"/>
                </a:solidFill>
              </a:rPr>
              <a:t>Знаменитый авиаконструктор писал: </a:t>
            </a:r>
            <a:r>
              <a:rPr lang="ru-RU" i="1" dirty="0" smtClean="0">
                <a:solidFill>
                  <a:schemeClr val="tx1"/>
                </a:solidFill>
              </a:rPr>
              <a:t>«Я не вижу моего врага — немца-конструктора, который сидит над своими чертежами ... в глубоком убежище. Но, не видя его, я воюю с ним ... Я знаю, что бы ни придумал немец, я обязан придумать лучше. Я собираю всю мою волю и фантазию, все мои знания и опыт ... чтобы в день, когда два новых самолета — наш и вражеский — столкнутся в военном небе, наш оказался победителем»..</a:t>
            </a:r>
            <a:endParaRPr lang="ru-RU" dirty="0">
              <a:solidFill>
                <a:schemeClr val="tx1"/>
              </a:solidFill>
            </a:endParaRPr>
          </a:p>
        </p:txBody>
      </p:sp>
      <p:sp>
        <p:nvSpPr>
          <p:cNvPr id="4" name="Содержимое 3"/>
          <p:cNvSpPr>
            <a:spLocks noGrp="1"/>
          </p:cNvSpPr>
          <p:nvPr>
            <p:ph sz="half" idx="2"/>
          </p:nvPr>
        </p:nvSpPr>
        <p:spPr>
          <a:xfrm>
            <a:off x="4648200" y="1285860"/>
            <a:ext cx="4038600" cy="4840303"/>
          </a:xfrm>
        </p:spPr>
        <p:txBody>
          <a:bodyPr>
            <a:normAutofit fontScale="62500" lnSpcReduction="20000"/>
          </a:bodyPr>
          <a:lstStyle/>
          <a:p>
            <a:r>
              <a:rPr lang="ru-RU" dirty="0" smtClean="0">
                <a:solidFill>
                  <a:schemeClr val="tx1"/>
                </a:solidFill>
              </a:rPr>
              <a:t>В суровые военные будни, отводя на сон всего 2-3 часа в сутки, С.А.Лавочкин создавал новые быстроходные, хорошо вооруженные истребители Ла-5, ЛаГГ-3. </a:t>
            </a:r>
          </a:p>
          <a:p>
            <a:r>
              <a:rPr lang="ru-RU" dirty="0" smtClean="0">
                <a:solidFill>
                  <a:schemeClr val="tx1"/>
                </a:solidFill>
              </a:rPr>
              <a:t>Подлинными хозяевами неба на последнем этапе войны стали знаменитые Ла-5, Ла-7, созданные в конструкторском бюро С.А. Лавочкина. </a:t>
            </a:r>
          </a:p>
          <a:p>
            <a:r>
              <a:rPr lang="ru-RU" dirty="0" smtClean="0">
                <a:solidFill>
                  <a:schemeClr val="tx1"/>
                </a:solidFill>
              </a:rPr>
              <a:t>Истребители высокого класса Ла-5.  Самолет </a:t>
            </a:r>
            <a:r>
              <a:rPr lang="ru-RU" dirty="0" err="1" smtClean="0">
                <a:solidFill>
                  <a:schemeClr val="tx1"/>
                </a:solidFill>
              </a:rPr>
              <a:t>скороподъемный</a:t>
            </a:r>
            <a:r>
              <a:rPr lang="ru-RU" dirty="0" smtClean="0">
                <a:solidFill>
                  <a:schemeClr val="tx1"/>
                </a:solidFill>
              </a:rPr>
              <a:t>, маневренный, имеет большой потолок, 11км </a:t>
            </a:r>
            <a:endParaRPr lang="ru-RU" dirty="0">
              <a:solidFill>
                <a:schemeClr val="tx1"/>
              </a:solidFill>
            </a:endParaRPr>
          </a:p>
        </p:txBody>
      </p:sp>
      <p:sp>
        <p:nvSpPr>
          <p:cNvPr id="6" name="Прямоугольник 5"/>
          <p:cNvSpPr/>
          <p:nvPr/>
        </p:nvSpPr>
        <p:spPr>
          <a:xfrm>
            <a:off x="214282" y="2786058"/>
            <a:ext cx="3286148" cy="923330"/>
          </a:xfrm>
          <a:prstGeom prst="rect">
            <a:avLst/>
          </a:prstGeom>
        </p:spPr>
        <p:txBody>
          <a:bodyPr wrap="square">
            <a:spAutoFit/>
          </a:bodyPr>
          <a:lstStyle/>
          <a:p>
            <a:r>
              <a:rPr lang="ru-RU" dirty="0" smtClean="0"/>
              <a:t>ЛАВОЧКИН </a:t>
            </a:r>
          </a:p>
          <a:p>
            <a:r>
              <a:rPr lang="ru-RU" dirty="0" smtClean="0"/>
              <a:t>Семён Алексеевич</a:t>
            </a:r>
          </a:p>
          <a:p>
            <a:r>
              <a:rPr lang="ru-RU" dirty="0" smtClean="0"/>
              <a:t> (11.09.1900 - 9.06.1960)</a:t>
            </a:r>
            <a:endParaRPr lang="ru-RU" dirty="0"/>
          </a:p>
        </p:txBody>
      </p:sp>
      <p:pic>
        <p:nvPicPr>
          <p:cNvPr id="9" name="Рисунок 8" descr="la-5.jpg"/>
          <p:cNvPicPr>
            <a:picLocks noChangeAspect="1"/>
          </p:cNvPicPr>
          <p:nvPr/>
        </p:nvPicPr>
        <p:blipFill>
          <a:blip r:embed="rId3"/>
          <a:stretch>
            <a:fillRect/>
          </a:stretch>
        </p:blipFill>
        <p:spPr>
          <a:xfrm>
            <a:off x="4643438" y="4857760"/>
            <a:ext cx="4089826" cy="17859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smtClean="0"/>
              <a:t>Авиаконструкторы</a:t>
            </a:r>
            <a:endParaRPr lang="ru-RU" dirty="0"/>
          </a:p>
        </p:txBody>
      </p:sp>
      <p:sp>
        <p:nvSpPr>
          <p:cNvPr id="5" name="Прямоугольник 4"/>
          <p:cNvSpPr/>
          <p:nvPr/>
        </p:nvSpPr>
        <p:spPr>
          <a:xfrm>
            <a:off x="1500166" y="5000636"/>
            <a:ext cx="6286544" cy="646331"/>
          </a:xfrm>
          <a:prstGeom prst="rect">
            <a:avLst/>
          </a:prstGeom>
        </p:spPr>
        <p:txBody>
          <a:bodyPr wrap="square">
            <a:spAutoFit/>
          </a:bodyPr>
          <a:lstStyle/>
          <a:p>
            <a:r>
              <a:rPr lang="ru-RU" i="1" dirty="0" smtClean="0"/>
              <a:t>С.А.Лавочкин, А.Н.Туполев, А.С.Яковлев, А.И.Микоян</a:t>
            </a:r>
            <a:br>
              <a:rPr lang="ru-RU" i="1" dirty="0" smtClean="0"/>
            </a:br>
            <a:endParaRPr lang="ru-RU" dirty="0"/>
          </a:p>
        </p:txBody>
      </p:sp>
      <p:pic>
        <p:nvPicPr>
          <p:cNvPr id="8" name="Содержимое 7" descr="авиакон.jpg"/>
          <p:cNvPicPr>
            <a:picLocks noGrp="1" noChangeAspect="1"/>
          </p:cNvPicPr>
          <p:nvPr>
            <p:ph sz="half" idx="1"/>
          </p:nvPr>
        </p:nvPicPr>
        <p:blipFill>
          <a:blip r:embed="rId2"/>
          <a:stretch>
            <a:fillRect/>
          </a:stretch>
        </p:blipFill>
        <p:spPr>
          <a:xfrm>
            <a:off x="2143108" y="1428736"/>
            <a:ext cx="4572032" cy="3429024"/>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4714908" cy="1143000"/>
          </a:xfrm>
        </p:spPr>
        <p:txBody>
          <a:bodyPr/>
          <a:lstStyle/>
          <a:p>
            <a:r>
              <a:rPr smtClean="0"/>
              <a:t>Штурмовики Ильюшина</a:t>
            </a:r>
            <a:endParaRPr lang="ru-RU" dirty="0"/>
          </a:p>
        </p:txBody>
      </p:sp>
      <p:sp>
        <p:nvSpPr>
          <p:cNvPr id="3" name="Содержимое 2"/>
          <p:cNvSpPr>
            <a:spLocks noGrp="1"/>
          </p:cNvSpPr>
          <p:nvPr>
            <p:ph sz="half" idx="1"/>
          </p:nvPr>
        </p:nvSpPr>
        <p:spPr>
          <a:xfrm>
            <a:off x="357158" y="1857364"/>
            <a:ext cx="4038600" cy="5286388"/>
          </a:xfrm>
        </p:spPr>
        <p:txBody>
          <a:bodyPr>
            <a:normAutofit fontScale="70000" lnSpcReduction="20000"/>
          </a:bodyPr>
          <a:lstStyle/>
          <a:p>
            <a:r>
              <a:rPr lang="ru-RU" dirty="0" smtClean="0">
                <a:solidFill>
                  <a:schemeClr val="tx1"/>
                </a:solidFill>
              </a:rPr>
              <a:t>"Черной смертью" прозвали фашистские захватчики знаменитый штурмовик Ил-2, созданный С. В. Ильюшиным. </a:t>
            </a:r>
          </a:p>
          <a:p>
            <a:r>
              <a:rPr lang="ru-RU" dirty="0" smtClean="0">
                <a:solidFill>
                  <a:schemeClr val="tx1"/>
                </a:solidFill>
              </a:rPr>
              <a:t>А его бомбардировщик Ил-4 стал основной машиной советской дальней авиации. </a:t>
            </a:r>
          </a:p>
          <a:p>
            <a:r>
              <a:rPr lang="ru-RU" dirty="0" smtClean="0">
                <a:solidFill>
                  <a:schemeClr val="tx1"/>
                </a:solidFill>
              </a:rPr>
              <a:t>Именно эти самолеты в 1941 году бомбили Берлин, Данциг и другие военные объекты Германии. </a:t>
            </a:r>
          </a:p>
          <a:p>
            <a:r>
              <a:rPr lang="ru-RU" dirty="0" smtClean="0">
                <a:solidFill>
                  <a:schemeClr val="tx1"/>
                </a:solidFill>
              </a:rPr>
              <a:t>В октябре 1944 года появился на фронтах ВОВ двухместный штурмовик-бомбардировщик Ил-10М. Высота горизонтального полёта 2 км, скорость 500 км/ч. </a:t>
            </a:r>
            <a:endParaRPr lang="ru-RU" dirty="0">
              <a:solidFill>
                <a:schemeClr val="tx1"/>
              </a:solidFill>
            </a:endParaRPr>
          </a:p>
        </p:txBody>
      </p:sp>
      <p:pic>
        <p:nvPicPr>
          <p:cNvPr id="5" name="Picture 4" descr="IMG_0759"/>
          <p:cNvPicPr>
            <a:picLocks noChangeAspect="1" noChangeArrowheads="1"/>
          </p:cNvPicPr>
          <p:nvPr/>
        </p:nvPicPr>
        <p:blipFill>
          <a:blip r:embed="rId2"/>
          <a:srcRect/>
          <a:stretch>
            <a:fillRect/>
          </a:stretch>
        </p:blipFill>
        <p:spPr bwMode="auto">
          <a:xfrm>
            <a:off x="5357818" y="3429000"/>
            <a:ext cx="3071834" cy="2304586"/>
          </a:xfrm>
          <a:prstGeom prst="rect">
            <a:avLst/>
          </a:prstGeom>
          <a:noFill/>
        </p:spPr>
      </p:pic>
      <p:sp>
        <p:nvSpPr>
          <p:cNvPr id="6" name="Прямоугольник 5"/>
          <p:cNvSpPr/>
          <p:nvPr/>
        </p:nvSpPr>
        <p:spPr>
          <a:xfrm>
            <a:off x="5429256" y="5715016"/>
            <a:ext cx="3714744" cy="923330"/>
          </a:xfrm>
          <a:prstGeom prst="rect">
            <a:avLst/>
          </a:prstGeom>
        </p:spPr>
        <p:txBody>
          <a:bodyPr wrap="square">
            <a:spAutoFit/>
          </a:bodyPr>
          <a:lstStyle/>
          <a:p>
            <a:r>
              <a:rPr lang="ru-RU" i="1" dirty="0" smtClean="0"/>
              <a:t>штурмовик ИЛ-2 </a:t>
            </a:r>
          </a:p>
          <a:p>
            <a:r>
              <a:rPr lang="ru-RU" i="1" dirty="0" smtClean="0"/>
              <a:t> Скорость –430 км/час, крупнокалиберный пулемет </a:t>
            </a:r>
            <a:endParaRPr lang="ru-RU" i="1" dirty="0"/>
          </a:p>
        </p:txBody>
      </p:sp>
      <p:sp>
        <p:nvSpPr>
          <p:cNvPr id="7" name="Прямоугольник 6"/>
          <p:cNvSpPr/>
          <p:nvPr/>
        </p:nvSpPr>
        <p:spPr>
          <a:xfrm>
            <a:off x="5143504" y="2428868"/>
            <a:ext cx="3357586" cy="923330"/>
          </a:xfrm>
          <a:prstGeom prst="rect">
            <a:avLst/>
          </a:prstGeom>
        </p:spPr>
        <p:txBody>
          <a:bodyPr wrap="square">
            <a:spAutoFit/>
          </a:bodyPr>
          <a:lstStyle/>
          <a:p>
            <a:pPr algn="ctr"/>
            <a:r>
              <a:rPr lang="ru-RU" dirty="0" smtClean="0"/>
              <a:t>ИЛЬЮШИН</a:t>
            </a:r>
            <a:br>
              <a:rPr lang="ru-RU" dirty="0" smtClean="0"/>
            </a:br>
            <a:r>
              <a:rPr lang="ru-RU" dirty="0" smtClean="0"/>
              <a:t>Сергей Владимирович</a:t>
            </a:r>
            <a:br>
              <a:rPr lang="ru-RU" dirty="0" smtClean="0"/>
            </a:br>
            <a:r>
              <a:rPr lang="ru-RU" dirty="0" smtClean="0"/>
              <a:t>31.03.1894 - 9.02.1977</a:t>
            </a:r>
            <a:endParaRPr lang="ru-RU" dirty="0"/>
          </a:p>
        </p:txBody>
      </p:sp>
      <p:pic>
        <p:nvPicPr>
          <p:cNvPr id="9" name="Рисунок 8" descr="илюш.jpg"/>
          <p:cNvPicPr>
            <a:picLocks noChangeAspect="1"/>
          </p:cNvPicPr>
          <p:nvPr/>
        </p:nvPicPr>
        <p:blipFill>
          <a:blip r:embed="rId3"/>
          <a:stretch>
            <a:fillRect/>
          </a:stretch>
        </p:blipFill>
        <p:spPr>
          <a:xfrm>
            <a:off x="5786445" y="0"/>
            <a:ext cx="1897553" cy="2428868"/>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z="2800" b="1" smtClean="0"/>
              <a:t>БИ</a:t>
            </a:r>
            <a:br>
              <a:rPr sz="2800" b="1" smtClean="0"/>
            </a:br>
            <a:r>
              <a:rPr sz="2800" b="1" smtClean="0"/>
              <a:t>реактивный истребитель-перехватчик </a:t>
            </a:r>
            <a:r>
              <a:rPr b="1" smtClean="0"/>
              <a:t/>
            </a:r>
            <a:br>
              <a:rPr b="1" smtClean="0"/>
            </a:br>
            <a:endParaRPr lang="ru-RU" dirty="0"/>
          </a:p>
        </p:txBody>
      </p:sp>
      <p:sp>
        <p:nvSpPr>
          <p:cNvPr id="4" name="Содержимое 3"/>
          <p:cNvSpPr>
            <a:spLocks noGrp="1"/>
          </p:cNvSpPr>
          <p:nvPr>
            <p:ph sz="half" idx="2"/>
          </p:nvPr>
        </p:nvSpPr>
        <p:spPr>
          <a:xfrm>
            <a:off x="4500562" y="1000108"/>
            <a:ext cx="4286280" cy="5500726"/>
          </a:xfrm>
        </p:spPr>
        <p:txBody>
          <a:bodyPr>
            <a:noAutofit/>
          </a:bodyPr>
          <a:lstStyle/>
          <a:p>
            <a:r>
              <a:rPr lang="ru-RU" sz="1500" dirty="0" smtClean="0">
                <a:solidFill>
                  <a:schemeClr val="tx1"/>
                </a:solidFill>
              </a:rPr>
              <a:t>Ранней весной 1941 г. они начали разработку эскизного проекта истребителя нового типа - с ЖРД, обещавшего скорость 800 км/ч и более.</a:t>
            </a:r>
            <a:br>
              <a:rPr lang="ru-RU" sz="1500" dirty="0" smtClean="0">
                <a:solidFill>
                  <a:schemeClr val="tx1"/>
                </a:solidFill>
              </a:rPr>
            </a:br>
            <a:r>
              <a:rPr lang="ru-RU" sz="1500" dirty="0" smtClean="0">
                <a:solidFill>
                  <a:schemeClr val="tx1"/>
                </a:solidFill>
              </a:rPr>
              <a:t>К 1 сентября первый экземпляр самолета был отправлен на испытания </a:t>
            </a:r>
          </a:p>
          <a:p>
            <a:r>
              <a:rPr lang="ru-RU" sz="1500" dirty="0" smtClean="0">
                <a:solidFill>
                  <a:schemeClr val="tx1"/>
                </a:solidFill>
              </a:rPr>
              <a:t>20 февраля 1942 года при запуске двигателя на испытательном стенде, несмотря на грамотные действия летчика-испытателя </a:t>
            </a:r>
            <a:r>
              <a:rPr lang="ru-RU" sz="1500" dirty="0" err="1" smtClean="0">
                <a:solidFill>
                  <a:schemeClr val="tx1"/>
                </a:solidFill>
              </a:rPr>
              <a:t>Бахчиванджи</a:t>
            </a:r>
            <a:r>
              <a:rPr lang="ru-RU" sz="1500" dirty="0" smtClean="0">
                <a:solidFill>
                  <a:schemeClr val="tx1"/>
                </a:solidFill>
              </a:rPr>
              <a:t>, произошел... взрыв</a:t>
            </a:r>
          </a:p>
          <a:p>
            <a:r>
              <a:rPr lang="ru-RU" sz="1500" dirty="0" smtClean="0">
                <a:solidFill>
                  <a:schemeClr val="tx1"/>
                </a:solidFill>
              </a:rPr>
              <a:t>Для проведения различных испытаний было построено 9 самолетов «БИ».</a:t>
            </a:r>
          </a:p>
          <a:p>
            <a:r>
              <a:rPr lang="ru-RU" sz="1500" dirty="0" smtClean="0">
                <a:solidFill>
                  <a:schemeClr val="tx1"/>
                </a:solidFill>
              </a:rPr>
              <a:t>Стало ясно, что самолет БИ как истребитель принят быть не может из-за чрезмерно малой продолжительности полета, что не покрывалось </a:t>
            </a:r>
            <a:r>
              <a:rPr lang="ru-RU" sz="1500" dirty="0" err="1" smtClean="0">
                <a:solidFill>
                  <a:schemeClr val="tx1"/>
                </a:solidFill>
              </a:rPr>
              <a:t>полуторакратным</a:t>
            </a:r>
            <a:r>
              <a:rPr lang="ru-RU" sz="1500" dirty="0" smtClean="0">
                <a:solidFill>
                  <a:schemeClr val="tx1"/>
                </a:solidFill>
              </a:rPr>
              <a:t> перевесом в скорости. </a:t>
            </a:r>
          </a:p>
          <a:p>
            <a:r>
              <a:rPr lang="ru-RU" sz="1500" dirty="0" smtClean="0">
                <a:solidFill>
                  <a:schemeClr val="tx1"/>
                </a:solidFill>
              </a:rPr>
              <a:t>Самолет БИ послужил для накопления опыта в подобного рода работах - в других проектах истребителей с ЖРД и в установках ЖРД на поршневых самолетах в качестве временных ускорителей полета. </a:t>
            </a:r>
            <a:endParaRPr lang="ru-RU" sz="1500" dirty="0">
              <a:solidFill>
                <a:schemeClr val="tx1"/>
              </a:solidFill>
            </a:endParaRPr>
          </a:p>
        </p:txBody>
      </p:sp>
      <p:sp>
        <p:nvSpPr>
          <p:cNvPr id="6" name="Прямоугольник 5"/>
          <p:cNvSpPr/>
          <p:nvPr/>
        </p:nvSpPr>
        <p:spPr>
          <a:xfrm>
            <a:off x="285720" y="3643314"/>
            <a:ext cx="4572000" cy="1200329"/>
          </a:xfrm>
          <a:prstGeom prst="rect">
            <a:avLst/>
          </a:prstGeom>
        </p:spPr>
        <p:txBody>
          <a:bodyPr>
            <a:spAutoFit/>
          </a:bodyPr>
          <a:lstStyle/>
          <a:p>
            <a:r>
              <a:rPr lang="ru-RU" dirty="0" smtClean="0"/>
              <a:t>Первый ракетный самолет БИ. </a:t>
            </a:r>
          </a:p>
          <a:p>
            <a:r>
              <a:rPr lang="ru-RU" dirty="0" smtClean="0"/>
              <a:t>Зима 1943 года</a:t>
            </a:r>
          </a:p>
          <a:p>
            <a:r>
              <a:rPr lang="ru-RU" dirty="0" smtClean="0"/>
              <a:t/>
            </a:r>
            <a:br>
              <a:rPr lang="ru-RU" dirty="0" smtClean="0"/>
            </a:br>
            <a:endParaRPr lang="ru-RU" dirty="0"/>
          </a:p>
        </p:txBody>
      </p:sp>
      <p:sp>
        <p:nvSpPr>
          <p:cNvPr id="7" name="Прямоугольник 6"/>
          <p:cNvSpPr/>
          <p:nvPr/>
        </p:nvSpPr>
        <p:spPr>
          <a:xfrm>
            <a:off x="357158" y="4500570"/>
            <a:ext cx="4572000" cy="1200329"/>
          </a:xfrm>
          <a:prstGeom prst="rect">
            <a:avLst/>
          </a:prstGeom>
        </p:spPr>
        <p:txBody>
          <a:bodyPr>
            <a:spAutoFit/>
          </a:bodyPr>
          <a:lstStyle/>
          <a:p>
            <a:r>
              <a:rPr lang="ru-RU" dirty="0" smtClean="0"/>
              <a:t>Конструкторы самолета БИ - инженеры </a:t>
            </a:r>
            <a:r>
              <a:rPr lang="ru-RU" b="1" dirty="0" smtClean="0"/>
              <a:t>Александр Яковлевич Березняк и Алексей Михайлович Исаев</a:t>
            </a:r>
            <a:r>
              <a:rPr lang="ru-RU" dirty="0" smtClean="0"/>
              <a:t> - сотрудники ОКБ В.Ф. Болховитинова.</a:t>
            </a:r>
          </a:p>
        </p:txBody>
      </p:sp>
      <p:pic>
        <p:nvPicPr>
          <p:cNvPr id="8" name="Рисунок 7" descr="БИ.jpg"/>
          <p:cNvPicPr>
            <a:picLocks noChangeAspect="1"/>
          </p:cNvPicPr>
          <p:nvPr/>
        </p:nvPicPr>
        <p:blipFill>
          <a:blip r:embed="rId2"/>
          <a:stretch>
            <a:fillRect/>
          </a:stretch>
        </p:blipFill>
        <p:spPr>
          <a:xfrm>
            <a:off x="0" y="1214422"/>
            <a:ext cx="4457731" cy="2143140"/>
          </a:xfrm>
          <a:prstGeom prst="rect">
            <a:avLst/>
          </a:prstGeom>
        </p:spPr>
      </p:pic>
      <p:sp>
        <p:nvSpPr>
          <p:cNvPr id="9" name="Содержимое 8"/>
          <p:cNvSpPr>
            <a:spLocks noGrp="1"/>
          </p:cNvSpPr>
          <p:nvPr>
            <p:ph sz="half" idx="1"/>
          </p:nvPr>
        </p:nvSpPr>
        <p:spPr/>
        <p:txBody>
          <a:bodyPr/>
          <a:lstStyle/>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1802" y="274638"/>
            <a:ext cx="5614998" cy="1143000"/>
          </a:xfrm>
        </p:spPr>
        <p:txBody>
          <a:bodyPr/>
          <a:lstStyle/>
          <a:p>
            <a:r>
              <a:rPr sz="2800" b="1" smtClean="0"/>
              <a:t>Алексей Дмитриевич Чаромский</a:t>
            </a:r>
            <a:br>
              <a:rPr sz="2800" b="1" smtClean="0"/>
            </a:br>
            <a:r>
              <a:rPr sz="2800" smtClean="0"/>
              <a:t> (15 февраля 1899 — 1982)</a:t>
            </a:r>
            <a:endParaRPr lang="ru-RU" sz="2800" dirty="0"/>
          </a:p>
        </p:txBody>
      </p:sp>
      <p:sp>
        <p:nvSpPr>
          <p:cNvPr id="3" name="Содержимое 2"/>
          <p:cNvSpPr>
            <a:spLocks noGrp="1"/>
          </p:cNvSpPr>
          <p:nvPr>
            <p:ph sz="half" idx="1"/>
          </p:nvPr>
        </p:nvSpPr>
        <p:spPr>
          <a:xfrm>
            <a:off x="0" y="2857496"/>
            <a:ext cx="4857752" cy="4357694"/>
          </a:xfrm>
        </p:spPr>
        <p:txBody>
          <a:bodyPr>
            <a:noAutofit/>
          </a:bodyPr>
          <a:lstStyle/>
          <a:p>
            <a:r>
              <a:rPr lang="ru-RU" sz="1400" dirty="0" smtClean="0">
                <a:solidFill>
                  <a:schemeClr val="tx1"/>
                </a:solidFill>
              </a:rPr>
              <a:t>При авиамоторный заводе в городе Тушино возникла «</a:t>
            </a:r>
            <a:r>
              <a:rPr lang="ru-RU" sz="1400" dirty="0" err="1" smtClean="0">
                <a:solidFill>
                  <a:schemeClr val="tx1"/>
                </a:solidFill>
              </a:rPr>
              <a:t>шарага</a:t>
            </a:r>
            <a:r>
              <a:rPr lang="ru-RU" sz="1400" dirty="0" smtClean="0">
                <a:solidFill>
                  <a:schemeClr val="tx1"/>
                </a:solidFill>
              </a:rPr>
              <a:t>» — тушинская технологическая группа. В мае 1938 г. в Тушино переводится группа заключенных инженеров, во главе с А. Д. Чаромским. </a:t>
            </a:r>
          </a:p>
          <a:p>
            <a:r>
              <a:rPr lang="ru-RU" sz="1400" dirty="0" err="1" smtClean="0">
                <a:solidFill>
                  <a:schemeClr val="tx1"/>
                </a:solidFill>
              </a:rPr>
              <a:t>Чаромский</a:t>
            </a:r>
            <a:r>
              <a:rPr lang="ru-RU" sz="1400" dirty="0" smtClean="0">
                <a:solidFill>
                  <a:schemeClr val="tx1"/>
                </a:solidFill>
              </a:rPr>
              <a:t> предложил дизель, вдвое превосходивший по мощности все известные в то время двигатели.</a:t>
            </a:r>
          </a:p>
          <a:p>
            <a:r>
              <a:rPr lang="ru-RU" sz="1400" dirty="0" smtClean="0">
                <a:solidFill>
                  <a:schemeClr val="tx1"/>
                </a:solidFill>
              </a:rPr>
              <a:t>Алексей Дмитриевич </a:t>
            </a:r>
            <a:r>
              <a:rPr lang="ru-RU" sz="1400" dirty="0" err="1" smtClean="0">
                <a:solidFill>
                  <a:schemeClr val="tx1"/>
                </a:solidFill>
              </a:rPr>
              <a:t>Чаромский</a:t>
            </a:r>
            <a:r>
              <a:rPr lang="ru-RU" sz="1400" dirty="0" smtClean="0">
                <a:solidFill>
                  <a:schemeClr val="tx1"/>
                </a:solidFill>
              </a:rPr>
              <a:t>  — советский конструктор авиационных и танковых дизелей, доктор технических наук , генерал-майор инженерно-авиационной службы </a:t>
            </a:r>
          </a:p>
          <a:p>
            <a:r>
              <a:rPr lang="ru-RU" sz="1400" dirty="0" smtClean="0">
                <a:solidFill>
                  <a:schemeClr val="tx1"/>
                </a:solidFill>
              </a:rPr>
              <a:t>Дизели конструкции </a:t>
            </a:r>
            <a:r>
              <a:rPr lang="ru-RU" sz="1400" dirty="0" err="1" smtClean="0">
                <a:solidFill>
                  <a:schemeClr val="tx1"/>
                </a:solidFill>
              </a:rPr>
              <a:t>Чаромского</a:t>
            </a:r>
            <a:r>
              <a:rPr lang="ru-RU" sz="1400" dirty="0" smtClean="0">
                <a:solidFill>
                  <a:schemeClr val="tx1"/>
                </a:solidFill>
              </a:rPr>
              <a:t> (М-40 и АЧ-30Б) применялись в авиации на дальних бомбардировщиках и в танковой промышленности</a:t>
            </a:r>
            <a:endParaRPr lang="ru-RU" sz="1400" dirty="0">
              <a:solidFill>
                <a:schemeClr val="tx1"/>
              </a:solidFill>
            </a:endParaRPr>
          </a:p>
        </p:txBody>
      </p:sp>
      <p:sp>
        <p:nvSpPr>
          <p:cNvPr id="4" name="Содержимое 3"/>
          <p:cNvSpPr>
            <a:spLocks noGrp="1"/>
          </p:cNvSpPr>
          <p:nvPr>
            <p:ph sz="half" idx="2"/>
          </p:nvPr>
        </p:nvSpPr>
        <p:spPr/>
        <p:txBody>
          <a:bodyPr>
            <a:normAutofit fontScale="62500" lnSpcReduction="20000"/>
          </a:bodyPr>
          <a:lstStyle/>
          <a:p>
            <a:r>
              <a:rPr lang="ru-RU" b="1" dirty="0" smtClean="0">
                <a:solidFill>
                  <a:schemeClr val="tx1"/>
                </a:solidFill>
              </a:rPr>
              <a:t>АЧ-30</a:t>
            </a:r>
            <a:r>
              <a:rPr lang="ru-RU" dirty="0" smtClean="0">
                <a:solidFill>
                  <a:schemeClr val="tx1"/>
                </a:solidFill>
              </a:rPr>
              <a:t> – советский дизельный авиационный двигатель, разработанный под руководством Алексея Дмитриевича </a:t>
            </a:r>
            <a:r>
              <a:rPr lang="ru-RU" dirty="0" err="1" smtClean="0">
                <a:solidFill>
                  <a:schemeClr val="tx1"/>
                </a:solidFill>
              </a:rPr>
              <a:t>Чаромского</a:t>
            </a:r>
            <a:r>
              <a:rPr lang="ru-RU" dirty="0" smtClean="0">
                <a:solidFill>
                  <a:schemeClr val="tx1"/>
                </a:solidFill>
              </a:rPr>
              <a:t>. Разработан в 1939-42 гг.</a:t>
            </a:r>
          </a:p>
          <a:p>
            <a:r>
              <a:rPr lang="ru-RU" b="1" dirty="0" smtClean="0">
                <a:solidFill>
                  <a:schemeClr val="tx1"/>
                </a:solidFill>
              </a:rPr>
              <a:t>АЧ-30БФ</a:t>
            </a:r>
            <a:r>
              <a:rPr lang="ru-RU" dirty="0" smtClean="0">
                <a:solidFill>
                  <a:schemeClr val="tx1"/>
                </a:solidFill>
              </a:rPr>
              <a:t> – двигатель с непосредственным впрыском спирта, мощностью 1900 л.с. Производился в единичных экземплярах в 1944 г., применялся на опытных самолётах Ил-6. </a:t>
            </a:r>
            <a:r>
              <a:rPr lang="ru-RU" b="1" dirty="0" smtClean="0">
                <a:solidFill>
                  <a:schemeClr val="tx1"/>
                </a:solidFill>
              </a:rPr>
              <a:t> </a:t>
            </a:r>
          </a:p>
          <a:p>
            <a:r>
              <a:rPr lang="ru-RU" b="1" dirty="0" smtClean="0">
                <a:solidFill>
                  <a:schemeClr val="tx1"/>
                </a:solidFill>
              </a:rPr>
              <a:t>АЧ-31</a:t>
            </a:r>
            <a:r>
              <a:rPr lang="ru-RU" dirty="0" smtClean="0">
                <a:solidFill>
                  <a:schemeClr val="tx1"/>
                </a:solidFill>
              </a:rPr>
              <a:t> и </a:t>
            </a:r>
            <a:r>
              <a:rPr lang="ru-RU" b="1" dirty="0" smtClean="0">
                <a:solidFill>
                  <a:schemeClr val="tx1"/>
                </a:solidFill>
              </a:rPr>
              <a:t>АЧ-32</a:t>
            </a:r>
            <a:r>
              <a:rPr lang="ru-RU" dirty="0" smtClean="0">
                <a:solidFill>
                  <a:schemeClr val="tx1"/>
                </a:solidFill>
              </a:rPr>
              <a:t> –разработаны в 1945 г. Были попытки установить двигатели на самолёты Пе-8 и Ил-12.</a:t>
            </a:r>
          </a:p>
          <a:p>
            <a:r>
              <a:rPr lang="ru-RU" dirty="0" smtClean="0"/>
              <a:t> </a:t>
            </a:r>
            <a:endParaRPr lang="ru-RU" i="1" dirty="0" smtClean="0"/>
          </a:p>
          <a:p>
            <a:endParaRPr lang="ru-RU" dirty="0"/>
          </a:p>
        </p:txBody>
      </p:sp>
      <p:pic>
        <p:nvPicPr>
          <p:cNvPr id="6" name="Рисунок 5" descr="чаромский.jpg"/>
          <p:cNvPicPr>
            <a:picLocks noChangeAspect="1"/>
          </p:cNvPicPr>
          <p:nvPr/>
        </p:nvPicPr>
        <p:blipFill>
          <a:blip r:embed="rId2"/>
          <a:stretch>
            <a:fillRect/>
          </a:stretch>
        </p:blipFill>
        <p:spPr>
          <a:xfrm>
            <a:off x="571472" y="0"/>
            <a:ext cx="2286016" cy="289562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00374" y="285728"/>
            <a:ext cx="6043626" cy="1143000"/>
          </a:xfrm>
        </p:spPr>
        <p:txBody>
          <a:bodyPr/>
          <a:lstStyle/>
          <a:p>
            <a:r>
              <a:rPr sz="2800" smtClean="0"/>
              <a:t>КЕЛДЫШ</a:t>
            </a:r>
            <a:br>
              <a:rPr sz="2800" smtClean="0"/>
            </a:br>
            <a:r>
              <a:rPr sz="2800" smtClean="0"/>
              <a:t> </a:t>
            </a:r>
            <a:r>
              <a:rPr sz="2400" smtClean="0"/>
              <a:t>МСТИСЛАВ ВСЕВОЛОДОВИЧ</a:t>
            </a:r>
            <a:br>
              <a:rPr sz="2400" smtClean="0"/>
            </a:br>
            <a:r>
              <a:rPr sz="2400" smtClean="0"/>
              <a:t> (1911-1978</a:t>
            </a:r>
            <a:r>
              <a:rPr sz="2800" smtClean="0"/>
              <a:t>)</a:t>
            </a:r>
            <a:endParaRPr lang="ru-RU" sz="2800" dirty="0">
              <a:solidFill>
                <a:schemeClr val="accent6">
                  <a:lumMod val="75000"/>
                </a:schemeClr>
              </a:solidFill>
            </a:endParaRPr>
          </a:p>
        </p:txBody>
      </p:sp>
      <p:sp>
        <p:nvSpPr>
          <p:cNvPr id="3" name="Содержимое 2"/>
          <p:cNvSpPr>
            <a:spLocks noGrp="1"/>
          </p:cNvSpPr>
          <p:nvPr>
            <p:ph sz="half" idx="1"/>
          </p:nvPr>
        </p:nvSpPr>
        <p:spPr>
          <a:xfrm>
            <a:off x="0" y="3786190"/>
            <a:ext cx="4614866" cy="2786082"/>
          </a:xfrm>
        </p:spPr>
        <p:txBody>
          <a:bodyPr>
            <a:normAutofit fontScale="55000" lnSpcReduction="20000"/>
          </a:bodyPr>
          <a:lstStyle/>
          <a:p>
            <a:r>
              <a:rPr lang="ru-RU" sz="3400" dirty="0" smtClean="0">
                <a:solidFill>
                  <a:schemeClr val="tx1"/>
                </a:solidFill>
              </a:rPr>
              <a:t>Важные теоретические и практические проблемы были разработаны советской наукой в области авиации. Трудами таких ученых, как </a:t>
            </a:r>
            <a:r>
              <a:rPr lang="ru-RU" sz="3400" b="1" dirty="0" smtClean="0">
                <a:solidFill>
                  <a:schemeClr val="tx1"/>
                </a:solidFill>
              </a:rPr>
              <a:t>М.В. Келдыш, Н.Е. </a:t>
            </a:r>
            <a:r>
              <a:rPr lang="ru-RU" sz="3400" b="1" dirty="0" err="1" smtClean="0">
                <a:solidFill>
                  <a:schemeClr val="tx1"/>
                </a:solidFill>
              </a:rPr>
              <a:t>Кочин</a:t>
            </a:r>
            <a:r>
              <a:rPr lang="ru-RU" sz="3400" b="1" dirty="0" smtClean="0">
                <a:solidFill>
                  <a:schemeClr val="tx1"/>
                </a:solidFill>
              </a:rPr>
              <a:t>, С.А. </a:t>
            </a:r>
            <a:r>
              <a:rPr lang="ru-RU" sz="3400" b="1" dirty="0" err="1" smtClean="0">
                <a:solidFill>
                  <a:schemeClr val="tx1"/>
                </a:solidFill>
              </a:rPr>
              <a:t>Христианович</a:t>
            </a:r>
            <a:r>
              <a:rPr lang="ru-RU" sz="3400" dirty="0" smtClean="0">
                <a:solidFill>
                  <a:schemeClr val="tx1"/>
                </a:solidFill>
              </a:rPr>
              <a:t> и ряда другие, удалось решить сложные задачи, связанные с созданием скоростных самолетов для советской военной авиации.</a:t>
            </a:r>
          </a:p>
          <a:p>
            <a:endParaRPr lang="ru-RU" dirty="0">
              <a:solidFill>
                <a:schemeClr val="tx1"/>
              </a:solidFill>
            </a:endParaRPr>
          </a:p>
        </p:txBody>
      </p:sp>
      <p:sp>
        <p:nvSpPr>
          <p:cNvPr id="4" name="Содержимое 3"/>
          <p:cNvSpPr>
            <a:spLocks noGrp="1"/>
          </p:cNvSpPr>
          <p:nvPr>
            <p:ph sz="half" idx="2"/>
          </p:nvPr>
        </p:nvSpPr>
        <p:spPr>
          <a:xfrm>
            <a:off x="4357686" y="1517631"/>
            <a:ext cx="4786314" cy="5340369"/>
          </a:xfrm>
        </p:spPr>
        <p:txBody>
          <a:bodyPr>
            <a:noAutofit/>
          </a:bodyPr>
          <a:lstStyle/>
          <a:p>
            <a:r>
              <a:rPr lang="ru-RU" sz="1400" dirty="0" smtClean="0">
                <a:solidFill>
                  <a:schemeClr val="tx1"/>
                </a:solidFill>
              </a:rPr>
              <a:t>Большое значение получили теории двух явлений — штопора и шимми (или флаттера), представлявших в ту пору основную опасность для авиаторов. </a:t>
            </a:r>
          </a:p>
          <a:p>
            <a:r>
              <a:rPr lang="ru-RU" sz="1400" dirty="0" smtClean="0">
                <a:solidFill>
                  <a:schemeClr val="tx1"/>
                </a:solidFill>
              </a:rPr>
              <a:t>Как правило, самолет, попавший в состояние штопора или шимми уже не могли из него выйти. </a:t>
            </a:r>
          </a:p>
          <a:p>
            <a:r>
              <a:rPr lang="ru-RU" sz="1400" dirty="0" smtClean="0">
                <a:solidFill>
                  <a:schemeClr val="tx1"/>
                </a:solidFill>
              </a:rPr>
              <a:t>Теорию этих явлений создал М. В. Келдыш (впоследствии президент Академии наук СССР, главный теоретик космонавтики). </a:t>
            </a:r>
          </a:p>
          <a:p>
            <a:r>
              <a:rPr lang="ru-RU" sz="1400" dirty="0" smtClean="0">
                <a:solidFill>
                  <a:schemeClr val="tx1"/>
                </a:solidFill>
              </a:rPr>
              <a:t>Однако он пошел дальше и на основании теории сделал заключения о том, как устранять эти явления. </a:t>
            </a:r>
          </a:p>
          <a:p>
            <a:r>
              <a:rPr lang="ru-RU" sz="1400" dirty="0" smtClean="0">
                <a:solidFill>
                  <a:schemeClr val="tx1"/>
                </a:solidFill>
              </a:rPr>
              <a:t>В результате практика полетов получила надежное средство для борьбы с шимми и штопором и за все время войны практически не было в нашей авиации гибели самолетов и летчиков по этим причинам.</a:t>
            </a:r>
          </a:p>
          <a:p>
            <a:r>
              <a:rPr lang="ru-RU" sz="1400" i="1" dirty="0" smtClean="0">
                <a:solidFill>
                  <a:schemeClr val="tx1"/>
                </a:solidFill>
              </a:rPr>
              <a:t>Флаттер — это сочетание изгибных и крутильных колебаний крыльев, хвостового оперения и других элементов самолета. Возбуждение колебаний происходит самопроизвольно, причем с большой амплитудой и ведет к разрушению машины.</a:t>
            </a:r>
          </a:p>
          <a:p>
            <a:endParaRPr lang="ru-RU" sz="1400" dirty="0">
              <a:solidFill>
                <a:schemeClr val="tx1"/>
              </a:solidFill>
            </a:endParaRPr>
          </a:p>
        </p:txBody>
      </p:sp>
      <p:pic>
        <p:nvPicPr>
          <p:cNvPr id="5" name="Рисунок 4" descr="keldysh1.jpg"/>
          <p:cNvPicPr>
            <a:picLocks noChangeAspect="1"/>
          </p:cNvPicPr>
          <p:nvPr/>
        </p:nvPicPr>
        <p:blipFill>
          <a:blip r:embed="rId2"/>
          <a:stretch>
            <a:fillRect/>
          </a:stretch>
        </p:blipFill>
        <p:spPr>
          <a:xfrm>
            <a:off x="642910" y="357166"/>
            <a:ext cx="2357454" cy="3229712"/>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smtClean="0"/>
              <a:t>Перспективные проблемы</a:t>
            </a:r>
            <a:endParaRPr lang="ru-RU" dirty="0"/>
          </a:p>
        </p:txBody>
      </p:sp>
      <p:sp>
        <p:nvSpPr>
          <p:cNvPr id="3" name="Содержимое 2"/>
          <p:cNvSpPr>
            <a:spLocks noGrp="1"/>
          </p:cNvSpPr>
          <p:nvPr>
            <p:ph idx="1"/>
          </p:nvPr>
        </p:nvSpPr>
        <p:spPr>
          <a:xfrm>
            <a:off x="457200" y="1214422"/>
            <a:ext cx="8229600" cy="4911741"/>
          </a:xfrm>
        </p:spPr>
        <p:txBody>
          <a:bodyPr>
            <a:normAutofit fontScale="55000" lnSpcReduction="20000"/>
          </a:bodyPr>
          <a:lstStyle/>
          <a:p>
            <a:r>
              <a:rPr lang="ru-RU" dirty="0" smtClean="0">
                <a:solidFill>
                  <a:schemeClr val="tx1"/>
                </a:solidFill>
              </a:rPr>
              <a:t>В годы войны советская наука работала и над перспективными проблемами, проводила фундаментальные исследования, рассчитанные уже на будущее. </a:t>
            </a:r>
          </a:p>
          <a:p>
            <a:r>
              <a:rPr lang="ru-RU" dirty="0" smtClean="0">
                <a:solidFill>
                  <a:schemeClr val="tx1"/>
                </a:solidFill>
              </a:rPr>
              <a:t>В мае 1942 года был испытан первый в мире реактивный истребитель, созданный </a:t>
            </a:r>
            <a:r>
              <a:rPr lang="ru-RU" b="1" i="1" dirty="0" smtClean="0">
                <a:solidFill>
                  <a:schemeClr val="tx1"/>
                </a:solidFill>
              </a:rPr>
              <a:t>конструктором В.Ф. Болховитиновым.</a:t>
            </a:r>
            <a:r>
              <a:rPr lang="ru-RU" i="1" dirty="0" smtClean="0">
                <a:solidFill>
                  <a:schemeClr val="tx1"/>
                </a:solidFill>
              </a:rPr>
              <a:t> </a:t>
            </a:r>
          </a:p>
          <a:p>
            <a:r>
              <a:rPr lang="ru-RU" dirty="0" smtClean="0">
                <a:solidFill>
                  <a:schemeClr val="tx1"/>
                </a:solidFill>
              </a:rPr>
              <a:t>В начале 1945 года был запущен в серийное производство истребитель с турбореактивным двигателем, созданный коллективом ученых под руководством </a:t>
            </a:r>
            <a:r>
              <a:rPr lang="ru-RU" b="1" i="1" dirty="0" smtClean="0">
                <a:solidFill>
                  <a:schemeClr val="tx1"/>
                </a:solidFill>
              </a:rPr>
              <a:t>А.И. Микояна</a:t>
            </a:r>
            <a:r>
              <a:rPr lang="ru-RU" dirty="0" smtClean="0">
                <a:solidFill>
                  <a:schemeClr val="tx1"/>
                </a:solidFill>
              </a:rPr>
              <a:t>. </a:t>
            </a:r>
          </a:p>
          <a:p>
            <a:r>
              <a:rPr lang="ru-RU" dirty="0" smtClean="0">
                <a:solidFill>
                  <a:schemeClr val="tx1"/>
                </a:solidFill>
              </a:rPr>
              <a:t>Успешно продолжалась работа творческого коллектива во главе с А. И. Микояном над созданием нового типа истребителя с комбинированным турбореактивным двигателем, развивавшего скорость 825 км в час. </a:t>
            </a:r>
          </a:p>
          <a:p>
            <a:r>
              <a:rPr lang="ru-RU" dirty="0" smtClean="0">
                <a:solidFill>
                  <a:schemeClr val="tx1"/>
                </a:solidFill>
              </a:rPr>
              <a:t>В начале 1943 г. под руководством </a:t>
            </a:r>
            <a:r>
              <a:rPr lang="ru-RU" b="1" i="1" dirty="0" smtClean="0">
                <a:solidFill>
                  <a:schemeClr val="tx1"/>
                </a:solidFill>
              </a:rPr>
              <a:t>И. В. Курчатова </a:t>
            </a:r>
            <a:r>
              <a:rPr lang="ru-RU" dirty="0" smtClean="0">
                <a:solidFill>
                  <a:schemeClr val="tx1"/>
                </a:solidFill>
              </a:rPr>
              <a:t>были возобновлены исследования в области ядерной физики. </a:t>
            </a:r>
          </a:p>
          <a:p>
            <a:r>
              <a:rPr lang="ru-RU" dirty="0" smtClean="0">
                <a:solidFill>
                  <a:schemeClr val="tx1"/>
                </a:solidFill>
              </a:rPr>
              <a:t>Большое научное значение имела работа профессора </a:t>
            </a:r>
            <a:r>
              <a:rPr lang="ru-RU" b="1" i="1" dirty="0" smtClean="0">
                <a:solidFill>
                  <a:schemeClr val="tx1"/>
                </a:solidFill>
              </a:rPr>
              <a:t>В. И. Векслера </a:t>
            </a:r>
            <a:r>
              <a:rPr lang="ru-RU" dirty="0" smtClean="0">
                <a:solidFill>
                  <a:schemeClr val="tx1"/>
                </a:solidFill>
              </a:rPr>
              <a:t>над новым принципом ускорения частиц</a:t>
            </a:r>
          </a:p>
          <a:p>
            <a:r>
              <a:rPr lang="ru-RU" dirty="0" smtClean="0">
                <a:solidFill>
                  <a:schemeClr val="tx1"/>
                </a:solidFill>
              </a:rPr>
              <a:t>Группа ученых во главе с </a:t>
            </a:r>
            <a:r>
              <a:rPr lang="ru-RU" b="1" i="1" dirty="0" smtClean="0">
                <a:solidFill>
                  <a:schemeClr val="tx1"/>
                </a:solidFill>
              </a:rPr>
              <a:t>С. П. Королевым и В. П. Глушко </a:t>
            </a:r>
            <a:r>
              <a:rPr lang="ru-RU" dirty="0" smtClean="0">
                <a:solidFill>
                  <a:schemeClr val="tx1"/>
                </a:solidFill>
              </a:rPr>
              <a:t>плодотворно трудилась над разработкой теории и практических основ создания ракетных двигателей и ракетного оружия.</a:t>
            </a:r>
          </a:p>
          <a:p>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b="1" smtClean="0"/>
              <a:t>ВОЕННЫЙ ФЛОТ</a:t>
            </a:r>
            <a:endParaRPr b="1"/>
          </a:p>
        </p:txBody>
      </p:sp>
      <p:sp>
        <p:nvSpPr>
          <p:cNvPr id="3" name="Содержимое 2"/>
          <p:cNvSpPr>
            <a:spLocks noGrp="1"/>
          </p:cNvSpPr>
          <p:nvPr>
            <p:ph idx="1"/>
          </p:nvPr>
        </p:nvSpPr>
        <p:spPr/>
        <p:txBody>
          <a:bodyPr>
            <a:normAutofit lnSpcReduction="10000"/>
          </a:bodyPr>
          <a:lstStyle/>
          <a:p>
            <a:r>
              <a:rPr lang="ru-RU" dirty="0" smtClean="0"/>
              <a:t>Фашисты рассчитывали уничтожить наш морской флот мощным ударом и минами – очень секретным и грозным оружием в те времена. </a:t>
            </a:r>
          </a:p>
          <a:p>
            <a:r>
              <a:rPr lang="ru-RU" dirty="0" smtClean="0"/>
              <a:t>Когда наши корабли, подводные лодки выходили в море в Финском заливе, многие по непонятным причинам взрывались. </a:t>
            </a:r>
            <a:br>
              <a:rPr lang="ru-RU" dirty="0" smtClean="0"/>
            </a:b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smtClean="0">
                <a:solidFill>
                  <a:schemeClr val="tx2">
                    <a:satMod val="130000"/>
                  </a:schemeClr>
                </a:solidFill>
              </a:rPr>
              <a:t>Вооружение </a:t>
            </a:r>
            <a:endParaRPr lang="ru-RU" dirty="0"/>
          </a:p>
        </p:txBody>
      </p:sp>
      <p:sp>
        <p:nvSpPr>
          <p:cNvPr id="3" name="Содержимое 2"/>
          <p:cNvSpPr>
            <a:spLocks noGrp="1"/>
          </p:cNvSpPr>
          <p:nvPr>
            <p:ph idx="1"/>
          </p:nvPr>
        </p:nvSpPr>
        <p:spPr/>
        <p:txBody>
          <a:bodyPr/>
          <a:lstStyle/>
          <a:p>
            <a:pPr algn="ctr"/>
            <a:r>
              <a:rPr lang="ru-RU" dirty="0" smtClean="0"/>
              <a:t>Военная техника</a:t>
            </a:r>
          </a:p>
          <a:p>
            <a:pPr algn="ctr"/>
            <a:endParaRPr lang="ru-RU" dirty="0" smtClean="0"/>
          </a:p>
          <a:p>
            <a:pPr algn="ctr"/>
            <a:r>
              <a:rPr lang="ru-RU" dirty="0" smtClean="0"/>
              <a:t>Оружие</a:t>
            </a:r>
          </a:p>
          <a:p>
            <a:pPr algn="ctr"/>
            <a:endParaRPr lang="ru-RU" dirty="0" smtClean="0"/>
          </a:p>
          <a:p>
            <a:pPr algn="ctr"/>
            <a:r>
              <a:rPr lang="ru-RU" dirty="0" smtClean="0"/>
              <a:t>Боеприпасы  </a:t>
            </a:r>
          </a:p>
          <a:p>
            <a:pPr algn="ctr"/>
            <a:endParaRPr lang="ru-RU" dirty="0" smtClean="0"/>
          </a:p>
          <a:p>
            <a:endParaRPr lang="ru-RU" dirty="0"/>
          </a:p>
        </p:txBody>
      </p:sp>
      <p:pic>
        <p:nvPicPr>
          <p:cNvPr id="4" name="Рисунок 3" descr="Т-34..jpg">
            <a:hlinkClick r:id="rId2" action="ppaction://hlinksldjump"/>
          </p:cNvPr>
          <p:cNvPicPr>
            <a:picLocks noChangeAspect="1"/>
          </p:cNvPicPr>
          <p:nvPr/>
        </p:nvPicPr>
        <p:blipFill>
          <a:blip r:embed="rId3"/>
          <a:stretch>
            <a:fillRect/>
          </a:stretch>
        </p:blipFill>
        <p:spPr>
          <a:xfrm>
            <a:off x="642910" y="1142984"/>
            <a:ext cx="1928826" cy="1281480"/>
          </a:xfrm>
          <a:prstGeom prst="rect">
            <a:avLst/>
          </a:prstGeom>
        </p:spPr>
      </p:pic>
      <p:pic>
        <p:nvPicPr>
          <p:cNvPr id="8" name="Рисунок 7" descr="боеприп.jpg">
            <a:hlinkClick r:id="rId4" action="ppaction://hlinksldjump"/>
          </p:cNvPr>
          <p:cNvPicPr>
            <a:picLocks noChangeAspect="1"/>
          </p:cNvPicPr>
          <p:nvPr/>
        </p:nvPicPr>
        <p:blipFill>
          <a:blip r:embed="rId5"/>
          <a:stretch>
            <a:fillRect/>
          </a:stretch>
        </p:blipFill>
        <p:spPr>
          <a:xfrm>
            <a:off x="1000100" y="4143380"/>
            <a:ext cx="1270000" cy="1562100"/>
          </a:xfrm>
          <a:prstGeom prst="rect">
            <a:avLst/>
          </a:prstGeom>
        </p:spPr>
      </p:pic>
      <p:pic>
        <p:nvPicPr>
          <p:cNvPr id="7" name="Рисунок 6" descr="ППШ..jpg">
            <a:hlinkClick r:id="rId6" action="ppaction://hlinksldjump"/>
          </p:cNvPr>
          <p:cNvPicPr>
            <a:picLocks noChangeAspect="1"/>
          </p:cNvPicPr>
          <p:nvPr/>
        </p:nvPicPr>
        <p:blipFill>
          <a:blip r:embed="rId7"/>
          <a:stretch>
            <a:fillRect/>
          </a:stretch>
        </p:blipFill>
        <p:spPr>
          <a:xfrm>
            <a:off x="785786" y="2643182"/>
            <a:ext cx="1701800" cy="12700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57158" y="285728"/>
            <a:ext cx="4038600" cy="5811847"/>
          </a:xfrm>
        </p:spPr>
        <p:txBody>
          <a:bodyPr>
            <a:normAutofit fontScale="55000" lnSpcReduction="20000"/>
          </a:bodyPr>
          <a:lstStyle/>
          <a:p>
            <a:r>
              <a:rPr lang="ru-RU" dirty="0" smtClean="0">
                <a:solidFill>
                  <a:schemeClr val="tx1"/>
                </a:solidFill>
              </a:rPr>
              <a:t>В ходе войны в большом количестве строились малые охотники за подводными лодками типа МО–2 и МО–4 (главный конструктор Л.Л. </a:t>
            </a:r>
            <a:r>
              <a:rPr lang="ru-RU" dirty="0" err="1" smtClean="0">
                <a:solidFill>
                  <a:schemeClr val="tx1"/>
                </a:solidFill>
              </a:rPr>
              <a:t>Ермаш</a:t>
            </a:r>
            <a:r>
              <a:rPr lang="ru-RU" dirty="0" smtClean="0">
                <a:solidFill>
                  <a:schemeClr val="tx1"/>
                </a:solidFill>
              </a:rPr>
              <a:t>). </a:t>
            </a:r>
          </a:p>
          <a:p>
            <a:r>
              <a:rPr lang="ru-RU" dirty="0" smtClean="0">
                <a:solidFill>
                  <a:schemeClr val="tx1"/>
                </a:solidFill>
              </a:rPr>
              <a:t>С 1943 г. на флот стали поступать малые охотники за подводными лодками типа ОД–200, водоизмещением 47 тонн, со скоростью 28 уз. Их вооружение состояло из 37–мм и 25–мм автоматов. Всего было построено 334 малых охотника типа МО–2, МО–4 и ОД–200. </a:t>
            </a:r>
          </a:p>
          <a:p>
            <a:r>
              <a:rPr lang="ru-RU" dirty="0" smtClean="0">
                <a:solidFill>
                  <a:schemeClr val="tx1"/>
                </a:solidFill>
              </a:rPr>
              <a:t>Малые охотники стали самыми универсальными кораблями Великой Отечественной войны. Они высаживали десанты, несли дозорную службу, конвоировали транспорты, эскортировали подводные лодки, подавляли огненные точки на берегу.</a:t>
            </a:r>
          </a:p>
          <a:p>
            <a:endParaRPr lang="ru-RU" dirty="0">
              <a:solidFill>
                <a:schemeClr val="tx1"/>
              </a:solidFill>
            </a:endParaRPr>
          </a:p>
        </p:txBody>
      </p:sp>
      <p:sp>
        <p:nvSpPr>
          <p:cNvPr id="4" name="Содержимое 3"/>
          <p:cNvSpPr>
            <a:spLocks noGrp="1"/>
          </p:cNvSpPr>
          <p:nvPr>
            <p:ph sz="half" idx="2"/>
          </p:nvPr>
        </p:nvSpPr>
        <p:spPr>
          <a:xfrm>
            <a:off x="4648200" y="357167"/>
            <a:ext cx="4138642" cy="4286280"/>
          </a:xfrm>
        </p:spPr>
        <p:txBody>
          <a:bodyPr>
            <a:normAutofit fontScale="55000" lnSpcReduction="20000"/>
          </a:bodyPr>
          <a:lstStyle/>
          <a:p>
            <a:r>
              <a:rPr lang="ru-RU" dirty="0" smtClean="0">
                <a:solidFill>
                  <a:schemeClr val="tx1"/>
                </a:solidFill>
              </a:rPr>
              <a:t>Бронированные малые охотники за подводными лодками проекта 194 (главный конструктор А.Н. </a:t>
            </a:r>
            <a:r>
              <a:rPr lang="ru-RU" dirty="0" err="1" smtClean="0">
                <a:solidFill>
                  <a:schemeClr val="tx1"/>
                </a:solidFill>
              </a:rPr>
              <a:t>Тюшкевич</a:t>
            </a:r>
            <a:r>
              <a:rPr lang="ru-RU" dirty="0" smtClean="0">
                <a:solidFill>
                  <a:schemeClr val="tx1"/>
                </a:solidFill>
              </a:rPr>
              <a:t>) строились в осажденном Ленинграде и поступали на Балтийский флот с июня 1943 г.</a:t>
            </a:r>
          </a:p>
          <a:p>
            <a:r>
              <a:rPr lang="ru-RU" dirty="0" smtClean="0">
                <a:solidFill>
                  <a:schemeClr val="tx1"/>
                </a:solidFill>
              </a:rPr>
              <a:t>Их водоизмещение составляло 61 т, скорость доходила до 23 уз., на вооружении имелись 45–мм пушка и 37–мм автомат, два бомбосбрасывателя с глубинными бомбами, гидроакустическая станция. </a:t>
            </a:r>
          </a:p>
          <a:p>
            <a:r>
              <a:rPr lang="ru-RU" dirty="0" smtClean="0">
                <a:solidFill>
                  <a:schemeClr val="tx1"/>
                </a:solidFill>
              </a:rPr>
              <a:t>Всего было построено 66 бронированных охотников. Они предназначались для действий в шхерных районах, осуществляли огневую поддержку сухопутных войск, участвовали в десантных операциях.</a:t>
            </a:r>
          </a:p>
          <a:p>
            <a:endParaRPr lang="ru-RU" dirty="0"/>
          </a:p>
        </p:txBody>
      </p:sp>
      <p:pic>
        <p:nvPicPr>
          <p:cNvPr id="5" name="Рисунок 4" descr="малый катер.jpg"/>
          <p:cNvPicPr>
            <a:picLocks noChangeAspect="1"/>
          </p:cNvPicPr>
          <p:nvPr/>
        </p:nvPicPr>
        <p:blipFill>
          <a:blip r:embed="rId2"/>
          <a:stretch>
            <a:fillRect/>
          </a:stretch>
        </p:blipFill>
        <p:spPr>
          <a:xfrm>
            <a:off x="1357290" y="4143380"/>
            <a:ext cx="4572032" cy="2495329"/>
          </a:xfrm>
          <a:prstGeom prst="rect">
            <a:avLst/>
          </a:prstGeom>
        </p:spPr>
      </p:pic>
      <p:sp>
        <p:nvSpPr>
          <p:cNvPr id="6" name="TextBox 5"/>
          <p:cNvSpPr txBox="1"/>
          <p:nvPr/>
        </p:nvSpPr>
        <p:spPr>
          <a:xfrm>
            <a:off x="6143636" y="4643446"/>
            <a:ext cx="2571768" cy="1200329"/>
          </a:xfrm>
          <a:prstGeom prst="rect">
            <a:avLst/>
          </a:prstGeom>
          <a:noFill/>
        </p:spPr>
        <p:txBody>
          <a:bodyPr wrap="square" rtlCol="0">
            <a:spAutoFit/>
          </a:bodyPr>
          <a:lstStyle/>
          <a:p>
            <a:r>
              <a:rPr lang="ru-RU" dirty="0" smtClean="0"/>
              <a:t>Бронированные малые охотники за подводными лодками проекта 194 </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285728"/>
            <a:ext cx="6543692" cy="1143000"/>
          </a:xfrm>
        </p:spPr>
        <p:txBody>
          <a:bodyPr/>
          <a:lstStyle/>
          <a:p>
            <a:r>
              <a:rPr b="1" smtClean="0"/>
              <a:t>Магнитные мины </a:t>
            </a:r>
            <a:endParaRPr lang="ru-RU" dirty="0"/>
          </a:p>
        </p:txBody>
      </p:sp>
      <p:sp>
        <p:nvSpPr>
          <p:cNvPr id="3" name="Содержимое 2"/>
          <p:cNvSpPr>
            <a:spLocks noGrp="1"/>
          </p:cNvSpPr>
          <p:nvPr>
            <p:ph idx="1"/>
          </p:nvPr>
        </p:nvSpPr>
        <p:spPr>
          <a:xfrm>
            <a:off x="428596" y="3071810"/>
            <a:ext cx="8229600" cy="3197229"/>
          </a:xfrm>
        </p:spPr>
        <p:txBody>
          <a:bodyPr>
            <a:normAutofit lnSpcReduction="10000"/>
          </a:bodyPr>
          <a:lstStyle/>
          <a:p>
            <a:r>
              <a:rPr lang="ru-RU" sz="2400" dirty="0" smtClean="0">
                <a:solidFill>
                  <a:schemeClr val="tx1"/>
                </a:solidFill>
              </a:rPr>
              <a:t>Магнитный взрыватель может быть статическим или динамическим (индукционным). </a:t>
            </a:r>
          </a:p>
          <a:p>
            <a:pPr lvl="1"/>
            <a:r>
              <a:rPr lang="ru-RU" sz="2000" dirty="0" smtClean="0">
                <a:solidFill>
                  <a:schemeClr val="tx1"/>
                </a:solidFill>
              </a:rPr>
              <a:t>Взрыватели первого типа реагируют на величину магнитного поля корабля, </a:t>
            </a:r>
          </a:p>
          <a:p>
            <a:pPr lvl="1"/>
            <a:r>
              <a:rPr lang="ru-RU" sz="2000" dirty="0" smtClean="0">
                <a:solidFill>
                  <a:schemeClr val="tx1"/>
                </a:solidFill>
              </a:rPr>
              <a:t>а второго - на величину и скорость изменения поля.</a:t>
            </a:r>
          </a:p>
          <a:p>
            <a:r>
              <a:rPr lang="ru-RU" sz="2400" dirty="0" smtClean="0">
                <a:solidFill>
                  <a:schemeClr val="tx1"/>
                </a:solidFill>
              </a:rPr>
              <a:t>Чувствительный элемент магнитного взрывателя представляет собой магнитную систему, реагирующую на искажение магнитного поля Земли под действием поля корабля. </a:t>
            </a:r>
          </a:p>
          <a:p>
            <a:endParaRPr lang="ru-RU" dirty="0" smtClean="0"/>
          </a:p>
          <a:p>
            <a:endParaRPr lang="ru-RU" dirty="0"/>
          </a:p>
        </p:txBody>
      </p:sp>
      <p:pic>
        <p:nvPicPr>
          <p:cNvPr id="4" name="Picture 4"/>
          <p:cNvPicPr>
            <a:picLocks noChangeAspect="1" noChangeArrowheads="1"/>
          </p:cNvPicPr>
          <p:nvPr/>
        </p:nvPicPr>
        <p:blipFill>
          <a:blip r:embed="rId2"/>
          <a:srcRect/>
          <a:stretch>
            <a:fillRect/>
          </a:stretch>
        </p:blipFill>
        <p:spPr>
          <a:xfrm>
            <a:off x="0" y="0"/>
            <a:ext cx="2071669" cy="3051758"/>
          </a:xfrm>
          <a:prstGeom prst="rect">
            <a:avLst/>
          </a:prstGeom>
          <a:noFill/>
          <a:ln/>
        </p:spPr>
      </p:pic>
      <p:sp>
        <p:nvSpPr>
          <p:cNvPr id="6" name="Прямоугольник 5"/>
          <p:cNvSpPr/>
          <p:nvPr/>
        </p:nvSpPr>
        <p:spPr>
          <a:xfrm>
            <a:off x="2357422" y="1500174"/>
            <a:ext cx="6357982" cy="1200329"/>
          </a:xfrm>
          <a:prstGeom prst="rect">
            <a:avLst/>
          </a:prstGeom>
        </p:spPr>
        <p:txBody>
          <a:bodyPr wrap="square">
            <a:spAutoFit/>
          </a:bodyPr>
          <a:lstStyle/>
          <a:p>
            <a:r>
              <a:rPr lang="ru-RU" sz="2400" i="1" dirty="0" smtClean="0"/>
              <a:t>мины, которые срабатывают под действием магнитного поля проходящего корабля.</a:t>
            </a:r>
            <a:r>
              <a:rPr lang="ru-RU" sz="2400" b="1" i="1" dirty="0" smtClean="0">
                <a:solidFill>
                  <a:srgbClr val="FFFFCC"/>
                </a:solidFill>
              </a:rPr>
              <a:t> </a:t>
            </a:r>
            <a:endParaRPr lang="ru-RU" sz="2400" i="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2000232" y="714356"/>
            <a:ext cx="5214974" cy="1143000"/>
          </a:xfrm>
        </p:spPr>
        <p:txBody>
          <a:bodyPr/>
          <a:lstStyle/>
          <a:p>
            <a:r>
              <a:rPr lang="ru-RU" sz="3600" dirty="0" smtClean="0"/>
              <a:t>М</a:t>
            </a:r>
            <a:r>
              <a:rPr sz="3600" smtClean="0"/>
              <a:t>етоды размагничивания судов</a:t>
            </a:r>
            <a:endParaRPr lang="ru-RU" sz="3600" dirty="0"/>
          </a:p>
        </p:txBody>
      </p:sp>
      <p:sp>
        <p:nvSpPr>
          <p:cNvPr id="3" name="Содержимое 2"/>
          <p:cNvSpPr>
            <a:spLocks noGrp="1"/>
          </p:cNvSpPr>
          <p:nvPr>
            <p:ph sz="half" idx="1"/>
          </p:nvPr>
        </p:nvSpPr>
        <p:spPr>
          <a:xfrm>
            <a:off x="0" y="2928934"/>
            <a:ext cx="4786314" cy="3929066"/>
          </a:xfrm>
        </p:spPr>
        <p:txBody>
          <a:bodyPr>
            <a:noAutofit/>
          </a:bodyPr>
          <a:lstStyle/>
          <a:p>
            <a:r>
              <a:rPr lang="ru-RU" sz="1600" dirty="0" smtClean="0">
                <a:solidFill>
                  <a:schemeClr val="tx1"/>
                </a:solidFill>
              </a:rPr>
              <a:t>Ленинградский физико-технический институт (ЛФТИ) с группой ученых  создали </a:t>
            </a:r>
            <a:r>
              <a:rPr lang="ru-RU" sz="1600" b="1" dirty="0" smtClean="0">
                <a:solidFill>
                  <a:schemeClr val="tx1"/>
                </a:solidFill>
              </a:rPr>
              <a:t>обмоточный метод</a:t>
            </a:r>
            <a:r>
              <a:rPr lang="ru-RU" sz="1600" dirty="0" smtClean="0">
                <a:solidFill>
                  <a:schemeClr val="tx1"/>
                </a:solidFill>
              </a:rPr>
              <a:t> размагничивания  судов.</a:t>
            </a:r>
            <a:r>
              <a:rPr lang="ru-RU" sz="1600" dirty="0" smtClean="0"/>
              <a:t> </a:t>
            </a:r>
            <a:r>
              <a:rPr lang="ru-RU" sz="1600" dirty="0" smtClean="0">
                <a:solidFill>
                  <a:schemeClr val="tx1"/>
                </a:solidFill>
              </a:rPr>
              <a:t>27 июня 1941 года вышел приказ по установке таких устройств на всех кораблях морского флота. </a:t>
            </a:r>
          </a:p>
          <a:p>
            <a:r>
              <a:rPr lang="ru-RU" sz="1600" dirty="0" smtClean="0">
                <a:solidFill>
                  <a:schemeClr val="tx1"/>
                </a:solidFill>
              </a:rPr>
              <a:t>Для уменьшения  магнитного поля петлю из специального кабеля пускали по периметру корабля, а по кабелю пускали ток, который создает искусственное магнитное поле, направленное против основного поля. </a:t>
            </a:r>
          </a:p>
          <a:p>
            <a:r>
              <a:rPr lang="ru-RU" sz="1600" dirty="0" smtClean="0">
                <a:solidFill>
                  <a:schemeClr val="tx1"/>
                </a:solidFill>
              </a:rPr>
              <a:t>Общее магнитное поле корабля уменьшилось и вражеские магнитные мины не «реагировали» на ослабленное магнитное поле кораблей. </a:t>
            </a:r>
          </a:p>
          <a:p>
            <a:endParaRPr lang="ru-RU" sz="1400" dirty="0">
              <a:solidFill>
                <a:schemeClr val="tx1"/>
              </a:solidFill>
            </a:endParaRPr>
          </a:p>
        </p:txBody>
      </p:sp>
      <p:sp>
        <p:nvSpPr>
          <p:cNvPr id="8" name="Содержимое 7"/>
          <p:cNvSpPr>
            <a:spLocks noGrp="1"/>
          </p:cNvSpPr>
          <p:nvPr>
            <p:ph sz="half" idx="2"/>
          </p:nvPr>
        </p:nvSpPr>
        <p:spPr>
          <a:xfrm>
            <a:off x="4714876" y="2928934"/>
            <a:ext cx="4138642" cy="3643338"/>
          </a:xfrm>
        </p:spPr>
        <p:txBody>
          <a:bodyPr>
            <a:normAutofit/>
          </a:bodyPr>
          <a:lstStyle/>
          <a:p>
            <a:pPr>
              <a:lnSpc>
                <a:spcPct val="90000"/>
              </a:lnSpc>
            </a:pPr>
            <a:r>
              <a:rPr lang="ru-RU" sz="1600" dirty="0" smtClean="0">
                <a:solidFill>
                  <a:schemeClr val="tx1"/>
                </a:solidFill>
              </a:rPr>
              <a:t>Группой Климова В.Я., Курчатова  И.В. и др. ученых создан </a:t>
            </a:r>
            <a:r>
              <a:rPr lang="ru-RU" sz="1600" b="1" dirty="0" err="1" smtClean="0">
                <a:solidFill>
                  <a:schemeClr val="tx1"/>
                </a:solidFill>
              </a:rPr>
              <a:t>безобмоточный</a:t>
            </a:r>
            <a:r>
              <a:rPr lang="ru-RU" sz="1600" b="1" dirty="0" smtClean="0">
                <a:solidFill>
                  <a:schemeClr val="tx1"/>
                </a:solidFill>
              </a:rPr>
              <a:t> метод </a:t>
            </a:r>
            <a:r>
              <a:rPr lang="ru-RU" sz="1600" dirty="0" smtClean="0">
                <a:solidFill>
                  <a:schemeClr val="tx1"/>
                </a:solidFill>
              </a:rPr>
              <a:t>размагничивания для кораблей и подводных лодок.</a:t>
            </a:r>
          </a:p>
          <a:p>
            <a:pPr>
              <a:lnSpc>
                <a:spcPct val="90000"/>
              </a:lnSpc>
            </a:pPr>
            <a:r>
              <a:rPr lang="ru-RU" sz="1600" dirty="0" smtClean="0">
                <a:solidFill>
                  <a:schemeClr val="tx1"/>
                </a:solidFill>
              </a:rPr>
              <a:t>После 1942 г. ни один советский корабль не подорвался на магнитной мине.</a:t>
            </a:r>
          </a:p>
          <a:p>
            <a:pPr>
              <a:lnSpc>
                <a:spcPct val="90000"/>
              </a:lnSpc>
            </a:pPr>
            <a:r>
              <a:rPr lang="ru-RU" sz="1600" dirty="0" smtClean="0">
                <a:solidFill>
                  <a:schemeClr val="tx1"/>
                </a:solidFill>
              </a:rPr>
              <a:t>Ученые спасли сотни кораблей, сохранены тысячи человеческих жизней.</a:t>
            </a:r>
          </a:p>
          <a:p>
            <a:pPr>
              <a:lnSpc>
                <a:spcPct val="90000"/>
              </a:lnSpc>
            </a:pPr>
            <a:r>
              <a:rPr lang="ru-RU" sz="1600" dirty="0" smtClean="0">
                <a:solidFill>
                  <a:schemeClr val="tx1"/>
                </a:solidFill>
              </a:rPr>
              <a:t>За этот подвиг Александрову А.П, Курчатову И.В, </a:t>
            </a:r>
            <a:r>
              <a:rPr lang="ru-RU" sz="1600" dirty="0" err="1" smtClean="0">
                <a:solidFill>
                  <a:schemeClr val="tx1"/>
                </a:solidFill>
              </a:rPr>
              <a:t>Гаеву</a:t>
            </a:r>
            <a:r>
              <a:rPr lang="ru-RU" sz="1600" dirty="0" smtClean="0">
                <a:solidFill>
                  <a:schemeClr val="tx1"/>
                </a:solidFill>
              </a:rPr>
              <a:t>, Климову В.Я. и др. присуждена Государственная премия 1 степени.</a:t>
            </a:r>
          </a:p>
          <a:p>
            <a:endParaRPr lang="ru-RU" dirty="0"/>
          </a:p>
        </p:txBody>
      </p:sp>
      <p:pic>
        <p:nvPicPr>
          <p:cNvPr id="4" name="Picture 10" descr="алекс ап"/>
          <p:cNvPicPr>
            <a:picLocks noChangeAspect="1" noChangeArrowheads="1"/>
          </p:cNvPicPr>
          <p:nvPr/>
        </p:nvPicPr>
        <p:blipFill>
          <a:blip r:embed="rId2"/>
          <a:srcRect/>
          <a:stretch>
            <a:fillRect/>
          </a:stretch>
        </p:blipFill>
        <p:spPr bwMode="auto">
          <a:xfrm>
            <a:off x="571472" y="214290"/>
            <a:ext cx="1500198" cy="1948946"/>
          </a:xfrm>
          <a:prstGeom prst="rect">
            <a:avLst/>
          </a:prstGeom>
          <a:noFill/>
        </p:spPr>
      </p:pic>
      <p:sp>
        <p:nvSpPr>
          <p:cNvPr id="6" name="Прямоугольник 5"/>
          <p:cNvSpPr/>
          <p:nvPr/>
        </p:nvSpPr>
        <p:spPr>
          <a:xfrm>
            <a:off x="0" y="2214554"/>
            <a:ext cx="2643174" cy="646331"/>
          </a:xfrm>
          <a:prstGeom prst="rect">
            <a:avLst/>
          </a:prstGeom>
        </p:spPr>
        <p:txBody>
          <a:bodyPr wrap="square">
            <a:spAutoFit/>
          </a:bodyPr>
          <a:lstStyle/>
          <a:p>
            <a:pPr algn="ctr"/>
            <a:r>
              <a:rPr lang="ru-RU" i="1" dirty="0" smtClean="0"/>
              <a:t>Александров Анатолий Петрович</a:t>
            </a:r>
            <a:endParaRPr lang="ru-RU" i="1" dirty="0"/>
          </a:p>
        </p:txBody>
      </p:sp>
      <p:sp>
        <p:nvSpPr>
          <p:cNvPr id="11" name="TextBox 10"/>
          <p:cNvSpPr txBox="1"/>
          <p:nvPr/>
        </p:nvSpPr>
        <p:spPr>
          <a:xfrm>
            <a:off x="6500794" y="2071678"/>
            <a:ext cx="2643206" cy="646331"/>
          </a:xfrm>
          <a:prstGeom prst="rect">
            <a:avLst/>
          </a:prstGeom>
          <a:noFill/>
        </p:spPr>
        <p:txBody>
          <a:bodyPr wrap="square" rtlCol="0">
            <a:spAutoFit/>
          </a:bodyPr>
          <a:lstStyle/>
          <a:p>
            <a:pPr algn="ctr"/>
            <a:r>
              <a:rPr lang="ru-RU" i="1" dirty="0" smtClean="0"/>
              <a:t>Климов </a:t>
            </a:r>
          </a:p>
          <a:p>
            <a:pPr algn="ctr"/>
            <a:r>
              <a:rPr lang="ru-RU" i="1" dirty="0" smtClean="0"/>
              <a:t>Владимир Яковлевич</a:t>
            </a:r>
            <a:endParaRPr lang="ru-RU" i="1" dirty="0"/>
          </a:p>
        </p:txBody>
      </p:sp>
      <p:pic>
        <p:nvPicPr>
          <p:cNvPr id="10" name="Рисунок 9" descr="клим.jpg"/>
          <p:cNvPicPr>
            <a:picLocks noChangeAspect="1"/>
          </p:cNvPicPr>
          <p:nvPr/>
        </p:nvPicPr>
        <p:blipFill>
          <a:blip r:embed="rId3"/>
          <a:stretch>
            <a:fillRect/>
          </a:stretch>
        </p:blipFill>
        <p:spPr>
          <a:xfrm>
            <a:off x="7143768" y="0"/>
            <a:ext cx="1357322" cy="2021695"/>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500042"/>
            <a:ext cx="4038600" cy="5626121"/>
          </a:xfrm>
        </p:spPr>
        <p:txBody>
          <a:bodyPr>
            <a:normAutofit fontScale="77500" lnSpcReduction="20000"/>
          </a:bodyPr>
          <a:lstStyle/>
          <a:p>
            <a:r>
              <a:rPr lang="ru-RU" dirty="0" smtClean="0">
                <a:solidFill>
                  <a:schemeClr val="tx1"/>
                </a:solidFill>
              </a:rPr>
              <a:t>В апреле 1942 года была создана специальная комиссия по научно-техническим вопросам военно-морского дела.</a:t>
            </a:r>
          </a:p>
          <a:p>
            <a:r>
              <a:rPr lang="ru-RU" dirty="0" smtClean="0">
                <a:solidFill>
                  <a:schemeClr val="tx1"/>
                </a:solidFill>
              </a:rPr>
              <a:t> Она занималась модернизацией старых и созданием новых боевых кораблей, поиском способов защиты их от морских мин, повышением эффективности стрельбы корабельной артиллерии. </a:t>
            </a:r>
          </a:p>
          <a:p>
            <a:r>
              <a:rPr lang="ru-RU" dirty="0" smtClean="0">
                <a:solidFill>
                  <a:schemeClr val="tx1"/>
                </a:solidFill>
              </a:rPr>
              <a:t>Председателем комиссии был академик А.Ф. Иоффе, ученым секретарем – профессор И.В. Курчатов. </a:t>
            </a:r>
          </a:p>
        </p:txBody>
      </p:sp>
      <p:sp>
        <p:nvSpPr>
          <p:cNvPr id="6" name="Содержимое 5"/>
          <p:cNvSpPr>
            <a:spLocks noGrp="1"/>
          </p:cNvSpPr>
          <p:nvPr>
            <p:ph sz="half" idx="2"/>
          </p:nvPr>
        </p:nvSpPr>
        <p:spPr>
          <a:xfrm>
            <a:off x="4572000" y="500042"/>
            <a:ext cx="4038600" cy="5572164"/>
          </a:xfrm>
        </p:spPr>
        <p:txBody>
          <a:bodyPr>
            <a:normAutofit fontScale="77500" lnSpcReduction="20000"/>
          </a:bodyPr>
          <a:lstStyle/>
          <a:p>
            <a:r>
              <a:rPr lang="ru-RU" sz="2300" dirty="0" smtClean="0">
                <a:solidFill>
                  <a:schemeClr val="tx1"/>
                </a:solidFill>
              </a:rPr>
              <a:t>Значительную помощь военной промышленности оказали исследования П.С. Александрова, И.М. Виноградова, М.А. </a:t>
            </a:r>
            <a:r>
              <a:rPr lang="ru-RU" sz="2300" dirty="0" err="1" smtClean="0">
                <a:solidFill>
                  <a:schemeClr val="tx1"/>
                </a:solidFill>
              </a:rPr>
              <a:t>Лавреньева</a:t>
            </a:r>
            <a:r>
              <a:rPr lang="ru-RU" sz="2300" dirty="0" smtClean="0">
                <a:solidFill>
                  <a:schemeClr val="tx1"/>
                </a:solidFill>
              </a:rPr>
              <a:t>, С.А. Соболева в области вычислительной математики, </a:t>
            </a:r>
          </a:p>
          <a:p>
            <a:r>
              <a:rPr lang="ru-RU" sz="2300" dirty="0" smtClean="0">
                <a:solidFill>
                  <a:schemeClr val="tx1"/>
                </a:solidFill>
              </a:rPr>
              <a:t>работы физиков под руководством А.Ф. Иоффе по изучению полупроводников и созданию приборов для самолетов, артиллерийских систем и кораблей. </a:t>
            </a:r>
            <a:endParaRPr lang="ru-RU" sz="2300" dirty="0" smtClean="0"/>
          </a:p>
          <a:p>
            <a:endParaRPr lang="ru-RU" dirty="0"/>
          </a:p>
        </p:txBody>
      </p:sp>
      <p:pic>
        <p:nvPicPr>
          <p:cNvPr id="2050" name="Picture 2" descr="image002"/>
          <p:cNvPicPr>
            <a:picLocks noChangeAspect="1" noChangeArrowheads="1"/>
          </p:cNvPicPr>
          <p:nvPr/>
        </p:nvPicPr>
        <p:blipFill>
          <a:blip r:embed="rId2"/>
          <a:srcRect/>
          <a:stretch>
            <a:fillRect/>
          </a:stretch>
        </p:blipFill>
        <p:spPr bwMode="auto">
          <a:xfrm>
            <a:off x="4929190" y="3500438"/>
            <a:ext cx="3581400" cy="2333625"/>
          </a:xfrm>
          <a:prstGeom prst="rect">
            <a:avLst/>
          </a:prstGeom>
          <a:noFill/>
          <a:ln w="9525">
            <a:noFill/>
            <a:miter lim="800000"/>
            <a:headEnd/>
            <a:tailEnd/>
          </a:ln>
        </p:spPr>
      </p:pic>
      <p:sp>
        <p:nvSpPr>
          <p:cNvPr id="2052" name="Rectangle 4"/>
          <p:cNvSpPr>
            <a:spLocks noChangeArrowheads="1"/>
          </p:cNvSpPr>
          <p:nvPr/>
        </p:nvSpPr>
        <p:spPr bwMode="auto">
          <a:xfrm>
            <a:off x="3643274" y="6000768"/>
            <a:ext cx="5500726" cy="69249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Академик М.А. </a:t>
            </a:r>
            <a:r>
              <a:rPr kumimoji="0" lang="ru-RU" sz="1400" b="1" i="1"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Лавреньтев</a:t>
            </a:r>
            <a:r>
              <a:rPr kumimoji="0" lang="ru-RU" sz="1400" b="1" i="1"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за изучением пробивного        </a:t>
            </a:r>
            <a:endParaRPr kumimoji="0" lang="ru-RU" sz="1400" b="1"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действия взрывчатых веществ 1944г.</a:t>
            </a:r>
            <a:endParaRPr kumimoji="0" lang="ru-RU" sz="1400" b="1" i="0" u="none" strike="noStrike" cap="none" normalizeH="0" baseline="0" dirty="0" smtClean="0">
              <a:ln>
                <a:noFill/>
              </a:ln>
              <a:solidFill>
                <a:schemeClr val="tx1"/>
              </a:solidFill>
              <a:effectLst/>
              <a:latin typeface="Arial" pitchFamily="34" charset="0"/>
            </a:endParaRPr>
          </a:p>
        </p:txBody>
      </p:sp>
      <p:sp>
        <p:nvSpPr>
          <p:cNvPr id="7" name="Управляющая кнопка: назад 6">
            <a:hlinkClick r:id="rId3" action="ppaction://hlinksldjump" highlightClick="1"/>
          </p:cNvPr>
          <p:cNvSpPr/>
          <p:nvPr/>
        </p:nvSpPr>
        <p:spPr>
          <a:xfrm>
            <a:off x="642910" y="6072206"/>
            <a:ext cx="571504" cy="214314"/>
          </a:xfrm>
          <a:prstGeom prst="actionButtonBackPrevious">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mtClean="0">
                <a:effectLst/>
              </a:rPr>
              <a:t>Оружие </a:t>
            </a:r>
            <a:endParaRPr lang="ru-RU" dirty="0"/>
          </a:p>
        </p:txBody>
      </p:sp>
      <p:sp>
        <p:nvSpPr>
          <p:cNvPr id="3" name="Содержимое 2"/>
          <p:cNvSpPr>
            <a:spLocks noGrp="1"/>
          </p:cNvSpPr>
          <p:nvPr>
            <p:ph sz="half" idx="1"/>
          </p:nvPr>
        </p:nvSpPr>
        <p:spPr>
          <a:xfrm>
            <a:off x="285720" y="1357298"/>
            <a:ext cx="4572032" cy="4525963"/>
          </a:xfrm>
        </p:spPr>
        <p:txBody>
          <a:bodyPr>
            <a:normAutofit fontScale="92500" lnSpcReduction="10000"/>
          </a:bodyPr>
          <a:lstStyle/>
          <a:p>
            <a:pPr marL="623888" indent="-514350">
              <a:lnSpc>
                <a:spcPct val="90000"/>
              </a:lnSpc>
              <a:buNone/>
              <a:defRPr/>
            </a:pPr>
            <a:r>
              <a:rPr lang="ru-RU" dirty="0" smtClean="0"/>
              <a:t>Стрелковое (огнестрельное)</a:t>
            </a:r>
          </a:p>
          <a:p>
            <a:pPr marL="830263" lvl="1" indent="-438150">
              <a:lnSpc>
                <a:spcPct val="90000"/>
              </a:lnSpc>
              <a:buFont typeface="Verdana"/>
              <a:buChar char="◦"/>
              <a:defRPr/>
            </a:pPr>
            <a:r>
              <a:rPr lang="ru-RU" dirty="0" smtClean="0"/>
              <a:t>Ружья (карабин, самозарядный карабин, противотанковое)</a:t>
            </a:r>
          </a:p>
          <a:p>
            <a:pPr marL="830263" lvl="1" indent="-438150">
              <a:lnSpc>
                <a:spcPct val="90000"/>
              </a:lnSpc>
              <a:buFont typeface="Verdana"/>
              <a:buChar char="◦"/>
              <a:defRPr/>
            </a:pPr>
            <a:r>
              <a:rPr lang="ru-RU" dirty="0" smtClean="0"/>
              <a:t>Винтовки</a:t>
            </a:r>
          </a:p>
          <a:p>
            <a:pPr marL="830263" lvl="1" indent="-438150">
              <a:lnSpc>
                <a:spcPct val="90000"/>
              </a:lnSpc>
              <a:buFont typeface="Verdana"/>
              <a:buChar char="◦"/>
              <a:defRPr/>
            </a:pPr>
            <a:r>
              <a:rPr lang="ru-RU" dirty="0" smtClean="0"/>
              <a:t>Пулеметы (ручной, авиационный, танковый, крупнокалиберный, пистолет-пулемет, станковый)</a:t>
            </a:r>
          </a:p>
          <a:p>
            <a:pPr marL="830263" lvl="1" indent="-438150">
              <a:lnSpc>
                <a:spcPct val="90000"/>
              </a:lnSpc>
              <a:buFont typeface="Verdana"/>
              <a:buChar char="◦"/>
              <a:defRPr/>
            </a:pPr>
            <a:r>
              <a:rPr lang="ru-RU" dirty="0" smtClean="0"/>
              <a:t>Автоматы (автоматическая  винтовка, автоматический карабин)</a:t>
            </a:r>
          </a:p>
          <a:p>
            <a:endParaRPr lang="ru-RU" dirty="0"/>
          </a:p>
        </p:txBody>
      </p:sp>
      <p:sp>
        <p:nvSpPr>
          <p:cNvPr id="4" name="Содержимое 3"/>
          <p:cNvSpPr>
            <a:spLocks noGrp="1"/>
          </p:cNvSpPr>
          <p:nvPr>
            <p:ph sz="half" idx="2"/>
          </p:nvPr>
        </p:nvSpPr>
        <p:spPr>
          <a:xfrm>
            <a:off x="4643438" y="1428736"/>
            <a:ext cx="4281518" cy="4525963"/>
          </a:xfrm>
        </p:spPr>
        <p:txBody>
          <a:bodyPr>
            <a:normAutofit fontScale="92500" lnSpcReduction="10000"/>
          </a:bodyPr>
          <a:lstStyle/>
          <a:p>
            <a:pPr marL="623888" indent="-514350">
              <a:lnSpc>
                <a:spcPct val="90000"/>
              </a:lnSpc>
              <a:buNone/>
              <a:defRPr/>
            </a:pPr>
            <a:r>
              <a:rPr lang="ru-RU" dirty="0" smtClean="0"/>
              <a:t>Артиллерийское </a:t>
            </a:r>
          </a:p>
          <a:p>
            <a:pPr marL="830263" lvl="1" indent="-438150">
              <a:lnSpc>
                <a:spcPct val="90000"/>
              </a:lnSpc>
              <a:buFont typeface="Verdana"/>
              <a:buChar char="◦"/>
              <a:defRPr/>
            </a:pPr>
            <a:r>
              <a:rPr lang="ru-RU" dirty="0" smtClean="0"/>
              <a:t>Пушки (полковая, дивизионная) </a:t>
            </a:r>
          </a:p>
          <a:p>
            <a:pPr marL="830263" lvl="1" indent="-438150">
              <a:lnSpc>
                <a:spcPct val="90000"/>
              </a:lnSpc>
              <a:buFont typeface="Verdana"/>
              <a:buChar char="◦"/>
              <a:defRPr/>
            </a:pPr>
            <a:r>
              <a:rPr lang="ru-RU" dirty="0" smtClean="0"/>
              <a:t>Гаубица (корпусная)</a:t>
            </a:r>
          </a:p>
          <a:p>
            <a:pPr marL="830263" lvl="1" indent="-438150">
              <a:lnSpc>
                <a:spcPct val="90000"/>
              </a:lnSpc>
              <a:buFont typeface="Verdana"/>
              <a:buChar char="◦"/>
              <a:defRPr/>
            </a:pPr>
            <a:r>
              <a:rPr lang="ru-RU" dirty="0" smtClean="0"/>
              <a:t>Минометы </a:t>
            </a:r>
          </a:p>
          <a:p>
            <a:pPr marL="830263" lvl="1" indent="-438150">
              <a:lnSpc>
                <a:spcPct val="90000"/>
              </a:lnSpc>
              <a:buFont typeface="Verdana"/>
              <a:buChar char="◦"/>
              <a:defRPr/>
            </a:pPr>
            <a:r>
              <a:rPr lang="ru-RU" dirty="0" smtClean="0"/>
              <a:t>Реактивная (ракетная)</a:t>
            </a:r>
          </a:p>
          <a:p>
            <a:pPr marL="830263" lvl="1" indent="-438150">
              <a:lnSpc>
                <a:spcPct val="90000"/>
              </a:lnSpc>
              <a:buNone/>
              <a:defRPr/>
            </a:pPr>
            <a:endParaRPr lang="ru-RU" dirty="0" smtClean="0"/>
          </a:p>
        </p:txBody>
      </p:sp>
      <p:sp>
        <p:nvSpPr>
          <p:cNvPr id="5" name="Управляющая кнопка: назад 4">
            <a:hlinkClick r:id="rId2" action="ppaction://hlinksldjump" highlightClick="1"/>
          </p:cNvPr>
          <p:cNvSpPr/>
          <p:nvPr/>
        </p:nvSpPr>
        <p:spPr>
          <a:xfrm>
            <a:off x="500034" y="6215082"/>
            <a:ext cx="571504" cy="142876"/>
          </a:xfrm>
          <a:prstGeom prst="actionButtonBackPrevious">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mtClean="0">
                <a:effectLst/>
              </a:rPr>
              <a:t> Стрелковое </a:t>
            </a:r>
            <a:br>
              <a:rPr smtClean="0">
                <a:effectLst/>
              </a:rPr>
            </a:br>
            <a:r>
              <a:rPr smtClean="0">
                <a:effectLst/>
              </a:rPr>
              <a:t>оружие</a:t>
            </a:r>
            <a:endParaRPr lang="ru-RU" dirty="0"/>
          </a:p>
        </p:txBody>
      </p:sp>
      <p:sp>
        <p:nvSpPr>
          <p:cNvPr id="3" name="Содержимое 2"/>
          <p:cNvSpPr>
            <a:spLocks noGrp="1"/>
          </p:cNvSpPr>
          <p:nvPr>
            <p:ph sz="half" idx="1"/>
          </p:nvPr>
        </p:nvSpPr>
        <p:spPr>
          <a:xfrm>
            <a:off x="0" y="3071810"/>
            <a:ext cx="4214810" cy="2643207"/>
          </a:xfrm>
        </p:spPr>
        <p:txBody>
          <a:bodyPr>
            <a:noAutofit/>
          </a:bodyPr>
          <a:lstStyle/>
          <a:p>
            <a:r>
              <a:rPr lang="ru-RU" sz="1800" dirty="0" smtClean="0">
                <a:solidFill>
                  <a:schemeClr val="tx1"/>
                </a:solidFill>
              </a:rPr>
              <a:t>Основоположником отечественной школы стрелкового оружия был </a:t>
            </a:r>
            <a:r>
              <a:rPr lang="ru-RU" sz="1800" b="1" dirty="0" smtClean="0">
                <a:solidFill>
                  <a:schemeClr val="tx1"/>
                </a:solidFill>
              </a:rPr>
              <a:t>В.Г. Федоров,</a:t>
            </a:r>
            <a:r>
              <a:rPr lang="ru-RU" sz="1800" dirty="0" smtClean="0">
                <a:solidFill>
                  <a:schemeClr val="tx1"/>
                </a:solidFill>
              </a:rPr>
              <a:t> в трудах которого изложены теоретические основы и многолетний опыт разработки стрелкового вооружения. В годы войны он являлся консультантом по стрелковому оружию в наркомате вооружения</a:t>
            </a:r>
          </a:p>
        </p:txBody>
      </p:sp>
      <p:pic>
        <p:nvPicPr>
          <p:cNvPr id="5" name="Picture 6" descr="Федоров В Г"/>
          <p:cNvPicPr>
            <a:picLocks noChangeAspect="1" noChangeArrowheads="1"/>
          </p:cNvPicPr>
          <p:nvPr/>
        </p:nvPicPr>
        <p:blipFill>
          <a:blip r:embed="rId2"/>
          <a:srcRect/>
          <a:stretch>
            <a:fillRect/>
          </a:stretch>
        </p:blipFill>
        <p:spPr bwMode="auto">
          <a:xfrm>
            <a:off x="500034" y="214290"/>
            <a:ext cx="1714480" cy="2431556"/>
          </a:xfrm>
          <a:prstGeom prst="rect">
            <a:avLst/>
          </a:prstGeom>
          <a:noFill/>
          <a:ln w="9525">
            <a:noFill/>
            <a:miter lim="800000"/>
            <a:headEnd/>
            <a:tailEnd/>
          </a:ln>
        </p:spPr>
      </p:pic>
      <p:sp>
        <p:nvSpPr>
          <p:cNvPr id="9" name="Содержимое 4"/>
          <p:cNvSpPr txBox="1">
            <a:spLocks/>
          </p:cNvSpPr>
          <p:nvPr/>
        </p:nvSpPr>
        <p:spPr>
          <a:xfrm>
            <a:off x="4286248" y="2857496"/>
            <a:ext cx="4681542" cy="3714775"/>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
                <a:schemeClr val="accent5">
                  <a:lumMod val="50000"/>
                </a:schemeClr>
              </a:buClr>
              <a:buSzTx/>
              <a:buFontTx/>
              <a:buBlip>
                <a:blip r:embed="rId3"/>
              </a:buBlip>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В годы войны раскрылся талант </a:t>
            </a:r>
            <a:r>
              <a:rPr kumimoji="0" lang="ru-RU" sz="1400" b="1" i="0" u="none" strike="noStrike" kern="1200" cap="none" spc="0" normalizeH="0" baseline="0" noProof="0" smtClean="0">
                <a:ln>
                  <a:noFill/>
                </a:ln>
                <a:solidFill>
                  <a:schemeClr val="tx1"/>
                </a:solidFill>
                <a:effectLst/>
                <a:uLnTx/>
                <a:uFillTx/>
                <a:latin typeface="+mn-lt"/>
                <a:ea typeface="+mn-ea"/>
                <a:cs typeface="+mn-cs"/>
              </a:rPr>
              <a:t>М.Т. Калашникова</a:t>
            </a:r>
            <a:r>
              <a:rPr kumimoji="0" lang="ru-RU" sz="1400" b="0" i="0" u="none" strike="noStrike" kern="1200" cap="none" spc="0" normalizeH="0" baseline="0" noProof="0" smtClean="0">
                <a:ln>
                  <a:noFill/>
                </a:ln>
                <a:solidFill>
                  <a:schemeClr val="tx1"/>
                </a:solidFill>
                <a:effectLst/>
                <a:uLnTx/>
                <a:uFillTx/>
                <a:latin typeface="+mn-lt"/>
                <a:ea typeface="+mn-ea"/>
                <a:cs typeface="+mn-cs"/>
              </a:rPr>
              <a:t>, творение рук которого стало символом современной конструкторской мысли в области стрелкового оружия. Простой, неприхотливый и мощный </a:t>
            </a:r>
            <a:r>
              <a:rPr kumimoji="0" lang="ru-RU" sz="1400" b="1" i="0" u="none" strike="noStrike" kern="1200" cap="none" spc="0" normalizeH="0" baseline="0" noProof="0" smtClean="0">
                <a:ln>
                  <a:noFill/>
                </a:ln>
                <a:solidFill>
                  <a:schemeClr val="tx1"/>
                </a:solidFill>
                <a:effectLst/>
                <a:uLnTx/>
                <a:uFillTx/>
                <a:latin typeface="+mn-lt"/>
                <a:ea typeface="+mn-ea"/>
                <a:cs typeface="+mn-cs"/>
              </a:rPr>
              <a:t>АК</a:t>
            </a:r>
            <a:r>
              <a:rPr kumimoji="0" lang="ru-RU" sz="1400" b="0" i="0" u="none" strike="noStrike" kern="1200" cap="none" spc="0" normalizeH="0" baseline="0" noProof="0" smtClean="0">
                <a:ln>
                  <a:noFill/>
                </a:ln>
                <a:solidFill>
                  <a:schemeClr val="tx1"/>
                </a:solidFill>
                <a:effectLst/>
                <a:uLnTx/>
                <a:uFillTx/>
                <a:latin typeface="+mn-lt"/>
                <a:ea typeface="+mn-ea"/>
                <a:cs typeface="+mn-cs"/>
              </a:rPr>
              <a:t> и сегодня затмевает славу зарубежных разработок. Только официально АК-47 был принят на вооружение в 55 странах мира, он запечатлен в национальных гербах 6 государств. </a:t>
            </a:r>
          </a:p>
          <a:p>
            <a:pPr marL="342900" marR="0" lvl="0" indent="-342900" algn="l" defTabSz="914400" rtl="0" eaLnBrk="1" fontAlgn="auto" latinLnBrk="0" hangingPunct="1">
              <a:lnSpc>
                <a:spcPct val="100000"/>
              </a:lnSpc>
              <a:spcBef>
                <a:spcPct val="20000"/>
              </a:spcBef>
              <a:spcAft>
                <a:spcPts val="0"/>
              </a:spcAft>
              <a:buClr>
                <a:schemeClr val="accent5">
                  <a:lumMod val="50000"/>
                </a:schemeClr>
              </a:buClr>
              <a:buSzTx/>
              <a:buFontTx/>
              <a:buBlip>
                <a:blip r:embed="rId3"/>
              </a:buBlip>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Основное стрелковое оружие российской пехоты - автомат Калашникова. Разработка начата в 1943 году сержантом Калашниковым в госпитальной палате. Автомат создан «солдатом для солдат», как говорят военные, в 1947 году. Принят АК-47 на вооружение Советской Армии в 1949 году, а старшему сержанту Калашникову присуждена была Сталинская премия</a:t>
            </a:r>
            <a:r>
              <a:rPr kumimoji="0" lang="ru-RU" sz="1400" b="0" i="0" u="none" strike="noStrike" kern="1200" cap="none" spc="0" normalizeH="0" baseline="0" noProof="0" smtClean="0">
                <a:ln>
                  <a:noFill/>
                </a:ln>
                <a:solidFill>
                  <a:srgbClr val="E97D23"/>
                </a:solidFill>
                <a:effectLst/>
                <a:uLnTx/>
                <a:uFillTx/>
                <a:latin typeface="+mn-lt"/>
                <a:ea typeface="+mn-ea"/>
                <a:cs typeface="+mn-cs"/>
              </a:rPr>
              <a:t>. </a:t>
            </a:r>
            <a:endParaRPr kumimoji="0" lang="ru-RU" sz="1400" b="0" i="0" u="none" strike="noStrike" kern="1200" cap="none" spc="0" normalizeH="0" baseline="0" noProof="0" dirty="0" smtClean="0">
              <a:ln>
                <a:noFill/>
              </a:ln>
              <a:solidFill>
                <a:srgbClr val="E97D23"/>
              </a:solidFill>
              <a:effectLst/>
              <a:uLnTx/>
              <a:uFillTx/>
              <a:latin typeface="+mn-lt"/>
              <a:ea typeface="+mn-ea"/>
              <a:cs typeface="+mn-cs"/>
            </a:endParaRPr>
          </a:p>
        </p:txBody>
      </p:sp>
      <p:pic>
        <p:nvPicPr>
          <p:cNvPr id="10" name="Рисунок 9" descr="Калашников М Т.jpg"/>
          <p:cNvPicPr>
            <a:picLocks noChangeAspect="1"/>
          </p:cNvPicPr>
          <p:nvPr/>
        </p:nvPicPr>
        <p:blipFill>
          <a:blip r:embed="rId4"/>
          <a:stretch>
            <a:fillRect/>
          </a:stretch>
        </p:blipFill>
        <p:spPr>
          <a:xfrm>
            <a:off x="6572264" y="214290"/>
            <a:ext cx="1678777" cy="2500306"/>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1802" y="274638"/>
            <a:ext cx="5614998" cy="1143000"/>
          </a:xfrm>
        </p:spPr>
        <p:txBody>
          <a:bodyPr/>
          <a:lstStyle/>
          <a:p>
            <a:r>
              <a:rPr sz="2400" b="1" smtClean="0">
                <a:solidFill>
                  <a:schemeClr val="tx2">
                    <a:satMod val="130000"/>
                  </a:schemeClr>
                </a:solidFill>
              </a:rPr>
              <a:t>ДЕГТЯРЁВ</a:t>
            </a:r>
            <a:br>
              <a:rPr sz="2400" b="1" smtClean="0">
                <a:solidFill>
                  <a:schemeClr val="tx2">
                    <a:satMod val="130000"/>
                  </a:schemeClr>
                </a:solidFill>
              </a:rPr>
            </a:br>
            <a:r>
              <a:rPr sz="2400" b="1" smtClean="0">
                <a:solidFill>
                  <a:schemeClr val="tx2">
                    <a:satMod val="130000"/>
                  </a:schemeClr>
                </a:solidFill>
              </a:rPr>
              <a:t>Василий Алексеевич</a:t>
            </a:r>
            <a:br>
              <a:rPr sz="2400" b="1" smtClean="0">
                <a:solidFill>
                  <a:schemeClr val="tx2">
                    <a:satMod val="130000"/>
                  </a:schemeClr>
                </a:solidFill>
              </a:rPr>
            </a:br>
            <a:r>
              <a:rPr sz="2400" b="1" smtClean="0">
                <a:solidFill>
                  <a:schemeClr val="tx2">
                    <a:satMod val="130000"/>
                  </a:schemeClr>
                </a:solidFill>
              </a:rPr>
              <a:t>2.01.1880(21.12.1879) - 16.01.1949</a:t>
            </a:r>
            <a:endParaRPr lang="ru-RU" sz="2400" dirty="0"/>
          </a:p>
        </p:txBody>
      </p:sp>
      <p:sp>
        <p:nvSpPr>
          <p:cNvPr id="3" name="Содержимое 2"/>
          <p:cNvSpPr>
            <a:spLocks noGrp="1"/>
          </p:cNvSpPr>
          <p:nvPr>
            <p:ph sz="half" idx="1"/>
          </p:nvPr>
        </p:nvSpPr>
        <p:spPr>
          <a:xfrm>
            <a:off x="0" y="2332037"/>
            <a:ext cx="4538634" cy="2954351"/>
          </a:xfrm>
        </p:spPr>
        <p:txBody>
          <a:bodyPr>
            <a:normAutofit fontScale="70000" lnSpcReduction="20000"/>
          </a:bodyPr>
          <a:lstStyle/>
          <a:p>
            <a:r>
              <a:rPr lang="ru-RU" sz="2400" b="1" dirty="0" smtClean="0"/>
              <a:t> </a:t>
            </a:r>
            <a:r>
              <a:rPr lang="ru-RU" i="1" dirty="0" smtClean="0">
                <a:solidFill>
                  <a:schemeClr val="tx1"/>
                </a:solidFill>
                <a:latin typeface="Times New Roman" pitchFamily="18" charset="0"/>
                <a:cs typeface="Times New Roman" pitchFamily="18" charset="0"/>
              </a:rPr>
              <a:t>В.А. Дегтярев, один из виднейших учеников В.Г. Федорова, создавший в 1927 году ручной пулемет ДП, на базе которого были сконструированы авиационные пулеметы ДА и ДА-2 и танковый пулемет ДТ. Государственный Комитет Обороны присвоил ему наименование ДПМ (Дегтярева пехотный модернизированный). </a:t>
            </a:r>
            <a:endParaRPr lang="ru-RU" dirty="0">
              <a:solidFill>
                <a:schemeClr val="tx1"/>
              </a:solidFill>
            </a:endParaRPr>
          </a:p>
        </p:txBody>
      </p:sp>
      <p:sp>
        <p:nvSpPr>
          <p:cNvPr id="5" name="Содержимое 4"/>
          <p:cNvSpPr>
            <a:spLocks noGrp="1"/>
          </p:cNvSpPr>
          <p:nvPr>
            <p:ph sz="half" idx="2"/>
          </p:nvPr>
        </p:nvSpPr>
        <p:spPr>
          <a:xfrm>
            <a:off x="4648200" y="1600201"/>
            <a:ext cx="4038600" cy="2900370"/>
          </a:xfrm>
        </p:spPr>
        <p:txBody>
          <a:bodyPr>
            <a:normAutofit fontScale="70000" lnSpcReduction="20000"/>
          </a:bodyPr>
          <a:lstStyle/>
          <a:p>
            <a:r>
              <a:rPr lang="ru-RU" dirty="0" smtClean="0">
                <a:solidFill>
                  <a:schemeClr val="tx1"/>
                </a:solidFill>
              </a:rPr>
              <a:t>В 1944 году вопрос о ручном пулемете снова встал на повестку дня в связи с принятием патрона образца 1943 года. Пулемет, представленный Дегтяревым поступил на вооружение Красной армии под наименованием «Ручной пулемет системы Дегтярева (</a:t>
            </a:r>
            <a:r>
              <a:rPr lang="ru-RU" b="1" i="1" dirty="0" smtClean="0">
                <a:solidFill>
                  <a:schemeClr val="tx1"/>
                </a:solidFill>
              </a:rPr>
              <a:t>РПД</a:t>
            </a:r>
            <a:r>
              <a:rPr lang="ru-RU" dirty="0" smtClean="0">
                <a:solidFill>
                  <a:schemeClr val="tx1"/>
                </a:solidFill>
              </a:rPr>
              <a:t>)» </a:t>
            </a:r>
          </a:p>
          <a:p>
            <a:endParaRPr lang="ru-RU" dirty="0"/>
          </a:p>
        </p:txBody>
      </p:sp>
      <p:pic>
        <p:nvPicPr>
          <p:cNvPr id="4" name="Рисунок 5" descr="дегт.jpg"/>
          <p:cNvPicPr>
            <a:picLocks noChangeAspect="1"/>
          </p:cNvPicPr>
          <p:nvPr/>
        </p:nvPicPr>
        <p:blipFill>
          <a:blip r:embed="rId2"/>
          <a:srcRect/>
          <a:stretch>
            <a:fillRect/>
          </a:stretch>
        </p:blipFill>
        <p:spPr bwMode="auto">
          <a:xfrm>
            <a:off x="0" y="0"/>
            <a:ext cx="3177964" cy="2143116"/>
          </a:xfrm>
          <a:prstGeom prst="rect">
            <a:avLst/>
          </a:prstGeom>
          <a:noFill/>
          <a:ln w="9525">
            <a:noFill/>
            <a:miter lim="800000"/>
            <a:headEnd/>
            <a:tailEnd/>
          </a:ln>
        </p:spPr>
      </p:pic>
      <p:pic>
        <p:nvPicPr>
          <p:cNvPr id="7" name="Рисунок 6" descr="РПД.jpg"/>
          <p:cNvPicPr>
            <a:picLocks noChangeAspect="1"/>
          </p:cNvPicPr>
          <p:nvPr/>
        </p:nvPicPr>
        <p:blipFill>
          <a:blip r:embed="rId3"/>
          <a:stretch>
            <a:fillRect/>
          </a:stretch>
        </p:blipFill>
        <p:spPr>
          <a:xfrm>
            <a:off x="4500562" y="4429132"/>
            <a:ext cx="4643438" cy="2120291"/>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43306" y="214290"/>
            <a:ext cx="3714776" cy="1428760"/>
          </a:xfrm>
        </p:spPr>
        <p:txBody>
          <a:bodyPr/>
          <a:lstStyle/>
          <a:p>
            <a:r>
              <a:rPr sz="2400" b="1" smtClean="0">
                <a:solidFill>
                  <a:schemeClr val="tx2">
                    <a:satMod val="130000"/>
                  </a:schemeClr>
                </a:solidFill>
              </a:rPr>
              <a:t>Симонов Сергей Гаврилович</a:t>
            </a:r>
            <a:br>
              <a:rPr sz="2400" b="1" smtClean="0">
                <a:solidFill>
                  <a:schemeClr val="tx2">
                    <a:satMod val="130000"/>
                  </a:schemeClr>
                </a:solidFill>
              </a:rPr>
            </a:br>
            <a:r>
              <a:rPr sz="2400" smtClean="0">
                <a:solidFill>
                  <a:schemeClr val="tx2">
                    <a:satMod val="130000"/>
                  </a:schemeClr>
                </a:solidFill>
              </a:rPr>
              <a:t>22 сентября 1894 год — 6 мая 1986</a:t>
            </a:r>
            <a:endParaRPr lang="ru-RU" dirty="0"/>
          </a:p>
        </p:txBody>
      </p:sp>
      <p:sp>
        <p:nvSpPr>
          <p:cNvPr id="5" name="Содержимое 4"/>
          <p:cNvSpPr>
            <a:spLocks noGrp="1"/>
          </p:cNvSpPr>
          <p:nvPr>
            <p:ph sz="half" idx="1"/>
          </p:nvPr>
        </p:nvSpPr>
        <p:spPr>
          <a:xfrm>
            <a:off x="0" y="285729"/>
            <a:ext cx="3428992" cy="4286279"/>
          </a:xfrm>
        </p:spPr>
        <p:txBody>
          <a:bodyPr>
            <a:normAutofit fontScale="85000" lnSpcReduction="20000"/>
          </a:bodyPr>
          <a:lstStyle/>
          <a:p>
            <a:pPr algn="just">
              <a:lnSpc>
                <a:spcPct val="80000"/>
              </a:lnSpc>
            </a:pPr>
            <a:r>
              <a:rPr lang="ru-RU" i="1" dirty="0" smtClean="0">
                <a:solidFill>
                  <a:schemeClr val="tx1"/>
                </a:solidFill>
                <a:latin typeface="Times New Roman" pitchFamily="18" charset="0"/>
                <a:cs typeface="Times New Roman" pitchFamily="18" charset="0"/>
              </a:rPr>
              <a:t>Значительный вклад в разработку стрелкового вооружения внес С.Г. Симонов, также ученик Федорова. </a:t>
            </a:r>
          </a:p>
          <a:p>
            <a:pPr algn="just">
              <a:lnSpc>
                <a:spcPct val="80000"/>
              </a:lnSpc>
            </a:pPr>
            <a:r>
              <a:rPr lang="ru-RU" i="1" dirty="0" smtClean="0">
                <a:solidFill>
                  <a:schemeClr val="tx1"/>
                </a:solidFill>
                <a:latin typeface="Times New Roman" pitchFamily="18" charset="0"/>
                <a:cs typeface="Times New Roman" pitchFamily="18" charset="0"/>
              </a:rPr>
              <a:t>В 30-е годы он создал несколько образцов автоматической винтовки (АВС-30) и автоматический карабин (АКСИ). </a:t>
            </a:r>
          </a:p>
          <a:p>
            <a:pPr algn="just">
              <a:lnSpc>
                <a:spcPct val="80000"/>
              </a:lnSpc>
            </a:pPr>
            <a:r>
              <a:rPr lang="ru-RU" i="1" dirty="0" smtClean="0">
                <a:solidFill>
                  <a:schemeClr val="tx1"/>
                </a:solidFill>
                <a:latin typeface="Times New Roman" pitchFamily="18" charset="0"/>
                <a:cs typeface="Times New Roman" pitchFamily="18" charset="0"/>
              </a:rPr>
              <a:t>В годы войны им был разработан самозарядный карабин (СКС) под патрон образца 1943 г. </a:t>
            </a:r>
            <a:endParaRPr lang="ru-RU" dirty="0">
              <a:solidFill>
                <a:schemeClr val="tx1"/>
              </a:solidFill>
            </a:endParaRPr>
          </a:p>
        </p:txBody>
      </p:sp>
      <p:sp>
        <p:nvSpPr>
          <p:cNvPr id="6" name="Содержимое 5"/>
          <p:cNvSpPr>
            <a:spLocks noGrp="1"/>
          </p:cNvSpPr>
          <p:nvPr>
            <p:ph sz="half" idx="2"/>
          </p:nvPr>
        </p:nvSpPr>
        <p:spPr>
          <a:xfrm>
            <a:off x="4929190" y="2643182"/>
            <a:ext cx="4038600" cy="3768733"/>
          </a:xfrm>
        </p:spPr>
        <p:txBody>
          <a:bodyPr>
            <a:normAutofit fontScale="85000" lnSpcReduction="20000"/>
          </a:bodyPr>
          <a:lstStyle/>
          <a:p>
            <a:r>
              <a:rPr lang="ru-RU" i="1" dirty="0" smtClean="0">
                <a:solidFill>
                  <a:schemeClr val="tx1"/>
                </a:solidFill>
                <a:latin typeface="Times New Roman" pitchFamily="18" charset="0"/>
                <a:cs typeface="Times New Roman" pitchFamily="18" charset="0"/>
              </a:rPr>
              <a:t>Принятие патрона образца 1943 г. открыло новые перспективы в конструировании автоматического оружия. Отсутствие фланца упрощало конструкцию механизма питания. Не очень сильная отдача патрона позволяла значительно увеличить меткость стрельбы.</a:t>
            </a:r>
            <a:endParaRPr lang="ru-RU" dirty="0" smtClean="0">
              <a:solidFill>
                <a:schemeClr val="tx1"/>
              </a:solidFill>
            </a:endParaRPr>
          </a:p>
          <a:p>
            <a:endParaRPr lang="ru-RU" dirty="0"/>
          </a:p>
        </p:txBody>
      </p:sp>
      <p:pic>
        <p:nvPicPr>
          <p:cNvPr id="4" name="Содержимое 6" descr="Simonov_3.jpg"/>
          <p:cNvPicPr>
            <a:picLocks noChangeAspect="1"/>
          </p:cNvPicPr>
          <p:nvPr/>
        </p:nvPicPr>
        <p:blipFill>
          <a:blip r:embed="rId2"/>
          <a:srcRect/>
          <a:stretch>
            <a:fillRect/>
          </a:stretch>
        </p:blipFill>
        <p:spPr>
          <a:xfrm>
            <a:off x="7443387" y="0"/>
            <a:ext cx="1700613" cy="2500318"/>
          </a:xfrm>
          <a:prstGeom prst="rect">
            <a:avLst/>
          </a:prstGeom>
        </p:spPr>
      </p:pic>
      <p:pic>
        <p:nvPicPr>
          <p:cNvPr id="7" name="Содержимое 4" descr="скс.gif"/>
          <p:cNvPicPr>
            <a:picLocks noChangeAspect="1"/>
          </p:cNvPicPr>
          <p:nvPr/>
        </p:nvPicPr>
        <p:blipFill>
          <a:blip r:embed="rId3"/>
          <a:srcRect/>
          <a:stretch>
            <a:fillRect/>
          </a:stretch>
        </p:blipFill>
        <p:spPr>
          <a:xfrm>
            <a:off x="0" y="4500570"/>
            <a:ext cx="5143504" cy="2118836"/>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85720" y="142852"/>
            <a:ext cx="8443914" cy="725470"/>
          </a:xfrm>
        </p:spPr>
        <p:txBody>
          <a:bodyPr/>
          <a:lstStyle/>
          <a:p>
            <a:r>
              <a:rPr sz="2400" b="1" smtClean="0">
                <a:solidFill>
                  <a:schemeClr val="accent3">
                    <a:lumMod val="75000"/>
                  </a:schemeClr>
                </a:solidFill>
              </a:rPr>
              <a:t>Группа конструкторов-оружейников и офицеров НИПСВО КА после испытаний стрелкового оружия под патрон обр. 1943 г.</a:t>
            </a:r>
            <a:endParaRPr lang="ru-RU" sz="2400" dirty="0">
              <a:solidFill>
                <a:schemeClr val="accent3">
                  <a:lumMod val="75000"/>
                </a:schemeClr>
              </a:solidFill>
            </a:endParaRPr>
          </a:p>
        </p:txBody>
      </p:sp>
      <p:sp>
        <p:nvSpPr>
          <p:cNvPr id="3" name="Содержимое 2"/>
          <p:cNvSpPr>
            <a:spLocks noGrp="1"/>
          </p:cNvSpPr>
          <p:nvPr>
            <p:ph idx="1"/>
          </p:nvPr>
        </p:nvSpPr>
        <p:spPr>
          <a:xfrm>
            <a:off x="457200" y="4786322"/>
            <a:ext cx="8229600" cy="1857388"/>
          </a:xfrm>
        </p:spPr>
        <p:txBody>
          <a:bodyPr>
            <a:normAutofit/>
          </a:bodyPr>
          <a:lstStyle/>
          <a:p>
            <a:r>
              <a:rPr lang="ru-RU" sz="1600" b="1" dirty="0" smtClean="0">
                <a:solidFill>
                  <a:schemeClr val="tx1"/>
                </a:solidFill>
              </a:rPr>
              <a:t>Сидят (справа налево): </a:t>
            </a:r>
            <a:r>
              <a:rPr lang="ru-RU" sz="1600" b="1" dirty="0" err="1" smtClean="0">
                <a:solidFill>
                  <a:schemeClr val="tx1"/>
                </a:solidFill>
              </a:rPr>
              <a:t>А.И.Судаев</a:t>
            </a:r>
            <a:r>
              <a:rPr lang="ru-RU" sz="1600" b="1" dirty="0" smtClean="0">
                <a:solidFill>
                  <a:schemeClr val="tx1"/>
                </a:solidFill>
              </a:rPr>
              <a:t>; В.Г.Федоров; В.А.Дегтярев; </a:t>
            </a:r>
            <a:r>
              <a:rPr lang="ru-RU" sz="1600" b="1" dirty="0" err="1" smtClean="0">
                <a:solidFill>
                  <a:schemeClr val="tx1"/>
                </a:solidFill>
              </a:rPr>
              <a:t>И.И.Бульба</a:t>
            </a:r>
            <a:r>
              <a:rPr lang="ru-RU" sz="1600" b="1" dirty="0" smtClean="0">
                <a:solidFill>
                  <a:schemeClr val="tx1"/>
                </a:solidFill>
              </a:rPr>
              <a:t>; Г.С.Шпагин; С.Г.Симонов. </a:t>
            </a:r>
          </a:p>
          <a:p>
            <a:r>
              <a:rPr lang="ru-RU" sz="1600" b="1" dirty="0" smtClean="0">
                <a:solidFill>
                  <a:schemeClr val="tx1"/>
                </a:solidFill>
              </a:rPr>
              <a:t>Стоят (слева направо): Н.М.Елизаров; В.Г.Комаров; Н.А.Орлов; Н.С.Охотников; Н.А.Бугров; И.П.Редин; И.Ф.Дмитриев; К.Н. Юшин; В.С. </a:t>
            </a:r>
            <a:r>
              <a:rPr lang="ru-RU" sz="1600" b="1" dirty="0" err="1" smtClean="0">
                <a:solidFill>
                  <a:schemeClr val="tx1"/>
                </a:solidFill>
              </a:rPr>
              <a:t>Москаленко</a:t>
            </a:r>
            <a:r>
              <a:rPr lang="ru-RU" sz="1600" b="1" dirty="0" smtClean="0">
                <a:solidFill>
                  <a:schemeClr val="tx1"/>
                </a:solidFill>
              </a:rPr>
              <a:t>; А.Я. </a:t>
            </a:r>
            <a:r>
              <a:rPr lang="ru-RU" sz="1600" b="1" dirty="0" err="1" smtClean="0">
                <a:solidFill>
                  <a:schemeClr val="tx1"/>
                </a:solidFill>
              </a:rPr>
              <a:t>Башмарин</a:t>
            </a:r>
            <a:r>
              <a:rPr lang="ru-RU" sz="1600" b="1" dirty="0" smtClean="0">
                <a:solidFill>
                  <a:schemeClr val="tx1"/>
                </a:solidFill>
              </a:rPr>
              <a:t>; А.М.Егоров.</a:t>
            </a:r>
          </a:p>
          <a:p>
            <a:r>
              <a:rPr lang="ru-RU" sz="1600" b="1" dirty="0" smtClean="0">
                <a:solidFill>
                  <a:schemeClr val="tx1"/>
                </a:solidFill>
              </a:rPr>
              <a:t>1944 г. пос. </a:t>
            </a:r>
            <a:r>
              <a:rPr lang="ru-RU" sz="1600" b="1" dirty="0" err="1" smtClean="0">
                <a:solidFill>
                  <a:schemeClr val="tx1"/>
                </a:solidFill>
              </a:rPr>
              <a:t>Щурово</a:t>
            </a:r>
            <a:r>
              <a:rPr lang="ru-RU" sz="1600" b="1" dirty="0" smtClean="0">
                <a:solidFill>
                  <a:schemeClr val="tx1"/>
                </a:solidFill>
              </a:rPr>
              <a:t> Московской обл.</a:t>
            </a:r>
            <a:endParaRPr lang="ru-RU" dirty="0"/>
          </a:p>
        </p:txBody>
      </p:sp>
      <p:pic>
        <p:nvPicPr>
          <p:cNvPr id="5" name="Содержимое 5" descr="конст.jpg"/>
          <p:cNvPicPr>
            <a:picLocks noChangeAspect="1"/>
          </p:cNvPicPr>
          <p:nvPr/>
        </p:nvPicPr>
        <p:blipFill>
          <a:blip r:embed="rId2"/>
          <a:srcRect/>
          <a:stretch>
            <a:fillRect/>
          </a:stretch>
        </p:blipFill>
        <p:spPr>
          <a:xfrm>
            <a:off x="1571604" y="1071546"/>
            <a:ext cx="5715000" cy="370205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z="2400" b="1" smtClean="0">
                <a:solidFill>
                  <a:schemeClr val="tx2">
                    <a:satMod val="130000"/>
                  </a:schemeClr>
                </a:solidFill>
              </a:rPr>
              <a:t>ШПАГИН</a:t>
            </a:r>
            <a:br>
              <a:rPr sz="2400" b="1" smtClean="0">
                <a:solidFill>
                  <a:schemeClr val="tx2">
                    <a:satMod val="130000"/>
                  </a:schemeClr>
                </a:solidFill>
              </a:rPr>
            </a:br>
            <a:r>
              <a:rPr sz="2400" b="1" smtClean="0">
                <a:solidFill>
                  <a:schemeClr val="tx2">
                    <a:satMod val="130000"/>
                  </a:schemeClr>
                </a:solidFill>
              </a:rPr>
              <a:t>Георгий Семенович</a:t>
            </a:r>
            <a:br>
              <a:rPr sz="2400" b="1" smtClean="0">
                <a:solidFill>
                  <a:schemeClr val="tx2">
                    <a:satMod val="130000"/>
                  </a:schemeClr>
                </a:solidFill>
              </a:rPr>
            </a:br>
            <a:r>
              <a:rPr sz="2400" b="1" smtClean="0">
                <a:solidFill>
                  <a:schemeClr val="tx2">
                    <a:satMod val="130000"/>
                  </a:schemeClr>
                </a:solidFill>
              </a:rPr>
              <a:t>29.04.1897 - 6.02.1952</a:t>
            </a:r>
            <a:br>
              <a:rPr sz="2400" b="1" smtClean="0">
                <a:solidFill>
                  <a:schemeClr val="tx2">
                    <a:satMod val="130000"/>
                  </a:schemeClr>
                </a:solidFill>
              </a:rPr>
            </a:br>
            <a:endParaRPr lang="ru-RU" sz="2400" dirty="0"/>
          </a:p>
        </p:txBody>
      </p:sp>
      <p:sp>
        <p:nvSpPr>
          <p:cNvPr id="3" name="Содержимое 2"/>
          <p:cNvSpPr>
            <a:spLocks noGrp="1"/>
          </p:cNvSpPr>
          <p:nvPr>
            <p:ph sz="half" idx="1"/>
          </p:nvPr>
        </p:nvSpPr>
        <p:spPr>
          <a:xfrm>
            <a:off x="0" y="2714620"/>
            <a:ext cx="4467196" cy="3625857"/>
          </a:xfrm>
        </p:spPr>
        <p:txBody>
          <a:bodyPr>
            <a:noAutofit/>
          </a:bodyPr>
          <a:lstStyle/>
          <a:p>
            <a:r>
              <a:rPr lang="ru-RU" sz="1800" dirty="0" smtClean="0">
                <a:solidFill>
                  <a:schemeClr val="tx1"/>
                </a:solidFill>
              </a:rPr>
              <a:t>Активное участие в создании новых образцов оружия принял Г.С. Шпагин, который еще в 1940 году приступил к разработке пистолета-пулемета. </a:t>
            </a:r>
          </a:p>
          <a:p>
            <a:r>
              <a:rPr lang="ru-RU" sz="1800" dirty="0" smtClean="0">
                <a:solidFill>
                  <a:schemeClr val="tx1"/>
                </a:solidFill>
              </a:rPr>
              <a:t>Наиболее значительными его работами явились модернизация 12,7-мм крупнокалиберного пулемета Дегтярева (ДК), получившего наименование </a:t>
            </a:r>
            <a:r>
              <a:rPr lang="ru-RU" sz="1800" b="1" i="1" dirty="0" smtClean="0">
                <a:solidFill>
                  <a:schemeClr val="tx1"/>
                </a:solidFill>
              </a:rPr>
              <a:t>ДШК</a:t>
            </a:r>
            <a:r>
              <a:rPr lang="ru-RU" sz="1800" dirty="0" smtClean="0">
                <a:solidFill>
                  <a:schemeClr val="tx1"/>
                </a:solidFill>
              </a:rPr>
              <a:t>, и создание пистолета-пулемета образца 1941 г. (</a:t>
            </a:r>
            <a:r>
              <a:rPr lang="ru-RU" sz="1800" b="1" i="1" dirty="0" smtClean="0">
                <a:solidFill>
                  <a:schemeClr val="tx1"/>
                </a:solidFill>
              </a:rPr>
              <a:t>ППШ</a:t>
            </a:r>
            <a:r>
              <a:rPr lang="ru-RU" sz="1800" dirty="0" smtClean="0">
                <a:solidFill>
                  <a:schemeClr val="tx1"/>
                </a:solidFill>
              </a:rPr>
              <a:t>).</a:t>
            </a:r>
            <a:endParaRPr lang="ru-RU" sz="1800" dirty="0">
              <a:solidFill>
                <a:schemeClr val="tx1"/>
              </a:solidFill>
            </a:endParaRPr>
          </a:p>
        </p:txBody>
      </p:sp>
      <p:sp>
        <p:nvSpPr>
          <p:cNvPr id="4" name="Содержимое 3"/>
          <p:cNvSpPr>
            <a:spLocks noGrp="1"/>
          </p:cNvSpPr>
          <p:nvPr>
            <p:ph sz="half" idx="2"/>
          </p:nvPr>
        </p:nvSpPr>
        <p:spPr>
          <a:xfrm>
            <a:off x="4648200" y="1142985"/>
            <a:ext cx="4281518" cy="3000395"/>
          </a:xfrm>
        </p:spPr>
        <p:txBody>
          <a:bodyPr>
            <a:noAutofit/>
          </a:bodyPr>
          <a:lstStyle/>
          <a:p>
            <a:r>
              <a:rPr lang="ru-RU" sz="1600" i="1" dirty="0" smtClean="0">
                <a:solidFill>
                  <a:schemeClr val="tx1"/>
                </a:solidFill>
              </a:rPr>
              <a:t>Пистолет-пулемет Шпагина выгодно отличался от других систем простотой обработки основных деталей, их доступностью для массового производства. </a:t>
            </a:r>
          </a:p>
          <a:p>
            <a:r>
              <a:rPr lang="ru-RU" sz="1600" i="1" dirty="0" smtClean="0">
                <a:solidFill>
                  <a:schemeClr val="tx1"/>
                </a:solidFill>
              </a:rPr>
              <a:t>ППШ Шпагина явился первым образцом стрелкового оружия, в котором широко и умело применялись штамповка и сварка деталей, что требовало минимальное количество </a:t>
            </a:r>
            <a:r>
              <a:rPr lang="ru-RU" sz="1600" i="1" dirty="0" err="1" smtClean="0">
                <a:solidFill>
                  <a:schemeClr val="tx1"/>
                </a:solidFill>
              </a:rPr>
              <a:t>станко-часов</a:t>
            </a:r>
            <a:r>
              <a:rPr lang="ru-RU" sz="1600" i="1" dirty="0" smtClean="0">
                <a:solidFill>
                  <a:schemeClr val="tx1"/>
                </a:solidFill>
              </a:rPr>
              <a:t> для механической обработки.</a:t>
            </a:r>
            <a:endParaRPr lang="ru-RU" sz="1600" dirty="0"/>
          </a:p>
        </p:txBody>
      </p:sp>
      <p:pic>
        <p:nvPicPr>
          <p:cNvPr id="5" name="Содержимое 5" descr="шпагин.jpg"/>
          <p:cNvPicPr>
            <a:picLocks noChangeAspect="1"/>
          </p:cNvPicPr>
          <p:nvPr/>
        </p:nvPicPr>
        <p:blipFill>
          <a:blip r:embed="rId2"/>
          <a:srcRect/>
          <a:stretch>
            <a:fillRect/>
          </a:stretch>
        </p:blipFill>
        <p:spPr>
          <a:xfrm>
            <a:off x="214282" y="214290"/>
            <a:ext cx="1683887" cy="2357442"/>
          </a:xfrm>
          <a:prstGeom prst="rect">
            <a:avLst/>
          </a:prstGeom>
        </p:spPr>
      </p:pic>
      <p:pic>
        <p:nvPicPr>
          <p:cNvPr id="6" name="Содержимое 5" descr="ппш.jpg"/>
          <p:cNvPicPr>
            <a:picLocks noChangeAspect="1"/>
          </p:cNvPicPr>
          <p:nvPr/>
        </p:nvPicPr>
        <p:blipFill>
          <a:blip r:embed="rId3"/>
          <a:srcRect/>
          <a:stretch>
            <a:fillRect/>
          </a:stretch>
        </p:blipFill>
        <p:spPr>
          <a:xfrm>
            <a:off x="5214942" y="4150380"/>
            <a:ext cx="3929058" cy="270762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mtClean="0">
                <a:solidFill>
                  <a:schemeClr val="tx2">
                    <a:satMod val="130000"/>
                  </a:schemeClr>
                </a:solidFill>
              </a:rPr>
              <a:t>Военная техника</a:t>
            </a:r>
            <a:endParaRPr lang="ru-RU" dirty="0"/>
          </a:p>
        </p:txBody>
      </p:sp>
      <p:sp>
        <p:nvSpPr>
          <p:cNvPr id="3" name="Содержимое 2"/>
          <p:cNvSpPr>
            <a:spLocks noGrp="1"/>
          </p:cNvSpPr>
          <p:nvPr>
            <p:ph sz="half" idx="1"/>
          </p:nvPr>
        </p:nvSpPr>
        <p:spPr/>
        <p:txBody>
          <a:bodyPr>
            <a:normAutofit fontScale="62500" lnSpcReduction="20000"/>
          </a:bodyPr>
          <a:lstStyle/>
          <a:p>
            <a:pPr>
              <a:tabLst>
                <a:tab pos="685800" algn="l"/>
              </a:tabLst>
            </a:pPr>
            <a:r>
              <a:rPr lang="ru-RU" dirty="0" smtClean="0"/>
              <a:t>бронетанковая</a:t>
            </a:r>
          </a:p>
          <a:p>
            <a:pPr lvl="1">
              <a:buFontTx/>
              <a:buChar char="•"/>
              <a:tabLst>
                <a:tab pos="685800" algn="l"/>
              </a:tabLst>
            </a:pPr>
            <a:r>
              <a:rPr lang="ru-RU" dirty="0" smtClean="0"/>
              <a:t>Танки (легкие, средние, тяжелые)</a:t>
            </a:r>
          </a:p>
          <a:p>
            <a:pPr lvl="1">
              <a:buFontTx/>
              <a:buChar char="•"/>
              <a:tabLst>
                <a:tab pos="685800" algn="l"/>
              </a:tabLst>
            </a:pPr>
            <a:r>
              <a:rPr lang="ru-RU" dirty="0" smtClean="0"/>
              <a:t>САУ</a:t>
            </a:r>
          </a:p>
          <a:p>
            <a:pPr lvl="1">
              <a:buFontTx/>
              <a:buChar char="•"/>
              <a:tabLst>
                <a:tab pos="685800" algn="l"/>
              </a:tabLst>
            </a:pPr>
            <a:r>
              <a:rPr lang="ru-RU" dirty="0" smtClean="0"/>
              <a:t>БТР	</a:t>
            </a:r>
          </a:p>
          <a:p>
            <a:pPr lvl="1">
              <a:buFontTx/>
              <a:buChar char="•"/>
              <a:tabLst>
                <a:tab pos="685800" algn="l"/>
              </a:tabLst>
            </a:pPr>
            <a:r>
              <a:rPr lang="ru-RU" dirty="0" smtClean="0"/>
              <a:t>Бронепоезд</a:t>
            </a:r>
          </a:p>
          <a:p>
            <a:pPr>
              <a:tabLst>
                <a:tab pos="685800" algn="l"/>
              </a:tabLst>
            </a:pPr>
            <a:r>
              <a:rPr lang="ru-RU" dirty="0" smtClean="0"/>
              <a:t>авиационная</a:t>
            </a:r>
          </a:p>
          <a:p>
            <a:pPr lvl="1">
              <a:buFontTx/>
              <a:buChar char="•"/>
              <a:tabLst>
                <a:tab pos="685800" algn="l"/>
              </a:tabLst>
            </a:pPr>
            <a:r>
              <a:rPr lang="ru-RU" dirty="0" smtClean="0"/>
              <a:t>Истребители</a:t>
            </a:r>
          </a:p>
          <a:p>
            <a:pPr lvl="1">
              <a:buFontTx/>
              <a:buChar char="•"/>
              <a:tabLst>
                <a:tab pos="685800" algn="l"/>
              </a:tabLst>
            </a:pPr>
            <a:r>
              <a:rPr lang="ru-RU" dirty="0" smtClean="0"/>
              <a:t>Штурмовики </a:t>
            </a:r>
          </a:p>
          <a:p>
            <a:pPr lvl="1">
              <a:buFontTx/>
              <a:buChar char="•"/>
              <a:tabLst>
                <a:tab pos="685800" algn="l"/>
              </a:tabLst>
            </a:pPr>
            <a:r>
              <a:rPr lang="ru-RU" dirty="0" smtClean="0"/>
              <a:t>Бомбардировщики</a:t>
            </a:r>
          </a:p>
          <a:p>
            <a:pPr>
              <a:tabLst>
                <a:tab pos="685800" algn="l"/>
              </a:tabLst>
            </a:pPr>
            <a:r>
              <a:rPr lang="ru-RU" dirty="0" smtClean="0"/>
              <a:t>морская (надводная, подводная)</a:t>
            </a:r>
          </a:p>
          <a:p>
            <a:pPr lvl="1">
              <a:buFontTx/>
              <a:buChar char="•"/>
              <a:tabLst>
                <a:tab pos="685800" algn="l"/>
              </a:tabLst>
            </a:pPr>
            <a:r>
              <a:rPr lang="ru-RU" dirty="0" smtClean="0"/>
              <a:t>Линкоры (линейные корабли)</a:t>
            </a:r>
          </a:p>
          <a:p>
            <a:pPr lvl="1">
              <a:buFontTx/>
              <a:buChar char="•"/>
              <a:tabLst>
                <a:tab pos="685800" algn="l"/>
              </a:tabLst>
            </a:pPr>
            <a:r>
              <a:rPr lang="ru-RU" dirty="0" smtClean="0"/>
              <a:t>Крейсеры(тяжелые, легкие)</a:t>
            </a:r>
          </a:p>
          <a:p>
            <a:pPr lvl="1">
              <a:buFontTx/>
              <a:buChar char="•"/>
              <a:tabLst>
                <a:tab pos="685800" algn="l"/>
              </a:tabLst>
            </a:pPr>
            <a:r>
              <a:rPr lang="ru-RU" dirty="0" smtClean="0"/>
              <a:t>Эсминцы (эскадренные миноносцы)</a:t>
            </a:r>
          </a:p>
          <a:p>
            <a:pPr lvl="1">
              <a:buFontTx/>
              <a:buChar char="•"/>
              <a:tabLst>
                <a:tab pos="685800" algn="l"/>
              </a:tabLst>
            </a:pPr>
            <a:r>
              <a:rPr lang="ru-RU" dirty="0" smtClean="0"/>
              <a:t>Подводные лодки</a:t>
            </a:r>
          </a:p>
          <a:p>
            <a:pPr lvl="1">
              <a:buFontTx/>
              <a:buChar char="•"/>
              <a:tabLst>
                <a:tab pos="685800" algn="l"/>
              </a:tabLst>
            </a:pPr>
            <a:r>
              <a:rPr lang="ru-RU" dirty="0" smtClean="0"/>
              <a:t>Боевые катера</a:t>
            </a:r>
          </a:p>
          <a:p>
            <a:endParaRPr lang="ru-RU" dirty="0"/>
          </a:p>
        </p:txBody>
      </p:sp>
      <p:sp>
        <p:nvSpPr>
          <p:cNvPr id="5" name="Содержимое 4"/>
          <p:cNvSpPr>
            <a:spLocks noGrp="1"/>
          </p:cNvSpPr>
          <p:nvPr>
            <p:ph sz="half" idx="2"/>
          </p:nvPr>
        </p:nvSpPr>
        <p:spPr/>
        <p:txBody>
          <a:bodyPr>
            <a:normAutofit fontScale="62500" lnSpcReduction="20000"/>
          </a:bodyPr>
          <a:lstStyle/>
          <a:p>
            <a:r>
              <a:rPr lang="ru-RU" b="1" i="1" dirty="0" smtClean="0">
                <a:solidFill>
                  <a:schemeClr val="accent6">
                    <a:lumMod val="75000"/>
                  </a:schemeClr>
                </a:solidFill>
              </a:rPr>
              <a:t>Военная техника</a:t>
            </a:r>
            <a:r>
              <a:rPr lang="ru-RU" dirty="0" smtClean="0">
                <a:solidFill>
                  <a:schemeClr val="accent6">
                    <a:lumMod val="75000"/>
                  </a:schemeClr>
                </a:solidFill>
              </a:rPr>
              <a:t> включает в свой состав боевые машины, защищенные броней от оружия противника, и устанавливаемые на них комплексы бронетанкового вооружения.</a:t>
            </a:r>
          </a:p>
          <a:p>
            <a:endParaRPr lang="ru-RU" dirty="0" smtClean="0">
              <a:solidFill>
                <a:schemeClr val="accent6">
                  <a:lumMod val="75000"/>
                </a:schemeClr>
              </a:solidFill>
            </a:endParaRPr>
          </a:p>
          <a:p>
            <a:endParaRPr lang="ru-RU" dirty="0"/>
          </a:p>
        </p:txBody>
      </p:sp>
      <p:sp>
        <p:nvSpPr>
          <p:cNvPr id="4" name="Управляющая кнопка: назад 3">
            <a:hlinkClick r:id="rId2" action="ppaction://hlinksldjump" highlightClick="1"/>
          </p:cNvPr>
          <p:cNvSpPr/>
          <p:nvPr/>
        </p:nvSpPr>
        <p:spPr>
          <a:xfrm>
            <a:off x="214282" y="6357958"/>
            <a:ext cx="500066" cy="142876"/>
          </a:xfrm>
          <a:prstGeom prst="actionButtonBackPrevious">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857232"/>
            <a:ext cx="5757874" cy="1417662"/>
          </a:xfrm>
        </p:spPr>
        <p:txBody>
          <a:bodyPr/>
          <a:lstStyle/>
          <a:p>
            <a:r>
              <a:rPr sz="2400" b="1" smtClean="0">
                <a:solidFill>
                  <a:schemeClr val="tx2">
                    <a:satMod val="130000"/>
                  </a:schemeClr>
                </a:solidFill>
              </a:rPr>
              <a:t>Судаев Алексей Иванович (23.08.1912 — 17.08.1946)</a:t>
            </a:r>
            <a:br>
              <a:rPr sz="2400" b="1" smtClean="0">
                <a:solidFill>
                  <a:schemeClr val="tx2">
                    <a:satMod val="130000"/>
                  </a:schemeClr>
                </a:solidFill>
              </a:rPr>
            </a:br>
            <a:r>
              <a:rPr smtClean="0"/>
              <a:t/>
            </a:r>
            <a:br>
              <a:rPr smtClean="0"/>
            </a:br>
            <a:endParaRPr lang="ru-RU" dirty="0"/>
          </a:p>
        </p:txBody>
      </p:sp>
      <p:sp>
        <p:nvSpPr>
          <p:cNvPr id="3" name="Содержимое 2"/>
          <p:cNvSpPr>
            <a:spLocks noGrp="1"/>
          </p:cNvSpPr>
          <p:nvPr>
            <p:ph sz="half" idx="1"/>
          </p:nvPr>
        </p:nvSpPr>
        <p:spPr>
          <a:xfrm>
            <a:off x="0" y="2786058"/>
            <a:ext cx="4643438" cy="4071942"/>
          </a:xfrm>
        </p:spPr>
        <p:txBody>
          <a:bodyPr>
            <a:normAutofit fontScale="77500" lnSpcReduction="20000"/>
          </a:bodyPr>
          <a:lstStyle/>
          <a:p>
            <a:r>
              <a:rPr lang="ru-RU" dirty="0" smtClean="0">
                <a:solidFill>
                  <a:schemeClr val="tx1"/>
                </a:solidFill>
              </a:rPr>
              <a:t>В разработке новых пистолетов-пулеметов также принимали участие А. И. </a:t>
            </a:r>
            <a:r>
              <a:rPr lang="ru-RU" dirty="0" err="1" smtClean="0">
                <a:solidFill>
                  <a:schemeClr val="tx1"/>
                </a:solidFill>
              </a:rPr>
              <a:t>Судаев</a:t>
            </a:r>
            <a:r>
              <a:rPr lang="ru-RU" dirty="0" smtClean="0">
                <a:solidFill>
                  <a:schemeClr val="tx1"/>
                </a:solidFill>
              </a:rPr>
              <a:t>, С.А. Коровин, Н.В. Рукавишников и другие конструкторы. </a:t>
            </a:r>
          </a:p>
          <a:p>
            <a:r>
              <a:rPr lang="ru-RU" dirty="0" smtClean="0">
                <a:solidFill>
                  <a:schemeClr val="tx1"/>
                </a:solidFill>
              </a:rPr>
              <a:t>На заключительных испытаниях в июле 1942 года лучшим был признан пистолет-пулемет </a:t>
            </a:r>
            <a:r>
              <a:rPr lang="ru-RU" dirty="0" err="1" smtClean="0">
                <a:solidFill>
                  <a:schemeClr val="tx1"/>
                </a:solidFill>
              </a:rPr>
              <a:t>Судаева</a:t>
            </a:r>
            <a:r>
              <a:rPr lang="ru-RU" dirty="0" smtClean="0">
                <a:solidFill>
                  <a:schemeClr val="tx1"/>
                </a:solidFill>
              </a:rPr>
              <a:t> (ППС). </a:t>
            </a:r>
          </a:p>
          <a:p>
            <a:r>
              <a:rPr lang="ru-RU" dirty="0" smtClean="0">
                <a:solidFill>
                  <a:schemeClr val="tx1"/>
                </a:solidFill>
              </a:rPr>
              <a:t>Это оружие прошло испытания в боевых условиях на Ленинградском фронте. </a:t>
            </a:r>
          </a:p>
          <a:p>
            <a:endParaRPr lang="ru-RU" dirty="0"/>
          </a:p>
        </p:txBody>
      </p:sp>
      <p:pic>
        <p:nvPicPr>
          <p:cNvPr id="5" name="Содержимое 6" descr="sudaev.jpg"/>
          <p:cNvPicPr>
            <a:picLocks noChangeAspect="1"/>
          </p:cNvPicPr>
          <p:nvPr/>
        </p:nvPicPr>
        <p:blipFill>
          <a:blip r:embed="rId2"/>
          <a:srcRect/>
          <a:stretch>
            <a:fillRect/>
          </a:stretch>
        </p:blipFill>
        <p:spPr>
          <a:xfrm>
            <a:off x="214282" y="0"/>
            <a:ext cx="1928794" cy="2653430"/>
          </a:xfrm>
          <a:prstGeom prst="rect">
            <a:avLst/>
          </a:prstGeom>
        </p:spPr>
      </p:pic>
      <p:sp>
        <p:nvSpPr>
          <p:cNvPr id="6" name="Прямоугольник 5"/>
          <p:cNvSpPr/>
          <p:nvPr/>
        </p:nvSpPr>
        <p:spPr>
          <a:xfrm>
            <a:off x="4572000" y="4786322"/>
            <a:ext cx="4572000" cy="1477328"/>
          </a:xfrm>
          <a:prstGeom prst="rect">
            <a:avLst/>
          </a:prstGeom>
        </p:spPr>
        <p:txBody>
          <a:bodyPr wrap="square">
            <a:spAutoFit/>
          </a:bodyPr>
          <a:lstStyle/>
          <a:p>
            <a:r>
              <a:rPr lang="ru-RU" i="1" dirty="0" err="1" smtClean="0"/>
              <a:t>Судаевский</a:t>
            </a:r>
            <a:r>
              <a:rPr lang="ru-RU" i="1" dirty="0" smtClean="0"/>
              <a:t> пулемёт был очень лёгок – масса без магазина 3,04 кг, </a:t>
            </a:r>
          </a:p>
          <a:p>
            <a:r>
              <a:rPr lang="ru-RU" i="1" dirty="0" smtClean="0"/>
              <a:t>ёмкость магазина 35 патронов, скорость вылета пули 500 м/с.</a:t>
            </a:r>
          </a:p>
          <a:p>
            <a:r>
              <a:rPr lang="ru-RU" i="1" dirty="0" smtClean="0"/>
              <a:t> А её масса 9,6 г. </a:t>
            </a:r>
            <a:endParaRPr lang="ru-RU" i="1" dirty="0"/>
          </a:p>
        </p:txBody>
      </p:sp>
      <p:pic>
        <p:nvPicPr>
          <p:cNvPr id="7" name="Рисунок 6" descr="ппс.jpg"/>
          <p:cNvPicPr>
            <a:picLocks noChangeAspect="1"/>
          </p:cNvPicPr>
          <p:nvPr/>
        </p:nvPicPr>
        <p:blipFill>
          <a:blip r:embed="rId3"/>
          <a:stretch>
            <a:fillRect/>
          </a:stretch>
        </p:blipFill>
        <p:spPr>
          <a:xfrm>
            <a:off x="4572000" y="1571612"/>
            <a:ext cx="4071966" cy="29507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57158" y="2332037"/>
            <a:ext cx="4038600" cy="4525963"/>
          </a:xfrm>
        </p:spPr>
        <p:txBody>
          <a:bodyPr>
            <a:normAutofit fontScale="62500" lnSpcReduction="20000"/>
          </a:bodyPr>
          <a:lstStyle/>
          <a:p>
            <a:r>
              <a:rPr lang="ru-RU" dirty="0" smtClean="0">
                <a:solidFill>
                  <a:schemeClr val="tx1"/>
                </a:solidFill>
              </a:rPr>
              <a:t>В годы Великой Отечественной войны остро встал вопрос о создании станкового пулемета, который обладал бы маневренностью и трудоемкостью изготовления, равными пулемету Дегтярева, и безотказностью действия пулемета Максима. </a:t>
            </a:r>
          </a:p>
          <a:p>
            <a:r>
              <a:rPr lang="ru-RU" dirty="0" smtClean="0">
                <a:solidFill>
                  <a:schemeClr val="tx1"/>
                </a:solidFill>
              </a:rPr>
              <a:t>В его создании наибольших успехов добился талантливый ученик В.А. Дегтярева П.М. Горюнов. В мае 1943 года решением ГКО новый станковый пулемет был принят на вооружение под наименованием «7,62-мм станковый пулемет системы Горюнова обр. 1943 г. (</a:t>
            </a:r>
            <a:r>
              <a:rPr lang="ru-RU" b="1" dirty="0" smtClean="0">
                <a:solidFill>
                  <a:schemeClr val="tx1"/>
                </a:solidFill>
              </a:rPr>
              <a:t>СГ-43</a:t>
            </a:r>
            <a:r>
              <a:rPr lang="ru-RU" dirty="0" smtClean="0">
                <a:solidFill>
                  <a:schemeClr val="tx1"/>
                </a:solidFill>
              </a:rPr>
              <a:t>)».</a:t>
            </a:r>
          </a:p>
          <a:p>
            <a:endParaRPr lang="ru-RU" dirty="0">
              <a:solidFill>
                <a:schemeClr val="tx1"/>
              </a:solidFill>
            </a:endParaRPr>
          </a:p>
        </p:txBody>
      </p:sp>
      <p:sp>
        <p:nvSpPr>
          <p:cNvPr id="6" name="Заголовок 5"/>
          <p:cNvSpPr>
            <a:spLocks noGrp="1"/>
          </p:cNvSpPr>
          <p:nvPr>
            <p:ph type="title"/>
          </p:nvPr>
        </p:nvSpPr>
        <p:spPr>
          <a:xfrm>
            <a:off x="714348" y="214290"/>
            <a:ext cx="8229600" cy="830997"/>
          </a:xfrm>
          <a:prstGeom prst="rect">
            <a:avLst/>
          </a:prstGeom>
        </p:spPr>
        <p:txBody>
          <a:bodyPr wrap="square">
            <a:spAutoFit/>
          </a:bodyPr>
          <a:lstStyle/>
          <a:p>
            <a:r>
              <a:rPr lang="ru-RU" sz="2400" b="1" dirty="0" smtClean="0">
                <a:solidFill>
                  <a:schemeClr val="tx2">
                    <a:satMod val="130000"/>
                  </a:schemeClr>
                </a:solidFill>
              </a:rPr>
              <a:t>Горюнов Пётр Максимович </a:t>
            </a:r>
            <a:r>
              <a:rPr lang="ru-RU" sz="2400" dirty="0" smtClean="0">
                <a:solidFill>
                  <a:schemeClr val="tx2">
                    <a:satMod val="130000"/>
                  </a:schemeClr>
                </a:solidFill>
              </a:rPr>
              <a:t/>
            </a:r>
            <a:br>
              <a:rPr lang="ru-RU" sz="2400" dirty="0" smtClean="0">
                <a:solidFill>
                  <a:schemeClr val="tx2">
                    <a:satMod val="130000"/>
                  </a:schemeClr>
                </a:solidFill>
              </a:rPr>
            </a:br>
            <a:r>
              <a:rPr lang="ru-RU" sz="2400" dirty="0" smtClean="0">
                <a:solidFill>
                  <a:schemeClr val="tx2">
                    <a:satMod val="130000"/>
                  </a:schemeClr>
                </a:solidFill>
              </a:rPr>
              <a:t>1902</a:t>
            </a:r>
            <a:r>
              <a:rPr sz="2400" smtClean="0">
                <a:solidFill>
                  <a:schemeClr val="tx2">
                    <a:satMod val="130000"/>
                  </a:schemeClr>
                </a:solidFill>
              </a:rPr>
              <a:t> </a:t>
            </a:r>
            <a:r>
              <a:rPr lang="ru-RU" sz="2400" dirty="0" smtClean="0">
                <a:solidFill>
                  <a:schemeClr val="tx2">
                    <a:satMod val="130000"/>
                  </a:schemeClr>
                </a:solidFill>
              </a:rPr>
              <a:t>—23.12.1943</a:t>
            </a:r>
            <a:endParaRPr lang="ru-RU" sz="2400" dirty="0"/>
          </a:p>
        </p:txBody>
      </p:sp>
      <p:pic>
        <p:nvPicPr>
          <p:cNvPr id="8" name="Рисунок 7" descr="сг.jpg"/>
          <p:cNvPicPr>
            <a:picLocks noChangeAspect="1"/>
          </p:cNvPicPr>
          <p:nvPr/>
        </p:nvPicPr>
        <p:blipFill>
          <a:blip r:embed="rId2"/>
          <a:stretch>
            <a:fillRect/>
          </a:stretch>
        </p:blipFill>
        <p:spPr>
          <a:xfrm>
            <a:off x="5000628" y="1214422"/>
            <a:ext cx="3664110" cy="2406654"/>
          </a:xfrm>
          <a:prstGeom prst="rect">
            <a:avLst/>
          </a:prstGeom>
        </p:spPr>
      </p:pic>
      <p:sp>
        <p:nvSpPr>
          <p:cNvPr id="9" name="Прямоугольник 8"/>
          <p:cNvSpPr/>
          <p:nvPr/>
        </p:nvSpPr>
        <p:spPr>
          <a:xfrm>
            <a:off x="5072066" y="3749457"/>
            <a:ext cx="3786214" cy="3108543"/>
          </a:xfrm>
          <a:prstGeom prst="rect">
            <a:avLst/>
          </a:prstGeom>
        </p:spPr>
        <p:txBody>
          <a:bodyPr wrap="square">
            <a:spAutoFit/>
          </a:bodyPr>
          <a:lstStyle/>
          <a:p>
            <a:pPr marL="365760" indent="-283464">
              <a:defRPr/>
            </a:pPr>
            <a:r>
              <a:rPr lang="ru-RU" sz="1400" i="1" dirty="0" smtClean="0"/>
              <a:t>      Калибр: 7,62 мм</a:t>
            </a:r>
            <a:br>
              <a:rPr lang="ru-RU" sz="1400" i="1" dirty="0" smtClean="0"/>
            </a:br>
            <a:r>
              <a:rPr lang="ru-RU" sz="1400" i="1" dirty="0" smtClean="0"/>
              <a:t>Патрон: 7,62х54R</a:t>
            </a:r>
            <a:br>
              <a:rPr lang="ru-RU" sz="1400" i="1" dirty="0" smtClean="0"/>
            </a:br>
            <a:r>
              <a:rPr lang="ru-RU" sz="1400" i="1" dirty="0" smtClean="0"/>
              <a:t>Масса без патронов: 13,8 кг</a:t>
            </a:r>
            <a:br>
              <a:rPr lang="ru-RU" sz="1400" i="1" dirty="0" smtClean="0"/>
            </a:br>
            <a:r>
              <a:rPr lang="ru-RU" sz="1400" i="1" dirty="0" smtClean="0"/>
              <a:t>Длина: 1150 мм</a:t>
            </a:r>
            <a:br>
              <a:rPr lang="ru-RU" sz="1400" i="1" dirty="0" smtClean="0"/>
            </a:br>
            <a:r>
              <a:rPr lang="ru-RU" sz="1400" i="1" dirty="0" smtClean="0"/>
              <a:t>Длина ствола: 720 мм</a:t>
            </a:r>
            <a:br>
              <a:rPr lang="ru-RU" sz="1400" i="1" dirty="0" smtClean="0"/>
            </a:br>
            <a:r>
              <a:rPr lang="ru-RU" sz="1400" i="1" dirty="0" smtClean="0"/>
              <a:t>Нарезы: 4 правосторонних</a:t>
            </a:r>
            <a:br>
              <a:rPr lang="ru-RU" sz="1400" i="1" dirty="0" smtClean="0"/>
            </a:br>
            <a:r>
              <a:rPr lang="ru-RU" sz="1400" i="1" dirty="0" smtClean="0"/>
              <a:t>Темп стрельбы: 550 </a:t>
            </a:r>
            <a:r>
              <a:rPr lang="ru-RU" sz="1400" i="1" dirty="0" err="1" smtClean="0"/>
              <a:t>выстр</a:t>
            </a:r>
            <a:r>
              <a:rPr lang="ru-RU" sz="1400" i="1" dirty="0" smtClean="0"/>
              <a:t>/мин</a:t>
            </a:r>
            <a:br>
              <a:rPr lang="ru-RU" sz="1400" i="1" dirty="0" smtClean="0"/>
            </a:br>
            <a:r>
              <a:rPr lang="ru-RU" sz="1400" i="1" dirty="0" smtClean="0"/>
              <a:t>Начальная скорость пули: 800 м/с</a:t>
            </a:r>
            <a:br>
              <a:rPr lang="ru-RU" sz="1400" i="1" dirty="0" smtClean="0"/>
            </a:br>
            <a:r>
              <a:rPr lang="ru-RU" sz="1400" i="1" dirty="0" smtClean="0"/>
              <a:t>Прицельная дальность: 2000 м (легкая пуля), 2300 м (тяжелая пуля)</a:t>
            </a:r>
            <a:br>
              <a:rPr lang="ru-RU" sz="1400" i="1" dirty="0" smtClean="0"/>
            </a:br>
            <a:r>
              <a:rPr lang="ru-RU" sz="1400" i="1" dirty="0" smtClean="0"/>
              <a:t>Практическая скорострельность: 250 </a:t>
            </a:r>
            <a:r>
              <a:rPr lang="ru-RU" sz="1400" i="1" dirty="0" err="1" smtClean="0"/>
              <a:t>выстр</a:t>
            </a:r>
            <a:r>
              <a:rPr lang="ru-RU" sz="1400" i="1" dirty="0" smtClean="0"/>
              <a:t>/мин</a:t>
            </a:r>
            <a:br>
              <a:rPr lang="ru-RU" sz="1400" i="1" dirty="0" smtClean="0"/>
            </a:br>
            <a:r>
              <a:rPr lang="ru-RU" sz="1400" i="1" dirty="0" smtClean="0"/>
              <a:t>Емкость ленты: 250 патронов</a:t>
            </a:r>
            <a:br>
              <a:rPr lang="ru-RU" sz="1400" i="1" dirty="0" smtClean="0"/>
            </a:br>
            <a:endParaRPr lang="ru-RU" sz="1400" i="1" dirty="0" smtClean="0"/>
          </a:p>
        </p:txBody>
      </p:sp>
      <p:pic>
        <p:nvPicPr>
          <p:cNvPr id="10" name="Рисунок 9" descr="гор2.jpg"/>
          <p:cNvPicPr>
            <a:picLocks noChangeAspect="1"/>
          </p:cNvPicPr>
          <p:nvPr/>
        </p:nvPicPr>
        <p:blipFill>
          <a:blip r:embed="rId3"/>
          <a:stretch>
            <a:fillRect/>
          </a:stretch>
        </p:blipFill>
        <p:spPr>
          <a:xfrm>
            <a:off x="428596" y="285728"/>
            <a:ext cx="2063844" cy="1928826"/>
          </a:xfrm>
          <a:prstGeom prst="rect">
            <a:avLst/>
          </a:prstGeom>
        </p:spPr>
      </p:pic>
      <p:sp>
        <p:nvSpPr>
          <p:cNvPr id="11" name="Содержимое 10"/>
          <p:cNvSpPr>
            <a:spLocks noGrp="1"/>
          </p:cNvSpPr>
          <p:nvPr>
            <p:ph sz="half" idx="2"/>
          </p:nvPr>
        </p:nvSpPr>
        <p:spPr/>
        <p:txBody>
          <a:bodyPr/>
          <a:lstStyle/>
          <a:p>
            <a:endParaRPr lang="ru-RU"/>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0" y="214291"/>
            <a:ext cx="4495800" cy="3857652"/>
          </a:xfrm>
        </p:spPr>
        <p:txBody>
          <a:bodyPr>
            <a:normAutofit fontScale="47500" lnSpcReduction="20000"/>
          </a:bodyPr>
          <a:lstStyle/>
          <a:p>
            <a:pPr marL="365760" indent="-283464">
              <a:buFont typeface="Wingdings 2"/>
              <a:buChar char=""/>
              <a:defRPr/>
            </a:pPr>
            <a:r>
              <a:rPr lang="ru-RU" sz="3400" dirty="0" smtClean="0">
                <a:solidFill>
                  <a:schemeClr val="tx1"/>
                </a:solidFill>
              </a:rPr>
              <a:t>Мощным огневым средством в годы войны являлись крупнокалиберные пулеметы. Они использовались в пехотных, танковых, зенитных подразделениях и в авиации. </a:t>
            </a:r>
          </a:p>
          <a:p>
            <a:pPr marL="365760" indent="-283464">
              <a:buFont typeface="Wingdings 2"/>
              <a:buChar char=""/>
              <a:defRPr/>
            </a:pPr>
            <a:r>
              <a:rPr lang="ru-RU" sz="3400" dirty="0" smtClean="0">
                <a:solidFill>
                  <a:schemeClr val="tx1"/>
                </a:solidFill>
              </a:rPr>
              <a:t>Мощным и эффективным оружием оказался 14,5-мм крупнокалиберный пулемет С.В. Владимирова (</a:t>
            </a:r>
            <a:r>
              <a:rPr lang="ru-RU" sz="3400" i="1" dirty="0" smtClean="0">
                <a:solidFill>
                  <a:schemeClr val="tx1"/>
                </a:solidFill>
              </a:rPr>
              <a:t>КПВ</a:t>
            </a:r>
            <a:r>
              <a:rPr lang="ru-RU" sz="3400" dirty="0" smtClean="0">
                <a:solidFill>
                  <a:schemeClr val="tx1"/>
                </a:solidFill>
              </a:rPr>
              <a:t>), разработанный в 1944 году. Необходимость его создания диктовалась стремлением создать в одном оружии скорострельности станкового пулемета и </a:t>
            </a:r>
            <a:r>
              <a:rPr lang="ru-RU" sz="3400" dirty="0" err="1" smtClean="0">
                <a:solidFill>
                  <a:schemeClr val="tx1"/>
                </a:solidFill>
              </a:rPr>
              <a:t>бронебойности</a:t>
            </a:r>
            <a:r>
              <a:rPr lang="ru-RU" sz="3400" dirty="0" smtClean="0">
                <a:solidFill>
                  <a:schemeClr val="tx1"/>
                </a:solidFill>
              </a:rPr>
              <a:t> противотанкового ружья. Пулемет широко применялся в зенитной обороне, а в случае необходимости с успехом мог использоваться для борьбы с наземными целями.</a:t>
            </a:r>
          </a:p>
          <a:p>
            <a:pPr marL="365760" indent="-283464">
              <a:buFont typeface="Wingdings 2"/>
              <a:buChar char=""/>
              <a:defRPr/>
            </a:pPr>
            <a:endParaRPr lang="ru-RU" sz="3400" dirty="0" smtClean="0"/>
          </a:p>
          <a:p>
            <a:pPr marL="365760" indent="-283464">
              <a:buFont typeface="Wingdings 2"/>
              <a:buChar char=""/>
              <a:defRPr/>
            </a:pPr>
            <a:endParaRPr lang="ru-RU" dirty="0" smtClean="0"/>
          </a:p>
        </p:txBody>
      </p:sp>
      <p:pic>
        <p:nvPicPr>
          <p:cNvPr id="7" name="Рисунок 6" descr="кпв.jpg"/>
          <p:cNvPicPr>
            <a:picLocks noChangeAspect="1"/>
          </p:cNvPicPr>
          <p:nvPr/>
        </p:nvPicPr>
        <p:blipFill>
          <a:blip r:embed="rId2"/>
          <a:stretch>
            <a:fillRect/>
          </a:stretch>
        </p:blipFill>
        <p:spPr>
          <a:xfrm>
            <a:off x="642910" y="3714752"/>
            <a:ext cx="3321866" cy="2214578"/>
          </a:xfrm>
          <a:prstGeom prst="rect">
            <a:avLst/>
          </a:prstGeom>
        </p:spPr>
      </p:pic>
      <p:sp>
        <p:nvSpPr>
          <p:cNvPr id="8" name="Прямоугольник 7"/>
          <p:cNvSpPr/>
          <p:nvPr/>
        </p:nvSpPr>
        <p:spPr>
          <a:xfrm>
            <a:off x="642910" y="5715016"/>
            <a:ext cx="3000396" cy="1384995"/>
          </a:xfrm>
          <a:prstGeom prst="rect">
            <a:avLst/>
          </a:prstGeom>
        </p:spPr>
        <p:txBody>
          <a:bodyPr wrap="square">
            <a:spAutoFit/>
          </a:bodyPr>
          <a:lstStyle/>
          <a:p>
            <a:pPr marL="365760" indent="-283464">
              <a:buFont typeface="Wingdings 2"/>
              <a:buChar char=""/>
              <a:defRPr/>
            </a:pPr>
            <a:endParaRPr lang="ru-RU" dirty="0" smtClean="0"/>
          </a:p>
          <a:p>
            <a:r>
              <a:rPr lang="ru-RU" sz="1600" i="1" dirty="0" smtClean="0"/>
              <a:t>14,5-мм станковый пулемет</a:t>
            </a:r>
            <a:br>
              <a:rPr lang="ru-RU" sz="1600" i="1" dirty="0" smtClean="0"/>
            </a:br>
            <a:r>
              <a:rPr lang="ru-RU" sz="1600" i="1" dirty="0" smtClean="0"/>
              <a:t>КПВ Владимирова</a:t>
            </a:r>
            <a:br>
              <a:rPr lang="ru-RU" sz="1600" i="1" dirty="0" smtClean="0"/>
            </a:br>
            <a:r>
              <a:rPr lang="ru-RU" sz="1600" i="1" dirty="0" smtClean="0"/>
              <a:t>1944</a:t>
            </a:r>
          </a:p>
          <a:p>
            <a:endParaRPr lang="ru-RU" dirty="0"/>
          </a:p>
        </p:txBody>
      </p:sp>
      <p:sp>
        <p:nvSpPr>
          <p:cNvPr id="9" name="Содержимое 8"/>
          <p:cNvSpPr>
            <a:spLocks noGrp="1"/>
          </p:cNvSpPr>
          <p:nvPr>
            <p:ph sz="half" idx="2"/>
          </p:nvPr>
        </p:nvSpPr>
        <p:spPr>
          <a:xfrm>
            <a:off x="4648200" y="3643314"/>
            <a:ext cx="4495800" cy="3214686"/>
          </a:xfrm>
        </p:spPr>
        <p:txBody>
          <a:bodyPr>
            <a:normAutofit fontScale="47500" lnSpcReduction="20000"/>
          </a:bodyPr>
          <a:lstStyle/>
          <a:p>
            <a:r>
              <a:rPr lang="ru-RU" sz="3400" dirty="0" smtClean="0">
                <a:solidFill>
                  <a:schemeClr val="tx1"/>
                </a:solidFill>
              </a:rPr>
              <a:t>Конструктор, лауреат Государственной премии СССР, награжден орденами Отечественной войны I степени и Трудового Красного знамени, медалью «За победу над Германией в ВОВ».</a:t>
            </a:r>
          </a:p>
          <a:p>
            <a:r>
              <a:rPr lang="ru-RU" sz="3400" dirty="0" smtClean="0">
                <a:solidFill>
                  <a:schemeClr val="tx1"/>
                </a:solidFill>
              </a:rPr>
              <a:t>Им были созданы: 12.7-мм крупнокалиберный пулемет ШВАК, 20-мм пушку ШВАК, 14,5-мм противотанковое ружье, 7,62-мм станковый пулемет СПВ, 20-мм авиационную пушку АПВ, 14,5-мм крупнокалиберный пулемет КПВ.</a:t>
            </a:r>
            <a:r>
              <a:rPr lang="ru-RU" dirty="0" smtClean="0">
                <a:solidFill>
                  <a:schemeClr val="tx1"/>
                </a:solidFill>
              </a:rPr>
              <a:t/>
            </a:r>
            <a:br>
              <a:rPr lang="ru-RU" dirty="0" smtClean="0">
                <a:solidFill>
                  <a:schemeClr val="tx1"/>
                </a:solidFill>
              </a:rPr>
            </a:br>
            <a:endParaRPr lang="ru-RU" dirty="0">
              <a:solidFill>
                <a:schemeClr val="tx1"/>
              </a:solidFill>
            </a:endParaRPr>
          </a:p>
        </p:txBody>
      </p:sp>
      <p:pic>
        <p:nvPicPr>
          <p:cNvPr id="10" name="Рисунок 9" descr="влади.jpg"/>
          <p:cNvPicPr>
            <a:picLocks noChangeAspect="1"/>
          </p:cNvPicPr>
          <p:nvPr/>
        </p:nvPicPr>
        <p:blipFill>
          <a:blip r:embed="rId3"/>
          <a:stretch>
            <a:fillRect/>
          </a:stretch>
        </p:blipFill>
        <p:spPr>
          <a:xfrm>
            <a:off x="5643570" y="285728"/>
            <a:ext cx="1643074" cy="2190765"/>
          </a:xfrm>
          <a:prstGeom prst="rect">
            <a:avLst/>
          </a:prstGeom>
        </p:spPr>
      </p:pic>
      <p:sp>
        <p:nvSpPr>
          <p:cNvPr id="11" name="Прямоугольник 10"/>
          <p:cNvSpPr/>
          <p:nvPr/>
        </p:nvSpPr>
        <p:spPr>
          <a:xfrm>
            <a:off x="5500694" y="2571744"/>
            <a:ext cx="2500330" cy="1077218"/>
          </a:xfrm>
          <a:prstGeom prst="rect">
            <a:avLst/>
          </a:prstGeom>
        </p:spPr>
        <p:txBody>
          <a:bodyPr wrap="square">
            <a:spAutoFit/>
          </a:bodyPr>
          <a:lstStyle/>
          <a:p>
            <a:r>
              <a:rPr lang="ru-RU" sz="1600" b="1" i="1" dirty="0" smtClean="0"/>
              <a:t>ВЛАДИМИРОВ</a:t>
            </a:r>
            <a:br>
              <a:rPr lang="ru-RU" sz="1600" b="1" i="1" dirty="0" smtClean="0"/>
            </a:br>
            <a:r>
              <a:rPr lang="ru-RU" sz="1600" b="1" i="1" dirty="0" smtClean="0"/>
              <a:t>Семен Владимирович </a:t>
            </a:r>
          </a:p>
          <a:p>
            <a:r>
              <a:rPr lang="ru-RU" sz="1600" dirty="0" smtClean="0"/>
              <a:t>(1895 – 1956)</a:t>
            </a:r>
          </a:p>
          <a:p>
            <a:r>
              <a:rPr lang="ru-RU" sz="1600" dirty="0" smtClean="0"/>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b="1" smtClean="0"/>
              <a:t>АРТИЛЛЕРИЯ</a:t>
            </a:r>
            <a:endParaRPr lang="ru-RU" dirty="0"/>
          </a:p>
        </p:txBody>
      </p:sp>
      <p:sp>
        <p:nvSpPr>
          <p:cNvPr id="3" name="Содержимое 2"/>
          <p:cNvSpPr>
            <a:spLocks noGrp="1"/>
          </p:cNvSpPr>
          <p:nvPr>
            <p:ph sz="half" idx="1"/>
          </p:nvPr>
        </p:nvSpPr>
        <p:spPr/>
        <p:txBody>
          <a:bodyPr>
            <a:normAutofit fontScale="62500" lnSpcReduction="20000"/>
          </a:bodyPr>
          <a:lstStyle/>
          <a:p>
            <a:r>
              <a:rPr lang="ru-RU" dirty="0" smtClean="0">
                <a:solidFill>
                  <a:schemeClr val="tx1"/>
                </a:solidFill>
              </a:rPr>
              <a:t>Богом войны" называли артиллерию в годы Великой Отечественной. </a:t>
            </a:r>
          </a:p>
          <a:p>
            <a:r>
              <a:rPr lang="ru-RU" dirty="0" smtClean="0">
                <a:solidFill>
                  <a:schemeClr val="tx1"/>
                </a:solidFill>
              </a:rPr>
              <a:t>Советские конструкторы артиллерийских систем перед войной создали достаточно мощные и совершенные орудия и минометы. </a:t>
            </a:r>
          </a:p>
          <a:p>
            <a:endParaRPr lang="ru-RU" dirty="0"/>
          </a:p>
        </p:txBody>
      </p:sp>
      <p:sp>
        <p:nvSpPr>
          <p:cNvPr id="4" name="Содержимое 3"/>
          <p:cNvSpPr>
            <a:spLocks noGrp="1"/>
          </p:cNvSpPr>
          <p:nvPr>
            <p:ph sz="half" idx="2"/>
          </p:nvPr>
        </p:nvSpPr>
        <p:spPr/>
        <p:txBody>
          <a:bodyPr>
            <a:normAutofit fontScale="62500" lnSpcReduction="20000"/>
          </a:bodyPr>
          <a:lstStyle/>
          <a:p>
            <a:r>
              <a:rPr lang="ru-RU" dirty="0" smtClean="0">
                <a:solidFill>
                  <a:schemeClr val="tx1"/>
                </a:solidFill>
              </a:rPr>
              <a:t>Широкое распространение получила </a:t>
            </a:r>
            <a:r>
              <a:rPr lang="ru-RU" b="1" i="1" dirty="0" smtClean="0">
                <a:solidFill>
                  <a:schemeClr val="tx1"/>
                </a:solidFill>
              </a:rPr>
              <a:t>76-мм полковая пушка</a:t>
            </a:r>
            <a:r>
              <a:rPr lang="ru-RU" dirty="0" smtClean="0">
                <a:solidFill>
                  <a:schemeClr val="tx1"/>
                </a:solidFill>
              </a:rPr>
              <a:t> образца 1943 г. Она была разработана конструкторским бюро под руководством </a:t>
            </a:r>
            <a:r>
              <a:rPr lang="ru-RU" b="1" dirty="0" smtClean="0">
                <a:solidFill>
                  <a:schemeClr val="tx1"/>
                </a:solidFill>
              </a:rPr>
              <a:t>М.Ю. </a:t>
            </a:r>
            <a:r>
              <a:rPr lang="ru-RU" b="1" dirty="0" err="1" smtClean="0">
                <a:solidFill>
                  <a:schemeClr val="tx1"/>
                </a:solidFill>
              </a:rPr>
              <a:t>Цирюльникова</a:t>
            </a:r>
            <a:r>
              <a:rPr lang="ru-RU" dirty="0" smtClean="0">
                <a:solidFill>
                  <a:schemeClr val="tx1"/>
                </a:solidFill>
              </a:rPr>
              <a:t> в феврале 1943 года и в конце того же года поступила на вооружение. До конца войны было произведено 5122 орудия.</a:t>
            </a:r>
            <a:br>
              <a:rPr lang="ru-RU" dirty="0" smtClean="0">
                <a:solidFill>
                  <a:schemeClr val="tx1"/>
                </a:solidFill>
              </a:rPr>
            </a:br>
            <a:r>
              <a:rPr lang="ru-RU" dirty="0" smtClean="0">
                <a:solidFill>
                  <a:schemeClr val="tx1"/>
                </a:solidFill>
              </a:rPr>
              <a:t>Пушка предназначалась для непосредственной поддержки и сопровождения пехоты и конницы. Из этих пушек формировались артиллерийские батареи стрелковых и кавалерийских полков.</a:t>
            </a:r>
          </a:p>
          <a:p>
            <a:endParaRPr lang="ru-RU" dirty="0"/>
          </a:p>
        </p:txBody>
      </p:sp>
      <p:pic>
        <p:nvPicPr>
          <p:cNvPr id="5" name="Рисунок 4" descr="76мм.jpg"/>
          <p:cNvPicPr>
            <a:picLocks noChangeAspect="1"/>
          </p:cNvPicPr>
          <p:nvPr/>
        </p:nvPicPr>
        <p:blipFill>
          <a:blip r:embed="rId2"/>
          <a:stretch>
            <a:fillRect/>
          </a:stretch>
        </p:blipFill>
        <p:spPr>
          <a:xfrm>
            <a:off x="714348" y="3786190"/>
            <a:ext cx="3359106" cy="1857388"/>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4757742" cy="1143000"/>
          </a:xfrm>
        </p:spPr>
        <p:txBody>
          <a:bodyPr/>
          <a:lstStyle/>
          <a:p>
            <a:r>
              <a:rPr sz="2800" b="1" smtClean="0"/>
              <a:t/>
            </a:r>
            <a:br>
              <a:rPr sz="2800" b="1" smtClean="0"/>
            </a:br>
            <a:r>
              <a:rPr sz="2800" b="1" smtClean="0"/>
              <a:t>Грабин</a:t>
            </a:r>
            <a:br>
              <a:rPr sz="2800" b="1" smtClean="0"/>
            </a:br>
            <a:r>
              <a:rPr sz="2800" b="1" smtClean="0"/>
              <a:t>Василий Гаврилович</a:t>
            </a:r>
            <a:br>
              <a:rPr sz="2800" b="1" smtClean="0"/>
            </a:br>
            <a:r>
              <a:rPr sz="2400" b="1" smtClean="0"/>
              <a:t>9.01.1900 - 18.04.1980</a:t>
            </a:r>
            <a:br>
              <a:rPr sz="2400" b="1" smtClean="0"/>
            </a:br>
            <a:endParaRPr lang="ru-RU" sz="2400" dirty="0">
              <a:solidFill>
                <a:schemeClr val="accent2">
                  <a:lumMod val="75000"/>
                </a:schemeClr>
              </a:solidFill>
            </a:endParaRPr>
          </a:p>
        </p:txBody>
      </p:sp>
      <p:sp>
        <p:nvSpPr>
          <p:cNvPr id="7" name="Содержимое 6"/>
          <p:cNvSpPr>
            <a:spLocks noGrp="1"/>
          </p:cNvSpPr>
          <p:nvPr>
            <p:ph sz="half" idx="2"/>
          </p:nvPr>
        </p:nvSpPr>
        <p:spPr>
          <a:xfrm>
            <a:off x="142844" y="1500174"/>
            <a:ext cx="4038600" cy="5357827"/>
          </a:xfrm>
        </p:spPr>
        <p:txBody>
          <a:bodyPr>
            <a:normAutofit fontScale="85000" lnSpcReduction="10000"/>
          </a:bodyPr>
          <a:lstStyle/>
          <a:p>
            <a:r>
              <a:rPr lang="ru-RU" sz="2000" dirty="0" smtClean="0">
                <a:solidFill>
                  <a:schemeClr val="tx1"/>
                </a:solidFill>
              </a:rPr>
              <a:t>Образцы дивизионной артиллерии разрабатывались в КБ под руководством В.Г. </a:t>
            </a:r>
            <a:r>
              <a:rPr lang="ru-RU" sz="2000" dirty="0" err="1" smtClean="0">
                <a:solidFill>
                  <a:schemeClr val="tx1"/>
                </a:solidFill>
              </a:rPr>
              <a:t>Грабина</a:t>
            </a:r>
            <a:r>
              <a:rPr lang="ru-RU" sz="2000" b="1" dirty="0" smtClean="0">
                <a:solidFill>
                  <a:schemeClr val="tx1"/>
                </a:solidFill>
              </a:rPr>
              <a:t>. </a:t>
            </a:r>
          </a:p>
          <a:p>
            <a:r>
              <a:rPr lang="ru-RU" sz="2000" dirty="0" smtClean="0">
                <a:solidFill>
                  <a:schemeClr val="tx1"/>
                </a:solidFill>
              </a:rPr>
              <a:t>В 1939 году там была разработана 76-мм дивизионная пушка, осенью того же года она поступила на вооружение. Выпускалась до 1942 года. Всего было произведено 9812 орудий. В ходе боев было выявлено и немало слабых сторон у пушки.</a:t>
            </a:r>
          </a:p>
          <a:p>
            <a:r>
              <a:rPr lang="ru-RU" sz="2000" dirty="0" smtClean="0">
                <a:solidFill>
                  <a:schemeClr val="tx1"/>
                </a:solidFill>
              </a:rPr>
              <a:t>Дальнейшая работа над этой пушкой позволила создать </a:t>
            </a:r>
            <a:r>
              <a:rPr lang="ru-RU" sz="2000" b="1" dirty="0" smtClean="0">
                <a:solidFill>
                  <a:schemeClr val="tx1"/>
                </a:solidFill>
              </a:rPr>
              <a:t>76-мм </a:t>
            </a:r>
            <a:r>
              <a:rPr lang="ru-RU" sz="2000" dirty="0" smtClean="0">
                <a:solidFill>
                  <a:schemeClr val="tx1"/>
                </a:solidFill>
              </a:rPr>
              <a:t>дивизионную пушку под  ЗИС-3. В январе 1942 года она была принята на вооружение. Пушка выпускалась до 1945 года. Всего было произведено с различными модификациями 49516 орудий.</a:t>
            </a:r>
          </a:p>
          <a:p>
            <a:endParaRPr lang="ru-RU" dirty="0"/>
          </a:p>
        </p:txBody>
      </p:sp>
      <p:sp>
        <p:nvSpPr>
          <p:cNvPr id="6" name="Прямоугольник 5"/>
          <p:cNvSpPr/>
          <p:nvPr/>
        </p:nvSpPr>
        <p:spPr>
          <a:xfrm>
            <a:off x="4572000" y="3786190"/>
            <a:ext cx="4572000" cy="1754326"/>
          </a:xfrm>
          <a:prstGeom prst="rect">
            <a:avLst/>
          </a:prstGeom>
        </p:spPr>
        <p:txBody>
          <a:bodyPr>
            <a:spAutoFit/>
          </a:bodyPr>
          <a:lstStyle/>
          <a:p>
            <a:r>
              <a:rPr lang="ru-RU" i="1" dirty="0" smtClean="0">
                <a:latin typeface="Times New Roman" pitchFamily="18" charset="0"/>
                <a:cs typeface="Times New Roman" pitchFamily="18" charset="0"/>
              </a:rPr>
              <a:t>76-мм пушку конструкции В.Г. </a:t>
            </a:r>
            <a:r>
              <a:rPr lang="ru-RU" i="1" dirty="0" err="1" smtClean="0">
                <a:latin typeface="Times New Roman" pitchFamily="18" charset="0"/>
                <a:cs typeface="Times New Roman" pitchFamily="18" charset="0"/>
              </a:rPr>
              <a:t>Грабина</a:t>
            </a:r>
            <a:r>
              <a:rPr lang="ru-RU" i="1" dirty="0" smtClean="0">
                <a:latin typeface="Times New Roman" pitchFamily="18" charset="0"/>
                <a:cs typeface="Times New Roman" pitchFamily="18" charset="0"/>
              </a:rPr>
              <a:t> консультант Гитлера по артиллерии профессор Вольф считал "лучшим 76-мм орудием второй мировой войны" и одной из "самых гениальных конструкций в истории ствольной артиллерии". </a:t>
            </a:r>
          </a:p>
        </p:txBody>
      </p:sp>
      <p:pic>
        <p:nvPicPr>
          <p:cNvPr id="8" name="Рисунок 7" descr="Грабин.jpg"/>
          <p:cNvPicPr>
            <a:picLocks noChangeAspect="1"/>
          </p:cNvPicPr>
          <p:nvPr/>
        </p:nvPicPr>
        <p:blipFill>
          <a:blip r:embed="rId2"/>
          <a:stretch>
            <a:fillRect/>
          </a:stretch>
        </p:blipFill>
        <p:spPr>
          <a:xfrm>
            <a:off x="5643570" y="357166"/>
            <a:ext cx="2071702" cy="2817514"/>
          </a:xfrm>
          <a:prstGeom prst="rect">
            <a:avLst/>
          </a:prstGeom>
        </p:spPr>
      </p:pic>
      <p:sp>
        <p:nvSpPr>
          <p:cNvPr id="9" name="Содержимое 8"/>
          <p:cNvSpPr>
            <a:spLocks noGrp="1"/>
          </p:cNvSpPr>
          <p:nvPr>
            <p:ph sz="half" idx="1"/>
          </p:nvPr>
        </p:nvSpPr>
        <p:spPr/>
        <p:txBody>
          <a:bodyPr/>
          <a:lstStyle/>
          <a:p>
            <a:endParaRPr lang="ru-RU"/>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z="2400" b="1" smtClean="0">
                <a:solidFill>
                  <a:schemeClr val="tx2">
                    <a:satMod val="130000"/>
                  </a:schemeClr>
                </a:solidFill>
              </a:rPr>
              <a:t>ПЕТРОВ</a:t>
            </a:r>
            <a:br>
              <a:rPr sz="2400" b="1" smtClean="0">
                <a:solidFill>
                  <a:schemeClr val="tx2">
                    <a:satMod val="130000"/>
                  </a:schemeClr>
                </a:solidFill>
              </a:rPr>
            </a:br>
            <a:r>
              <a:rPr sz="2400" b="1" smtClean="0">
                <a:solidFill>
                  <a:schemeClr val="tx2">
                    <a:satMod val="130000"/>
                  </a:schemeClr>
                </a:solidFill>
              </a:rPr>
              <a:t>Федор Федорович</a:t>
            </a:r>
            <a:br>
              <a:rPr sz="2400" b="1" smtClean="0">
                <a:solidFill>
                  <a:schemeClr val="tx2">
                    <a:satMod val="130000"/>
                  </a:schemeClr>
                </a:solidFill>
              </a:rPr>
            </a:br>
            <a:r>
              <a:rPr sz="2400" smtClean="0">
                <a:solidFill>
                  <a:schemeClr val="tx2">
                    <a:satMod val="130000"/>
                  </a:schemeClr>
                </a:solidFill>
              </a:rPr>
              <a:t>16.03.1902 - 19.08.1978</a:t>
            </a:r>
            <a:endParaRPr lang="ru-RU" sz="2400" dirty="0"/>
          </a:p>
        </p:txBody>
      </p:sp>
      <p:sp>
        <p:nvSpPr>
          <p:cNvPr id="3" name="Содержимое 2"/>
          <p:cNvSpPr>
            <a:spLocks noGrp="1"/>
          </p:cNvSpPr>
          <p:nvPr>
            <p:ph sz="half" idx="1"/>
          </p:nvPr>
        </p:nvSpPr>
        <p:spPr>
          <a:xfrm>
            <a:off x="0" y="2500306"/>
            <a:ext cx="4714876" cy="3840171"/>
          </a:xfrm>
        </p:spPr>
        <p:txBody>
          <a:bodyPr>
            <a:noAutofit/>
          </a:bodyPr>
          <a:lstStyle/>
          <a:p>
            <a:r>
              <a:rPr lang="ru-RU" sz="1600" dirty="0" smtClean="0">
                <a:solidFill>
                  <a:schemeClr val="tx1"/>
                </a:solidFill>
              </a:rPr>
              <a:t>В эти же годы на вооружении дивизий находилась 122-мм гаубица образца 1938 г. (М-30), созданная в КБ под руководством Ф.Ф. Петрова. До конца войны было выпушено 17 826 орудий. Гаубица М-30 оказалась весьма удачной. Она выпускалась и после войны, неоднократно модернизировалась и до сих пор стоит на вооружении.</a:t>
            </a:r>
          </a:p>
          <a:p>
            <a:r>
              <a:rPr lang="ru-RU" sz="1600" dirty="0" smtClean="0">
                <a:solidFill>
                  <a:schemeClr val="tx1"/>
                </a:solidFill>
              </a:rPr>
              <a:t>Из числа корпусной артиллерии следует назвать прежде всего 152-мм гаубицу-пушку образца 1943 г.,  разработанную в КБ под руководством Ф.Ф. Петрова. Она выпускалась по 1946 год включительно. Было произведено 6884 орудия.</a:t>
            </a:r>
          </a:p>
          <a:p>
            <a:endParaRPr lang="ru-RU" sz="1600" dirty="0"/>
          </a:p>
        </p:txBody>
      </p:sp>
      <p:pic>
        <p:nvPicPr>
          <p:cNvPr id="5" name="Содержимое 4" descr="petrov.jpg"/>
          <p:cNvPicPr>
            <a:picLocks noChangeAspect="1"/>
          </p:cNvPicPr>
          <p:nvPr/>
        </p:nvPicPr>
        <p:blipFill>
          <a:blip r:embed="rId2"/>
          <a:srcRect/>
          <a:stretch>
            <a:fillRect/>
          </a:stretch>
        </p:blipFill>
        <p:spPr>
          <a:xfrm>
            <a:off x="642910" y="0"/>
            <a:ext cx="1714480" cy="2332691"/>
          </a:xfrm>
          <a:prstGeom prst="rect">
            <a:avLst/>
          </a:prstGeom>
        </p:spPr>
      </p:pic>
      <p:sp>
        <p:nvSpPr>
          <p:cNvPr id="10" name="TextBox 9"/>
          <p:cNvSpPr txBox="1"/>
          <p:nvPr/>
        </p:nvSpPr>
        <p:spPr>
          <a:xfrm>
            <a:off x="5572132" y="5000636"/>
            <a:ext cx="3143272" cy="1200329"/>
          </a:xfrm>
          <a:prstGeom prst="rect">
            <a:avLst/>
          </a:prstGeom>
          <a:noFill/>
        </p:spPr>
        <p:txBody>
          <a:bodyPr wrap="square" rtlCol="0">
            <a:spAutoFit/>
          </a:bodyPr>
          <a:lstStyle/>
          <a:p>
            <a:r>
              <a:rPr lang="ru-RU" b="1" i="1" dirty="0" smtClean="0"/>
              <a:t>152-мм гаубица</a:t>
            </a:r>
          </a:p>
          <a:p>
            <a:r>
              <a:rPr lang="ru-RU" dirty="0" smtClean="0"/>
              <a:t>Сконструирована всего за 18 дней, а ее массовый выпуск освоен за 40 дней </a:t>
            </a:r>
            <a:endParaRPr lang="ru-RU" dirty="0"/>
          </a:p>
        </p:txBody>
      </p:sp>
      <p:pic>
        <p:nvPicPr>
          <p:cNvPr id="7" name="Рисунок 6" descr="гаубица.jpg"/>
          <p:cNvPicPr>
            <a:picLocks noChangeAspect="1"/>
          </p:cNvPicPr>
          <p:nvPr/>
        </p:nvPicPr>
        <p:blipFill>
          <a:blip r:embed="rId3"/>
          <a:stretch>
            <a:fillRect/>
          </a:stretch>
        </p:blipFill>
        <p:spPr>
          <a:xfrm>
            <a:off x="5286380" y="2143116"/>
            <a:ext cx="3135414" cy="2357454"/>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18" y="274638"/>
            <a:ext cx="4857784" cy="1143000"/>
          </a:xfrm>
        </p:spPr>
        <p:txBody>
          <a:bodyPr/>
          <a:lstStyle/>
          <a:p>
            <a:r>
              <a:rPr smtClean="0"/>
              <a:t>Математики фронту</a:t>
            </a:r>
            <a:endParaRPr lang="ru-RU" dirty="0"/>
          </a:p>
        </p:txBody>
      </p:sp>
      <p:sp>
        <p:nvSpPr>
          <p:cNvPr id="3" name="Содержимое 2"/>
          <p:cNvSpPr>
            <a:spLocks noGrp="1"/>
          </p:cNvSpPr>
          <p:nvPr>
            <p:ph sz="half" idx="1"/>
          </p:nvPr>
        </p:nvSpPr>
        <p:spPr>
          <a:xfrm>
            <a:off x="-285784" y="2071678"/>
            <a:ext cx="5286412" cy="4572033"/>
          </a:xfrm>
        </p:spPr>
        <p:txBody>
          <a:bodyPr>
            <a:noAutofit/>
          </a:bodyPr>
          <a:lstStyle/>
          <a:p>
            <a:r>
              <a:rPr lang="ru-RU" sz="1500" dirty="0" smtClean="0">
                <a:solidFill>
                  <a:schemeClr val="tx1"/>
                </a:solidFill>
              </a:rPr>
              <a:t>Сложную математическую задачу по определению </a:t>
            </a:r>
            <a:r>
              <a:rPr lang="ru-RU" sz="1500" dirty="0" err="1" smtClean="0">
                <a:solidFill>
                  <a:schemeClr val="tx1"/>
                </a:solidFill>
              </a:rPr>
              <a:t>наивыгоднейшей</a:t>
            </a:r>
            <a:r>
              <a:rPr lang="ru-RU" sz="1500" dirty="0" smtClean="0">
                <a:solidFill>
                  <a:schemeClr val="tx1"/>
                </a:solidFill>
              </a:rPr>
              <a:t> крутизны нарезки стволов орудий решил член-корреспондент АН СССР </a:t>
            </a:r>
            <a:r>
              <a:rPr lang="ru-RU" sz="1500" b="1" dirty="0" smtClean="0">
                <a:solidFill>
                  <a:schemeClr val="tx1"/>
                </a:solidFill>
              </a:rPr>
              <a:t>Н. Г. </a:t>
            </a:r>
            <a:r>
              <a:rPr lang="ru-RU" sz="1500" b="1" dirty="0" err="1" smtClean="0">
                <a:solidFill>
                  <a:schemeClr val="tx1"/>
                </a:solidFill>
              </a:rPr>
              <a:t>Четаев</a:t>
            </a:r>
            <a:r>
              <a:rPr lang="ru-RU" sz="1500" dirty="0" smtClean="0">
                <a:solidFill>
                  <a:schemeClr val="tx1"/>
                </a:solidFill>
              </a:rPr>
              <a:t>. Это позволило еще больше повысить кучность боя. </a:t>
            </a:r>
          </a:p>
          <a:p>
            <a:endParaRPr lang="ru-RU" sz="1500" dirty="0" smtClean="0">
              <a:solidFill>
                <a:schemeClr val="tx1"/>
              </a:solidFill>
            </a:endParaRPr>
          </a:p>
          <a:p>
            <a:r>
              <a:rPr lang="ru-RU" sz="1500" dirty="0" smtClean="0">
                <a:solidFill>
                  <a:schemeClr val="tx1"/>
                </a:solidFill>
              </a:rPr>
              <a:t>Проблемы пристрелки потребовали в период ВОВ дополнительных исследований и составления таблиц. Стрельба с самолета по самолету и по наземным целям также привела к математическим задачам, которые нужно было срочно решить. </a:t>
            </a:r>
          </a:p>
          <a:p>
            <a:r>
              <a:rPr lang="ru-RU" sz="1500" dirty="0" smtClean="0">
                <a:solidFill>
                  <a:schemeClr val="tx1"/>
                </a:solidFill>
              </a:rPr>
              <a:t>Во время войны выявилась полезная возможность использования тихоходных учебных самолетов для ночных бомбежек. Были созданы специальные полки ночных бомбардировщиков, но для них не было своевременно создано таблиц бомбометания. Возникла срочная задача производства соответствующих расчетов. Таблицы были созданы и они оказали несомненную помощь нашим летчикам.</a:t>
            </a:r>
            <a:endParaRPr lang="ru-RU" sz="1500" dirty="0">
              <a:solidFill>
                <a:schemeClr val="tx1"/>
              </a:solidFill>
            </a:endParaRPr>
          </a:p>
        </p:txBody>
      </p:sp>
      <p:sp>
        <p:nvSpPr>
          <p:cNvPr id="4" name="Содержимое 3"/>
          <p:cNvSpPr>
            <a:spLocks noGrp="1"/>
          </p:cNvSpPr>
          <p:nvPr>
            <p:ph sz="half" idx="2"/>
          </p:nvPr>
        </p:nvSpPr>
        <p:spPr>
          <a:xfrm>
            <a:off x="4643438" y="2714620"/>
            <a:ext cx="4286280" cy="4143380"/>
          </a:xfrm>
        </p:spPr>
        <p:txBody>
          <a:bodyPr>
            <a:normAutofit fontScale="55000" lnSpcReduction="20000"/>
          </a:bodyPr>
          <a:lstStyle/>
          <a:p>
            <a:r>
              <a:rPr lang="ru-RU" dirty="0" smtClean="0">
                <a:solidFill>
                  <a:schemeClr val="tx1"/>
                </a:solidFill>
              </a:rPr>
              <a:t>Академик </a:t>
            </a:r>
            <a:r>
              <a:rPr lang="ru-RU" b="1" dirty="0" smtClean="0">
                <a:solidFill>
                  <a:schemeClr val="tx1"/>
                </a:solidFill>
              </a:rPr>
              <a:t>А. Н. Колмогоров</a:t>
            </a:r>
            <a:r>
              <a:rPr lang="ru-RU" dirty="0" smtClean="0">
                <a:solidFill>
                  <a:schemeClr val="tx1"/>
                </a:solidFill>
              </a:rPr>
              <a:t> разработал методы расчета оптимальных способов ведения артиллерийского огня, повысивших эффективность стрельбы по ненаблюдаемым целям в два-три раза.</a:t>
            </a:r>
          </a:p>
          <a:p>
            <a:r>
              <a:rPr lang="ru-RU" dirty="0" smtClean="0">
                <a:solidFill>
                  <a:schemeClr val="tx1"/>
                </a:solidFill>
              </a:rPr>
              <a:t>Интересная задача возникла у моряков в связи с желанием увеличить вероятность попадания в цель при торпедном залпе. Возникла идея за счет искусственного рассеивания увеличить эту вероятность. </a:t>
            </a:r>
          </a:p>
          <a:p>
            <a:r>
              <a:rPr lang="ru-RU" dirty="0" smtClean="0">
                <a:solidFill>
                  <a:schemeClr val="tx1"/>
                </a:solidFill>
              </a:rPr>
              <a:t>Этой задачей занялся один из крупнейших наших математиков академия А.Н. Колмогоров</a:t>
            </a:r>
            <a:r>
              <a:rPr lang="ru-RU" b="1" dirty="0" smtClean="0">
                <a:solidFill>
                  <a:schemeClr val="tx1"/>
                </a:solidFill>
              </a:rPr>
              <a:t>.</a:t>
            </a:r>
            <a:r>
              <a:rPr lang="ru-RU" dirty="0" smtClean="0">
                <a:solidFill>
                  <a:schemeClr val="tx1"/>
                </a:solidFill>
              </a:rPr>
              <a:t> Ему удалось найти полное решение задачи и довести его до практического использования. </a:t>
            </a:r>
          </a:p>
          <a:p>
            <a:r>
              <a:rPr lang="ru-RU" dirty="0" smtClean="0">
                <a:solidFill>
                  <a:schemeClr val="tx1"/>
                </a:solidFill>
              </a:rPr>
              <a:t>Позднее его выводы были перенесены и на проблемы, связанные со стрельбой зенитной артиллерии по самолетам.  </a:t>
            </a:r>
          </a:p>
        </p:txBody>
      </p:sp>
      <p:pic>
        <p:nvPicPr>
          <p:cNvPr id="6" name="Рисунок 5" descr="колмог.jpg"/>
          <p:cNvPicPr>
            <a:picLocks noChangeAspect="1"/>
          </p:cNvPicPr>
          <p:nvPr/>
        </p:nvPicPr>
        <p:blipFill>
          <a:blip r:embed="rId2"/>
          <a:stretch>
            <a:fillRect/>
          </a:stretch>
        </p:blipFill>
        <p:spPr>
          <a:xfrm>
            <a:off x="6429388" y="0"/>
            <a:ext cx="1762125" cy="2305050"/>
          </a:xfrm>
          <a:prstGeom prst="rect">
            <a:avLst/>
          </a:prstGeom>
        </p:spPr>
      </p:pic>
      <p:pic>
        <p:nvPicPr>
          <p:cNvPr id="7" name="Рисунок 6" descr="chetaev.jpg"/>
          <p:cNvPicPr>
            <a:picLocks noChangeAspect="1"/>
          </p:cNvPicPr>
          <p:nvPr/>
        </p:nvPicPr>
        <p:blipFill>
          <a:blip r:embed="rId3"/>
          <a:stretch>
            <a:fillRect/>
          </a:stretch>
        </p:blipFill>
        <p:spPr>
          <a:xfrm>
            <a:off x="857224" y="0"/>
            <a:ext cx="1398769" cy="2000240"/>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smtClean="0"/>
              <a:t>Минометы</a:t>
            </a:r>
            <a:endParaRPr lang="ru-RU" dirty="0"/>
          </a:p>
        </p:txBody>
      </p:sp>
      <p:sp>
        <p:nvSpPr>
          <p:cNvPr id="3" name="Содержимое 2"/>
          <p:cNvSpPr>
            <a:spLocks noGrp="1"/>
          </p:cNvSpPr>
          <p:nvPr>
            <p:ph sz="half" idx="1"/>
          </p:nvPr>
        </p:nvSpPr>
        <p:spPr>
          <a:xfrm>
            <a:off x="0" y="2857472"/>
            <a:ext cx="4643438" cy="4000528"/>
          </a:xfrm>
        </p:spPr>
        <p:txBody>
          <a:bodyPr>
            <a:noAutofit/>
          </a:bodyPr>
          <a:lstStyle/>
          <a:p>
            <a:r>
              <a:rPr lang="ru-RU" sz="1400" dirty="0" smtClean="0">
                <a:solidFill>
                  <a:schemeClr val="tx1"/>
                </a:solidFill>
              </a:rPr>
              <a:t>Большой заслугой советских конструкторов было создание в предвоенные годы опытных образцов </a:t>
            </a:r>
            <a:r>
              <a:rPr lang="ru-RU" sz="1400" b="1" dirty="0" smtClean="0">
                <a:solidFill>
                  <a:schemeClr val="tx1"/>
                </a:solidFill>
              </a:rPr>
              <a:t>реактивных минометов и самоходной артиллерии.</a:t>
            </a:r>
            <a:r>
              <a:rPr lang="ru-RU" sz="1400" dirty="0" smtClean="0">
                <a:solidFill>
                  <a:schemeClr val="tx1"/>
                </a:solidFill>
              </a:rPr>
              <a:t> Теоретические и экспериментальные исследования в области реактивного вооружения закончились созданием нового оружия полевой реактивной артиллерии. </a:t>
            </a:r>
          </a:p>
          <a:p>
            <a:r>
              <a:rPr lang="ru-RU" sz="1400" dirty="0" smtClean="0">
                <a:solidFill>
                  <a:schemeClr val="tx1"/>
                </a:solidFill>
              </a:rPr>
              <a:t>В 1938 г. был принят на вооружение 120-мм миномет </a:t>
            </a:r>
            <a:r>
              <a:rPr lang="ru-RU" sz="1400" b="1" i="1" dirty="0" err="1" smtClean="0">
                <a:solidFill>
                  <a:schemeClr val="tx1"/>
                </a:solidFill>
              </a:rPr>
              <a:t>Б.И.Шавырина</a:t>
            </a:r>
            <a:r>
              <a:rPr lang="ru-RU" sz="1400" b="1" i="1" dirty="0" smtClean="0">
                <a:solidFill>
                  <a:schemeClr val="tx1"/>
                </a:solidFill>
              </a:rPr>
              <a:t>.</a:t>
            </a:r>
            <a:r>
              <a:rPr lang="ru-RU" sz="1400" dirty="0" smtClean="0">
                <a:solidFill>
                  <a:schemeClr val="tx1"/>
                </a:solidFill>
              </a:rPr>
              <a:t> В 1943 г. он подвергся модернизации, проведенной под руководством главного конструктора одного из московских заводов, известного советского шахматиста, международного гроссмейстера </a:t>
            </a:r>
            <a:r>
              <a:rPr lang="ru-RU" sz="1400" b="1" i="1" dirty="0" smtClean="0">
                <a:solidFill>
                  <a:schemeClr val="tx1"/>
                </a:solidFill>
              </a:rPr>
              <a:t>А.А.Котова</a:t>
            </a:r>
          </a:p>
          <a:p>
            <a:r>
              <a:rPr lang="ru-RU" sz="1400" dirty="0" smtClean="0">
                <a:solidFill>
                  <a:schemeClr val="tx1"/>
                </a:solidFill>
              </a:rPr>
              <a:t>Кстати, гитлеровская армия получила на вооружение 120-мм миномет только в 1943 году, причем его конструкция представляла собой копию советского орудия.</a:t>
            </a:r>
          </a:p>
        </p:txBody>
      </p:sp>
      <p:sp>
        <p:nvSpPr>
          <p:cNvPr id="4" name="Содержимое 3"/>
          <p:cNvSpPr>
            <a:spLocks noGrp="1"/>
          </p:cNvSpPr>
          <p:nvPr>
            <p:ph sz="half" idx="2"/>
          </p:nvPr>
        </p:nvSpPr>
        <p:spPr>
          <a:xfrm>
            <a:off x="4786314" y="857232"/>
            <a:ext cx="4357686" cy="4525963"/>
          </a:xfrm>
        </p:spPr>
        <p:txBody>
          <a:bodyPr>
            <a:normAutofit/>
          </a:bodyPr>
          <a:lstStyle/>
          <a:p>
            <a:r>
              <a:rPr lang="ru-RU" sz="1600" dirty="0" smtClean="0">
                <a:solidFill>
                  <a:schemeClr val="tx1"/>
                </a:solidFill>
              </a:rPr>
              <a:t>В 1943 году нашим артиллеристам был передан на вооружение 160 миллиметровый миномет - сравнительно легкое гладкоствольное орудие для стрельбы по очень крутой траектории мощными снарядами. </a:t>
            </a:r>
          </a:p>
          <a:p>
            <a:r>
              <a:rPr lang="ru-RU" sz="1600" dirty="0" smtClean="0">
                <a:solidFill>
                  <a:schemeClr val="tx1"/>
                </a:solidFill>
              </a:rPr>
              <a:t>Этот миномет явился грозным наступательным оружием, подобных ему не имела ни одна армия мира. Создателем его был </a:t>
            </a:r>
            <a:r>
              <a:rPr lang="ru-RU" sz="1600" b="1" dirty="0" err="1" smtClean="0">
                <a:solidFill>
                  <a:schemeClr val="tx1"/>
                </a:solidFill>
              </a:rPr>
              <a:t>Теверовский</a:t>
            </a:r>
            <a:r>
              <a:rPr lang="ru-RU" sz="1600" b="1" dirty="0" smtClean="0">
                <a:solidFill>
                  <a:schemeClr val="tx1"/>
                </a:solidFill>
              </a:rPr>
              <a:t> И.</a:t>
            </a:r>
            <a:r>
              <a:rPr lang="ru-RU" sz="1600" dirty="0" smtClean="0">
                <a:solidFill>
                  <a:schemeClr val="tx1"/>
                </a:solidFill>
              </a:rPr>
              <a:t> </a:t>
            </a:r>
          </a:p>
          <a:p>
            <a:r>
              <a:rPr lang="ru-RU" sz="1600" dirty="0" smtClean="0">
                <a:solidFill>
                  <a:schemeClr val="tx1"/>
                </a:solidFill>
              </a:rPr>
              <a:t>Битва на Курской дуге явилась одной из ярких страниц в её истории.</a:t>
            </a:r>
          </a:p>
          <a:p>
            <a:endParaRPr lang="ru-RU" sz="1600" dirty="0"/>
          </a:p>
        </p:txBody>
      </p:sp>
      <p:sp>
        <p:nvSpPr>
          <p:cNvPr id="7" name="TextBox 6"/>
          <p:cNvSpPr txBox="1"/>
          <p:nvPr/>
        </p:nvSpPr>
        <p:spPr>
          <a:xfrm>
            <a:off x="6572264" y="4572008"/>
            <a:ext cx="2571736" cy="1077218"/>
          </a:xfrm>
          <a:prstGeom prst="rect">
            <a:avLst/>
          </a:prstGeom>
          <a:noFill/>
        </p:spPr>
        <p:txBody>
          <a:bodyPr wrap="square" rtlCol="0">
            <a:spAutoFit/>
          </a:bodyPr>
          <a:lstStyle/>
          <a:p>
            <a:r>
              <a:rPr lang="ru-RU" sz="1600" i="1" dirty="0" smtClean="0"/>
              <a:t>Прославленный 120 мм миномет образца 1943 года конструкции       Б. </a:t>
            </a:r>
            <a:r>
              <a:rPr lang="ru-RU" sz="1600" i="1" dirty="0" err="1" smtClean="0"/>
              <a:t>Шавырина</a:t>
            </a:r>
            <a:endParaRPr lang="ru-RU" sz="1600" dirty="0"/>
          </a:p>
        </p:txBody>
      </p:sp>
      <p:sp>
        <p:nvSpPr>
          <p:cNvPr id="8" name="TextBox 7"/>
          <p:cNvSpPr txBox="1"/>
          <p:nvPr/>
        </p:nvSpPr>
        <p:spPr>
          <a:xfrm>
            <a:off x="500034" y="2571744"/>
            <a:ext cx="1928826" cy="369332"/>
          </a:xfrm>
          <a:prstGeom prst="rect">
            <a:avLst/>
          </a:prstGeom>
          <a:noFill/>
        </p:spPr>
        <p:txBody>
          <a:bodyPr wrap="square" rtlCol="0">
            <a:spAutoFit/>
          </a:bodyPr>
          <a:lstStyle/>
          <a:p>
            <a:r>
              <a:rPr lang="ru-RU" b="1" i="1" dirty="0" err="1" smtClean="0"/>
              <a:t>Б.И.Шавырин</a:t>
            </a:r>
            <a:endParaRPr lang="ru-RU" dirty="0"/>
          </a:p>
        </p:txBody>
      </p:sp>
      <p:pic>
        <p:nvPicPr>
          <p:cNvPr id="9" name="Рисунок 8" descr="мином 120.jpg"/>
          <p:cNvPicPr>
            <a:picLocks noChangeAspect="1"/>
          </p:cNvPicPr>
          <p:nvPr/>
        </p:nvPicPr>
        <p:blipFill>
          <a:blip r:embed="rId2"/>
          <a:stretch>
            <a:fillRect/>
          </a:stretch>
        </p:blipFill>
        <p:spPr>
          <a:xfrm>
            <a:off x="4572000" y="4071942"/>
            <a:ext cx="1969372" cy="2428892"/>
          </a:xfrm>
          <a:prstGeom prst="rect">
            <a:avLst/>
          </a:prstGeom>
        </p:spPr>
      </p:pic>
      <p:pic>
        <p:nvPicPr>
          <p:cNvPr id="10" name="Рисунок 9" descr="швырин.jpg"/>
          <p:cNvPicPr>
            <a:picLocks noChangeAspect="1"/>
          </p:cNvPicPr>
          <p:nvPr/>
        </p:nvPicPr>
        <p:blipFill>
          <a:blip r:embed="rId3"/>
          <a:stretch>
            <a:fillRect/>
          </a:stretch>
        </p:blipFill>
        <p:spPr>
          <a:xfrm>
            <a:off x="785786" y="357166"/>
            <a:ext cx="1677692" cy="2214554"/>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00440" y="0"/>
            <a:ext cx="5543560" cy="1143000"/>
          </a:xfrm>
        </p:spPr>
        <p:txBody>
          <a:bodyPr/>
          <a:lstStyle/>
          <a:p>
            <a:r>
              <a:rPr smtClean="0"/>
              <a:t>"Катюша"</a:t>
            </a:r>
            <a:endParaRPr lang="ru-RU" dirty="0"/>
          </a:p>
        </p:txBody>
      </p:sp>
      <p:sp>
        <p:nvSpPr>
          <p:cNvPr id="3" name="Содержимое 2"/>
          <p:cNvSpPr>
            <a:spLocks noGrp="1"/>
          </p:cNvSpPr>
          <p:nvPr>
            <p:ph sz="half" idx="1"/>
          </p:nvPr>
        </p:nvSpPr>
        <p:spPr>
          <a:xfrm>
            <a:off x="457200" y="3071810"/>
            <a:ext cx="4038600" cy="3054353"/>
          </a:xfrm>
        </p:spPr>
        <p:txBody>
          <a:bodyPr>
            <a:normAutofit fontScale="47500" lnSpcReduction="20000"/>
          </a:bodyPr>
          <a:lstStyle/>
          <a:p>
            <a:pPr>
              <a:buNone/>
            </a:pPr>
            <a:r>
              <a:rPr lang="ru-RU" sz="3400" i="1" dirty="0" smtClean="0">
                <a:solidFill>
                  <a:schemeClr val="tx1"/>
                </a:solidFill>
                <a:latin typeface="Times New Roman" pitchFamily="18" charset="0"/>
                <a:cs typeface="Times New Roman" pitchFamily="18" charset="0"/>
              </a:rPr>
              <a:t>«Говорит пехота: Чистая работа! </a:t>
            </a:r>
          </a:p>
          <a:p>
            <a:pPr>
              <a:buNone/>
            </a:pPr>
            <a:r>
              <a:rPr lang="ru-RU" sz="3400" i="1" dirty="0" smtClean="0">
                <a:solidFill>
                  <a:schemeClr val="tx1"/>
                </a:solidFill>
                <a:latin typeface="Times New Roman" pitchFamily="18" charset="0"/>
                <a:cs typeface="Times New Roman" pitchFamily="18" charset="0"/>
              </a:rPr>
              <a:t>Где ударит «Катя», фрицу не пролезть. </a:t>
            </a:r>
          </a:p>
          <a:p>
            <a:pPr>
              <a:buNone/>
            </a:pPr>
            <a:r>
              <a:rPr lang="ru-RU" sz="3400" i="1" dirty="0" smtClean="0">
                <a:solidFill>
                  <a:schemeClr val="tx1"/>
                </a:solidFill>
                <a:latin typeface="Times New Roman" pitchFamily="18" charset="0"/>
                <a:cs typeface="Times New Roman" pitchFamily="18" charset="0"/>
              </a:rPr>
              <a:t>Воевать охота, — говорит пехота, — </a:t>
            </a:r>
          </a:p>
          <a:p>
            <a:pPr>
              <a:buNone/>
            </a:pPr>
            <a:r>
              <a:rPr lang="ru-RU" sz="3400" i="1" dirty="0" smtClean="0">
                <a:solidFill>
                  <a:schemeClr val="tx1"/>
                </a:solidFill>
                <a:latin typeface="Times New Roman" pitchFamily="18" charset="0"/>
                <a:cs typeface="Times New Roman" pitchFamily="18" charset="0"/>
              </a:rPr>
              <a:t>Раз у нас такая пушка есть! </a:t>
            </a:r>
          </a:p>
          <a:p>
            <a:pPr>
              <a:buNone/>
            </a:pPr>
            <a:r>
              <a:rPr lang="ru-RU" sz="3400" i="1" dirty="0" smtClean="0">
                <a:solidFill>
                  <a:schemeClr val="tx1"/>
                </a:solidFill>
                <a:latin typeface="Times New Roman" pitchFamily="18" charset="0"/>
                <a:cs typeface="Times New Roman" pitchFamily="18" charset="0"/>
              </a:rPr>
              <a:t>Влево и направо, бьет врагов на славу. </a:t>
            </a:r>
          </a:p>
          <a:p>
            <a:pPr>
              <a:buNone/>
            </a:pPr>
            <a:r>
              <a:rPr lang="ru-RU" sz="3400" i="1" dirty="0" smtClean="0">
                <a:solidFill>
                  <a:schemeClr val="tx1"/>
                </a:solidFill>
                <a:latin typeface="Times New Roman" pitchFamily="18" charset="0"/>
                <a:cs typeface="Times New Roman" pitchFamily="18" charset="0"/>
              </a:rPr>
              <a:t>Впереди — горячий бой. </a:t>
            </a:r>
          </a:p>
          <a:p>
            <a:pPr>
              <a:buNone/>
            </a:pPr>
            <a:r>
              <a:rPr lang="ru-RU" sz="3400" i="1" dirty="0" smtClean="0">
                <a:solidFill>
                  <a:schemeClr val="tx1"/>
                </a:solidFill>
                <a:latin typeface="Times New Roman" pitchFamily="18" charset="0"/>
                <a:cs typeface="Times New Roman" pitchFamily="18" charset="0"/>
              </a:rPr>
              <a:t>Огненную лаву на врагов ораву </a:t>
            </a:r>
          </a:p>
          <a:p>
            <a:pPr>
              <a:buNone/>
            </a:pPr>
            <a:r>
              <a:rPr lang="ru-RU" sz="3400" i="1" dirty="0" smtClean="0">
                <a:solidFill>
                  <a:schemeClr val="tx1"/>
                </a:solidFill>
                <a:latin typeface="Times New Roman" pitchFamily="18" charset="0"/>
                <a:cs typeface="Times New Roman" pitchFamily="18" charset="0"/>
              </a:rPr>
              <a:t>Сыплет «Катя» щедрою рукой». </a:t>
            </a:r>
          </a:p>
          <a:p>
            <a:pPr>
              <a:buNone/>
            </a:pPr>
            <a:endParaRPr lang="ru-RU" sz="3400" i="1" dirty="0" smtClean="0">
              <a:solidFill>
                <a:schemeClr val="tx1"/>
              </a:solidFill>
              <a:latin typeface="Times New Roman" pitchFamily="18" charset="0"/>
              <a:cs typeface="Times New Roman" pitchFamily="18" charset="0"/>
            </a:endParaRPr>
          </a:p>
          <a:p>
            <a:pPr>
              <a:buNone/>
            </a:pPr>
            <a:r>
              <a:rPr lang="ru-RU" sz="3400" i="1" dirty="0" smtClean="0">
                <a:solidFill>
                  <a:schemeClr val="tx1"/>
                </a:solidFill>
                <a:latin typeface="Times New Roman" pitchFamily="18" charset="0"/>
                <a:cs typeface="Times New Roman" pitchFamily="18" charset="0"/>
              </a:rPr>
              <a:t>Эти стихи написаны военврачом С.Семиным на фронте в июле 1942 г.</a:t>
            </a:r>
          </a:p>
          <a:p>
            <a:pPr>
              <a:buNone/>
            </a:pPr>
            <a:endParaRPr lang="ru-RU" i="1" dirty="0">
              <a:solidFill>
                <a:schemeClr val="tx1"/>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4643438" y="1000109"/>
            <a:ext cx="4500562" cy="3786214"/>
          </a:xfrm>
        </p:spPr>
        <p:txBody>
          <a:bodyPr>
            <a:normAutofit fontScale="47500" lnSpcReduction="20000"/>
          </a:bodyPr>
          <a:lstStyle/>
          <a:p>
            <a:r>
              <a:rPr lang="ru-RU" sz="2900" dirty="0" smtClean="0">
                <a:solidFill>
                  <a:schemeClr val="tx1"/>
                </a:solidFill>
              </a:rPr>
              <a:t>Созданию оружия предшествовала работа группы ученых и конструкторов</a:t>
            </a:r>
            <a:r>
              <a:rPr lang="ru-RU" sz="2900" b="1" dirty="0" smtClean="0">
                <a:solidFill>
                  <a:schemeClr val="tx1"/>
                </a:solidFill>
              </a:rPr>
              <a:t>: Н.И.Тихомирова, В.А.Артемьева, Б.С.Петропавловского, </a:t>
            </a:r>
            <a:r>
              <a:rPr lang="ru-RU" sz="2900" b="1" dirty="0" err="1" smtClean="0">
                <a:solidFill>
                  <a:schemeClr val="tx1"/>
                </a:solidFill>
              </a:rPr>
              <a:t>Г.Э.Лангемака</a:t>
            </a:r>
            <a:r>
              <a:rPr lang="ru-RU" sz="2900" b="1" dirty="0" smtClean="0">
                <a:solidFill>
                  <a:schemeClr val="tx1"/>
                </a:solidFill>
              </a:rPr>
              <a:t>, И.Т.Клейменова </a:t>
            </a:r>
            <a:r>
              <a:rPr lang="ru-RU" sz="2900" dirty="0" smtClean="0">
                <a:solidFill>
                  <a:schemeClr val="tx1"/>
                </a:solidFill>
              </a:rPr>
              <a:t>и других. </a:t>
            </a:r>
          </a:p>
          <a:p>
            <a:r>
              <a:rPr lang="ru-RU" sz="2900" dirty="0" smtClean="0">
                <a:solidFill>
                  <a:schemeClr val="tx1"/>
                </a:solidFill>
              </a:rPr>
              <a:t>Для совершенствования оружия было создано конструкторское бюро во главе с </a:t>
            </a:r>
            <a:r>
              <a:rPr lang="ru-RU" sz="2900" dirty="0" err="1" smtClean="0">
                <a:solidFill>
                  <a:schemeClr val="tx1"/>
                </a:solidFill>
              </a:rPr>
              <a:t>В.П.Барминым</a:t>
            </a:r>
            <a:r>
              <a:rPr lang="ru-RU" sz="2900" dirty="0" smtClean="0">
                <a:solidFill>
                  <a:schemeClr val="tx1"/>
                </a:solidFill>
              </a:rPr>
              <a:t>. </a:t>
            </a:r>
          </a:p>
          <a:p>
            <a:r>
              <a:rPr lang="ru-RU" sz="2900" dirty="0" smtClean="0">
                <a:solidFill>
                  <a:schemeClr val="tx1"/>
                </a:solidFill>
              </a:rPr>
              <a:t>После продолжительных испытаний лучшей была признана 16-зарядная установка с продольным расположением направляющих на шасси трехосного грузовика ЗИС-5, в последующем получившая название БМ-13 (боевая машина для 13-см снарядов). </a:t>
            </a:r>
          </a:p>
          <a:p>
            <a:r>
              <a:rPr lang="ru-RU" sz="2900" dirty="0" smtClean="0">
                <a:solidFill>
                  <a:schemeClr val="tx1"/>
                </a:solidFill>
              </a:rPr>
              <a:t>В июне 1941г. было принято решение о развертывании серийного производства БМ-13 и реактивных снарядов М-13 и о начале формирования частей реактивной артиллерии.</a:t>
            </a:r>
            <a:endParaRPr lang="ru-RU" dirty="0">
              <a:solidFill>
                <a:schemeClr val="tx1"/>
              </a:solidFill>
            </a:endParaRPr>
          </a:p>
        </p:txBody>
      </p:sp>
      <p:pic>
        <p:nvPicPr>
          <p:cNvPr id="8" name="Picture 19" descr="вм5"/>
          <p:cNvPicPr>
            <a:picLocks noChangeAspect="1" noChangeArrowheads="1"/>
          </p:cNvPicPr>
          <p:nvPr/>
        </p:nvPicPr>
        <p:blipFill>
          <a:blip r:embed="rId2"/>
          <a:srcRect/>
          <a:stretch>
            <a:fillRect/>
          </a:stretch>
        </p:blipFill>
        <p:spPr bwMode="auto">
          <a:xfrm>
            <a:off x="142844" y="214290"/>
            <a:ext cx="4033837" cy="2630487"/>
          </a:xfrm>
          <a:prstGeom prst="rect">
            <a:avLst/>
          </a:prstGeom>
          <a:noFill/>
        </p:spPr>
      </p:pic>
      <p:sp>
        <p:nvSpPr>
          <p:cNvPr id="7" name="TextBox 6"/>
          <p:cNvSpPr txBox="1"/>
          <p:nvPr/>
        </p:nvSpPr>
        <p:spPr>
          <a:xfrm>
            <a:off x="5214942" y="5929330"/>
            <a:ext cx="1500198" cy="369332"/>
          </a:xfrm>
          <a:prstGeom prst="rect">
            <a:avLst/>
          </a:prstGeom>
          <a:noFill/>
        </p:spPr>
        <p:txBody>
          <a:bodyPr wrap="square" rtlCol="0">
            <a:spAutoFit/>
          </a:bodyPr>
          <a:lstStyle/>
          <a:p>
            <a:endParaRPr lang="ru-RU" dirty="0"/>
          </a:p>
        </p:txBody>
      </p:sp>
      <p:sp>
        <p:nvSpPr>
          <p:cNvPr id="9" name="TextBox 8"/>
          <p:cNvSpPr txBox="1"/>
          <p:nvPr/>
        </p:nvSpPr>
        <p:spPr>
          <a:xfrm>
            <a:off x="5786446" y="6286520"/>
            <a:ext cx="1785950" cy="369332"/>
          </a:xfrm>
          <a:prstGeom prst="rect">
            <a:avLst/>
          </a:prstGeom>
          <a:noFill/>
        </p:spPr>
        <p:txBody>
          <a:bodyPr wrap="square" rtlCol="0">
            <a:spAutoFit/>
          </a:bodyPr>
          <a:lstStyle/>
          <a:p>
            <a:r>
              <a:rPr lang="ru-RU" b="1" dirty="0" err="1" smtClean="0"/>
              <a:t>В.П.Бармин</a:t>
            </a:r>
            <a:endParaRPr lang="ru-RU" dirty="0"/>
          </a:p>
        </p:txBody>
      </p:sp>
      <p:pic>
        <p:nvPicPr>
          <p:cNvPr id="12" name="Рисунок 11" descr="barmin.jpg"/>
          <p:cNvPicPr>
            <a:picLocks noChangeAspect="1"/>
          </p:cNvPicPr>
          <p:nvPr/>
        </p:nvPicPr>
        <p:blipFill>
          <a:blip r:embed="rId3"/>
          <a:stretch>
            <a:fillRect/>
          </a:stretch>
        </p:blipFill>
        <p:spPr>
          <a:xfrm>
            <a:off x="5857884" y="4357694"/>
            <a:ext cx="1428760" cy="178595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929190" y="0"/>
            <a:ext cx="4038600" cy="5983287"/>
          </a:xfrm>
        </p:spPr>
        <p:txBody>
          <a:bodyPr>
            <a:noAutofit/>
          </a:bodyPr>
          <a:lstStyle/>
          <a:p>
            <a:r>
              <a:rPr lang="ru-RU" sz="1600" dirty="0" smtClean="0">
                <a:solidFill>
                  <a:schemeClr val="tx1"/>
                </a:solidFill>
              </a:rPr>
              <a:t>Пуск снаряда за счет реактивного двигателя практически исключал действия силы отдачи, что упростило и облегчило конструкцию лафета. </a:t>
            </a:r>
          </a:p>
          <a:p>
            <a:r>
              <a:rPr lang="ru-RU" sz="1600" dirty="0" smtClean="0">
                <a:solidFill>
                  <a:schemeClr val="tx1"/>
                </a:solidFill>
              </a:rPr>
              <a:t>Применение реактивного двигателя исключало необходимость изготовления специальных стволов из высококачественной стали. </a:t>
            </a:r>
          </a:p>
          <a:p>
            <a:r>
              <a:rPr lang="ru-RU" sz="1600" dirty="0" smtClean="0">
                <a:solidFill>
                  <a:schemeClr val="tx1"/>
                </a:solidFill>
              </a:rPr>
              <a:t>Сравнительно небольшой вес и простота устройства направляющих полозьев для пуска реактивных снарядов обеспечивали их монтаж на автомобильных шасси повышенной проходимости, тракторах, танках, а также кораблях и даже на самолетах. Это обеспечивало высокую мобильность реактивной артиллерии. </a:t>
            </a:r>
          </a:p>
          <a:p>
            <a:r>
              <a:rPr lang="ru-RU" sz="1600" dirty="0" smtClean="0">
                <a:solidFill>
                  <a:schemeClr val="tx1"/>
                </a:solidFill>
              </a:rPr>
              <a:t>Главным было то, что простота устройства и сравнительно небольшой вес нового оружия открывали широкие возможности создания многозарядных боевых реактивных систем, способных вести стрельбу массированно, залпами, создавая высокую плотность огня</a:t>
            </a:r>
            <a:r>
              <a:rPr lang="ru-RU" sz="1600" dirty="0" smtClean="0"/>
              <a:t>.</a:t>
            </a:r>
            <a:endParaRPr lang="ru-RU" sz="1600" dirty="0"/>
          </a:p>
        </p:txBody>
      </p:sp>
      <p:sp>
        <p:nvSpPr>
          <p:cNvPr id="4" name="Содержимое 3"/>
          <p:cNvSpPr>
            <a:spLocks noGrp="1"/>
          </p:cNvSpPr>
          <p:nvPr>
            <p:ph sz="half" idx="2"/>
          </p:nvPr>
        </p:nvSpPr>
        <p:spPr>
          <a:xfrm>
            <a:off x="642910" y="3929066"/>
            <a:ext cx="4038600" cy="2214578"/>
          </a:xfrm>
        </p:spPr>
        <p:txBody>
          <a:bodyPr>
            <a:normAutofit fontScale="55000" lnSpcReduction="20000"/>
          </a:bodyPr>
          <a:lstStyle/>
          <a:p>
            <a:r>
              <a:rPr lang="ru-RU" dirty="0" smtClean="0">
                <a:solidFill>
                  <a:schemeClr val="tx1"/>
                </a:solidFill>
              </a:rPr>
              <a:t>Впервые вступили в бой 14 июля 1941 г. в Белоруссии (под Оршей) под командой капитана Флерова. У г. Орши, там, где батарея произвела первые залпы, установлен </a:t>
            </a:r>
            <a:r>
              <a:rPr lang="ru-RU" b="1" i="1" dirty="0" smtClean="0">
                <a:solidFill>
                  <a:schemeClr val="tx1"/>
                </a:solidFill>
              </a:rPr>
              <a:t>памятник</a:t>
            </a:r>
            <a:r>
              <a:rPr lang="ru-RU" dirty="0" smtClean="0">
                <a:solidFill>
                  <a:schemeClr val="tx1"/>
                </a:solidFill>
              </a:rPr>
              <a:t>, на котором застыла могучая «катюша». </a:t>
            </a:r>
          </a:p>
          <a:p>
            <a:r>
              <a:rPr lang="ru-RU" dirty="0" smtClean="0">
                <a:solidFill>
                  <a:schemeClr val="tx1"/>
                </a:solidFill>
              </a:rPr>
              <a:t>16 реактивных снарядов калибра 132 мм по 42.5 кг каждый за 8-10 секунд вылетали из установки с дальностью полета  5-8 км наводя ужас у немцев.</a:t>
            </a:r>
          </a:p>
          <a:p>
            <a:endParaRPr lang="ru-RU" dirty="0">
              <a:solidFill>
                <a:schemeClr val="tx1"/>
              </a:solidFill>
            </a:endParaRPr>
          </a:p>
        </p:txBody>
      </p:sp>
      <p:pic>
        <p:nvPicPr>
          <p:cNvPr id="5" name="Picture 10" descr="бм1"/>
          <p:cNvPicPr>
            <a:picLocks noChangeAspect="1" noChangeArrowheads="1"/>
          </p:cNvPicPr>
          <p:nvPr/>
        </p:nvPicPr>
        <p:blipFill>
          <a:blip r:embed="rId2"/>
          <a:srcRect/>
          <a:stretch>
            <a:fillRect/>
          </a:stretch>
        </p:blipFill>
        <p:spPr bwMode="auto">
          <a:xfrm>
            <a:off x="142844" y="0"/>
            <a:ext cx="4758376" cy="35719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mtClean="0"/>
              <a:t>Курская дуга</a:t>
            </a:r>
            <a:br>
              <a:rPr smtClean="0"/>
            </a:br>
            <a:r>
              <a:rPr smtClean="0"/>
              <a:t>12 июля 1943 года</a:t>
            </a:r>
            <a:endParaRPr lang="ru-RU" dirty="0"/>
          </a:p>
        </p:txBody>
      </p:sp>
      <p:sp>
        <p:nvSpPr>
          <p:cNvPr id="3" name="Содержимое 2"/>
          <p:cNvSpPr>
            <a:spLocks noGrp="1"/>
          </p:cNvSpPr>
          <p:nvPr>
            <p:ph idx="1"/>
          </p:nvPr>
        </p:nvSpPr>
        <p:spPr/>
        <p:txBody>
          <a:bodyPr>
            <a:normAutofit/>
          </a:bodyPr>
          <a:lstStyle/>
          <a:p>
            <a:r>
              <a:rPr lang="ru-RU" dirty="0" smtClean="0"/>
              <a:t>Около деревни Прохоровка произошло крупнейшее танковое сражение второй мировой войны: одновременно во встречном бою с обеих сторон участвовало до 1200 танков, самоходных и штурмовых орудий.</a:t>
            </a:r>
          </a:p>
          <a:p>
            <a:endParaRPr lang="ru-RU" dirty="0" smtClean="0"/>
          </a:p>
          <a:p>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28596" y="857232"/>
            <a:ext cx="4038600" cy="5786478"/>
          </a:xfrm>
        </p:spPr>
        <p:txBody>
          <a:bodyPr>
            <a:normAutofit fontScale="47500" lnSpcReduction="20000"/>
          </a:bodyPr>
          <a:lstStyle/>
          <a:p>
            <a:r>
              <a:rPr lang="ru-RU" sz="3200" b="1" dirty="0" smtClean="0">
                <a:solidFill>
                  <a:schemeClr val="tx1"/>
                </a:solidFill>
              </a:rPr>
              <a:t>В 1937—1938 гг. по стране прокатилась волна массовых репрессий, направленная и против интеллигенции, ученых, конструкторов, инженеров. </a:t>
            </a:r>
          </a:p>
          <a:p>
            <a:endParaRPr lang="ru-RU" sz="3200" b="1" dirty="0" smtClean="0">
              <a:solidFill>
                <a:schemeClr val="tx1"/>
              </a:solidFill>
            </a:endParaRPr>
          </a:p>
          <a:p>
            <a:r>
              <a:rPr lang="ru-RU" sz="3200" b="1" dirty="0" smtClean="0">
                <a:solidFill>
                  <a:schemeClr val="tx1"/>
                </a:solidFill>
              </a:rPr>
              <a:t>В результате погибло много светлых умов, в том числе «отцы» знаменитого реактивного миномета «катюша» Георгий </a:t>
            </a:r>
            <a:r>
              <a:rPr lang="ru-RU" sz="3200" b="1" dirty="0" err="1" smtClean="0">
                <a:solidFill>
                  <a:schemeClr val="tx1"/>
                </a:solidFill>
              </a:rPr>
              <a:t>Эрихович</a:t>
            </a:r>
            <a:r>
              <a:rPr lang="ru-RU" sz="3200" b="1" dirty="0" smtClean="0">
                <a:solidFill>
                  <a:schemeClr val="tx1"/>
                </a:solidFill>
              </a:rPr>
              <a:t> </a:t>
            </a:r>
            <a:r>
              <a:rPr lang="ru-RU" sz="3200" b="1" dirty="0" err="1" smtClean="0">
                <a:solidFill>
                  <a:schemeClr val="tx1"/>
                </a:solidFill>
              </a:rPr>
              <a:t>Лангемак</a:t>
            </a:r>
            <a:r>
              <a:rPr lang="ru-RU" sz="3200" b="1" dirty="0" smtClean="0">
                <a:solidFill>
                  <a:schemeClr val="tx1"/>
                </a:solidFill>
              </a:rPr>
              <a:t> и Иван Терентьевич Клейменов. </a:t>
            </a:r>
          </a:p>
          <a:p>
            <a:endParaRPr lang="ru-RU" sz="3200" b="1" dirty="0" smtClean="0">
              <a:solidFill>
                <a:schemeClr val="tx1"/>
              </a:solidFill>
            </a:endParaRPr>
          </a:p>
          <a:p>
            <a:r>
              <a:rPr lang="ru-RU" sz="3200" b="1" dirty="0" smtClean="0">
                <a:solidFill>
                  <a:schemeClr val="tx1"/>
                </a:solidFill>
              </a:rPr>
              <a:t>Десятки и сотни талантливых ученых-физиков работали в «</a:t>
            </a:r>
            <a:r>
              <a:rPr lang="ru-RU" sz="3200" b="1" dirty="0" err="1" smtClean="0">
                <a:solidFill>
                  <a:schemeClr val="tx1"/>
                </a:solidFill>
              </a:rPr>
              <a:t>шарагах</a:t>
            </a:r>
            <a:r>
              <a:rPr lang="ru-RU" sz="3200" b="1" dirty="0" smtClean="0">
                <a:solidFill>
                  <a:schemeClr val="tx1"/>
                </a:solidFill>
              </a:rPr>
              <a:t>» (тюрьмах для талантов), которые назывались вполне пристойно «Особое техническое бюро».</a:t>
            </a:r>
          </a:p>
          <a:p>
            <a:endParaRPr lang="ru-RU" sz="3200" b="1" dirty="0" smtClean="0">
              <a:solidFill>
                <a:schemeClr val="tx1"/>
              </a:solidFill>
            </a:endParaRPr>
          </a:p>
          <a:p>
            <a:r>
              <a:rPr lang="ru-RU" sz="3200" b="1" dirty="0" smtClean="0">
                <a:solidFill>
                  <a:schemeClr val="tx1"/>
                </a:solidFill>
              </a:rPr>
              <a:t>Там трудились Андрей Николаевич Туполев — конструктор самолетов марки Ту и Сергей Павлович Королев — конструктор первых отечественных ракетно-космических систем.</a:t>
            </a:r>
            <a:endParaRPr lang="ru-RU" sz="3200" dirty="0">
              <a:solidFill>
                <a:schemeClr val="tx1"/>
              </a:solidFill>
            </a:endParaRPr>
          </a:p>
        </p:txBody>
      </p:sp>
      <p:pic>
        <p:nvPicPr>
          <p:cNvPr id="5" name="Picture 12" descr="лангемак"/>
          <p:cNvPicPr>
            <a:picLocks noChangeAspect="1" noChangeArrowheads="1"/>
          </p:cNvPicPr>
          <p:nvPr/>
        </p:nvPicPr>
        <p:blipFill>
          <a:blip r:embed="rId2"/>
          <a:srcRect/>
          <a:stretch>
            <a:fillRect/>
          </a:stretch>
        </p:blipFill>
        <p:spPr bwMode="auto">
          <a:xfrm>
            <a:off x="6786578" y="357166"/>
            <a:ext cx="1785918" cy="2550799"/>
          </a:xfrm>
          <a:prstGeom prst="rect">
            <a:avLst/>
          </a:prstGeom>
          <a:noFill/>
        </p:spPr>
      </p:pic>
      <p:sp>
        <p:nvSpPr>
          <p:cNvPr id="6" name="Text Box 13"/>
          <p:cNvSpPr txBox="1">
            <a:spLocks noChangeArrowheads="1"/>
          </p:cNvSpPr>
          <p:nvPr/>
        </p:nvSpPr>
        <p:spPr bwMode="auto">
          <a:xfrm>
            <a:off x="6929454" y="2928934"/>
            <a:ext cx="1720850" cy="366713"/>
          </a:xfrm>
          <a:prstGeom prst="rect">
            <a:avLst/>
          </a:prstGeom>
          <a:noFill/>
          <a:ln w="9525">
            <a:noFill/>
            <a:miter lim="800000"/>
            <a:headEnd/>
            <a:tailEnd/>
          </a:ln>
          <a:effectLst/>
        </p:spPr>
        <p:txBody>
          <a:bodyPr wrap="none">
            <a:spAutoFit/>
          </a:bodyPr>
          <a:lstStyle/>
          <a:p>
            <a:r>
              <a:rPr lang="ru-RU" dirty="0" err="1"/>
              <a:t>Лангемак</a:t>
            </a:r>
            <a:r>
              <a:rPr lang="ru-RU" dirty="0"/>
              <a:t>  Г.Э.</a:t>
            </a:r>
          </a:p>
        </p:txBody>
      </p:sp>
      <p:sp>
        <p:nvSpPr>
          <p:cNvPr id="7" name="Прямоугольник 6"/>
          <p:cNvSpPr/>
          <p:nvPr/>
        </p:nvSpPr>
        <p:spPr>
          <a:xfrm>
            <a:off x="1285852" y="214290"/>
            <a:ext cx="4617290" cy="461665"/>
          </a:xfrm>
          <a:prstGeom prst="rect">
            <a:avLst/>
          </a:prstGeom>
        </p:spPr>
        <p:txBody>
          <a:bodyPr wrap="none">
            <a:spAutoFit/>
          </a:bodyPr>
          <a:lstStyle/>
          <a:p>
            <a:r>
              <a:rPr lang="ru-RU" sz="2400" b="1" dirty="0" smtClean="0"/>
              <a:t>«Особое техническое бюро»</a:t>
            </a:r>
            <a:endParaRPr lang="ru-RU" sz="2400" dirty="0"/>
          </a:p>
        </p:txBody>
      </p:sp>
      <p:sp>
        <p:nvSpPr>
          <p:cNvPr id="9" name="Прямоугольник 8"/>
          <p:cNvSpPr/>
          <p:nvPr/>
        </p:nvSpPr>
        <p:spPr>
          <a:xfrm>
            <a:off x="5072066" y="4929198"/>
            <a:ext cx="2357454" cy="369332"/>
          </a:xfrm>
          <a:prstGeom prst="rect">
            <a:avLst/>
          </a:prstGeom>
        </p:spPr>
        <p:txBody>
          <a:bodyPr wrap="square">
            <a:spAutoFit/>
          </a:bodyPr>
          <a:lstStyle/>
          <a:p>
            <a:r>
              <a:rPr lang="ru-RU" dirty="0" smtClean="0"/>
              <a:t>Клеймёнов И.Т.</a:t>
            </a:r>
            <a:endParaRPr lang="ru-RU" dirty="0"/>
          </a:p>
        </p:txBody>
      </p:sp>
      <p:pic>
        <p:nvPicPr>
          <p:cNvPr id="10" name="Рисунок 9" descr="клейм.jpg"/>
          <p:cNvPicPr>
            <a:picLocks noChangeAspect="1"/>
          </p:cNvPicPr>
          <p:nvPr/>
        </p:nvPicPr>
        <p:blipFill>
          <a:blip r:embed="rId3"/>
          <a:stretch>
            <a:fillRect/>
          </a:stretch>
        </p:blipFill>
        <p:spPr>
          <a:xfrm>
            <a:off x="5143504" y="2571744"/>
            <a:ext cx="1685852" cy="2286016"/>
          </a:xfrm>
          <a:prstGeom prst="rect">
            <a:avLst/>
          </a:prstGeom>
        </p:spPr>
      </p:pic>
      <p:sp>
        <p:nvSpPr>
          <p:cNvPr id="8" name="Управляющая кнопка: назад 7">
            <a:hlinkClick r:id="rId4" action="ppaction://hlinksldjump" highlightClick="1"/>
          </p:cNvPr>
          <p:cNvSpPr/>
          <p:nvPr/>
        </p:nvSpPr>
        <p:spPr>
          <a:xfrm>
            <a:off x="500034" y="6215082"/>
            <a:ext cx="500066" cy="142876"/>
          </a:xfrm>
          <a:prstGeom prst="actionButtonBackPrevious">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1143000"/>
          </a:xfrm>
        </p:spPr>
        <p:txBody>
          <a:bodyPr/>
          <a:lstStyle/>
          <a:p>
            <a:r>
              <a:rPr sz="1800" smtClean="0"/>
              <a:t>Боеприпасы – составная расходуемая (одноразового применения) часть оружия, непосредственно предназначенная для поражения живой силы и техники, разрушения сооружений и выполнения специальных задач (освещение, задымление и т.п.). </a:t>
            </a:r>
            <a:br>
              <a:rPr sz="1800" smtClean="0"/>
            </a:br>
            <a:r>
              <a:rPr sz="1800" smtClean="0"/>
              <a:t/>
            </a:r>
            <a:br>
              <a:rPr sz="1800" smtClean="0"/>
            </a:br>
            <a:endParaRPr lang="ru-RU" sz="1800" dirty="0"/>
          </a:p>
        </p:txBody>
      </p:sp>
      <p:sp>
        <p:nvSpPr>
          <p:cNvPr id="5" name="Содержимое 4"/>
          <p:cNvSpPr>
            <a:spLocks noGrp="1"/>
          </p:cNvSpPr>
          <p:nvPr>
            <p:ph idx="1"/>
          </p:nvPr>
        </p:nvSpPr>
        <p:spPr>
          <a:xfrm>
            <a:off x="2500298" y="1643050"/>
            <a:ext cx="5357850" cy="4525963"/>
          </a:xfrm>
        </p:spPr>
        <p:txBody>
          <a:bodyPr>
            <a:normAutofit fontScale="55000" lnSpcReduction="20000"/>
          </a:bodyPr>
          <a:lstStyle/>
          <a:p>
            <a:pPr>
              <a:buNone/>
            </a:pPr>
            <a:r>
              <a:rPr lang="ru-RU" sz="4200" b="1" i="1" dirty="0" smtClean="0"/>
              <a:t>Типы  боеприпасов</a:t>
            </a:r>
          </a:p>
          <a:p>
            <a:pPr lvl="0"/>
            <a:r>
              <a:rPr lang="ru-RU" dirty="0" smtClean="0">
                <a:solidFill>
                  <a:schemeClr val="tx1"/>
                </a:solidFill>
              </a:rPr>
              <a:t>Патроны (к стрелковому оружию)</a:t>
            </a:r>
          </a:p>
          <a:p>
            <a:pPr lvl="0"/>
            <a:r>
              <a:rPr lang="ru-RU" dirty="0" smtClean="0">
                <a:solidFill>
                  <a:schemeClr val="tx1"/>
                </a:solidFill>
              </a:rPr>
              <a:t>Снаряды</a:t>
            </a:r>
          </a:p>
          <a:p>
            <a:pPr lvl="1"/>
            <a:r>
              <a:rPr lang="ru-RU" dirty="0" smtClean="0"/>
              <a:t>Артиллерийские</a:t>
            </a:r>
          </a:p>
          <a:p>
            <a:pPr lvl="1"/>
            <a:r>
              <a:rPr lang="ru-RU" dirty="0" smtClean="0"/>
              <a:t>Реактивные</a:t>
            </a:r>
          </a:p>
          <a:p>
            <a:pPr lvl="0"/>
            <a:r>
              <a:rPr lang="ru-RU" dirty="0" smtClean="0">
                <a:solidFill>
                  <a:schemeClr val="tx1"/>
                </a:solidFill>
              </a:rPr>
              <a:t>Бомбы</a:t>
            </a:r>
          </a:p>
          <a:p>
            <a:pPr lvl="1"/>
            <a:r>
              <a:rPr lang="ru-RU" dirty="0" smtClean="0"/>
              <a:t>Авиационные</a:t>
            </a:r>
          </a:p>
          <a:p>
            <a:pPr lvl="1"/>
            <a:r>
              <a:rPr lang="ru-RU" dirty="0" smtClean="0"/>
              <a:t>Морские</a:t>
            </a:r>
          </a:p>
          <a:p>
            <a:pPr lvl="0"/>
            <a:r>
              <a:rPr lang="ru-RU" dirty="0" smtClean="0">
                <a:solidFill>
                  <a:schemeClr val="tx1"/>
                </a:solidFill>
              </a:rPr>
              <a:t>Мины</a:t>
            </a:r>
          </a:p>
          <a:p>
            <a:pPr lvl="1"/>
            <a:r>
              <a:rPr lang="ru-RU" dirty="0" smtClean="0"/>
              <a:t>Инженерные</a:t>
            </a:r>
          </a:p>
          <a:p>
            <a:pPr lvl="1"/>
            <a:r>
              <a:rPr lang="ru-RU" dirty="0" smtClean="0"/>
              <a:t>Морские</a:t>
            </a:r>
          </a:p>
          <a:p>
            <a:pPr lvl="0"/>
            <a:r>
              <a:rPr lang="ru-RU" dirty="0" smtClean="0">
                <a:solidFill>
                  <a:schemeClr val="tx1"/>
                </a:solidFill>
              </a:rPr>
              <a:t>Ракеты и торпеды</a:t>
            </a:r>
          </a:p>
          <a:p>
            <a:pPr lvl="1"/>
            <a:r>
              <a:rPr lang="ru-RU" dirty="0" smtClean="0"/>
              <a:t>Авиационные</a:t>
            </a:r>
          </a:p>
          <a:p>
            <a:pPr lvl="1"/>
            <a:r>
              <a:rPr lang="ru-RU" dirty="0" smtClean="0"/>
              <a:t>Морские</a:t>
            </a:r>
          </a:p>
          <a:p>
            <a:pPr lvl="0"/>
            <a:r>
              <a:rPr lang="ru-RU" dirty="0" smtClean="0">
                <a:solidFill>
                  <a:schemeClr val="tx1"/>
                </a:solidFill>
              </a:rPr>
              <a:t>Подрывные снаряды</a:t>
            </a:r>
          </a:p>
          <a:p>
            <a:pPr lvl="0"/>
            <a:r>
              <a:rPr lang="ru-RU" dirty="0" smtClean="0">
                <a:solidFill>
                  <a:schemeClr val="tx1"/>
                </a:solidFill>
              </a:rPr>
              <a:t>Дымовые шашки</a:t>
            </a:r>
          </a:p>
          <a:p>
            <a:pPr>
              <a:buNone/>
            </a:pPr>
            <a:endParaRPr lang="ru-RU" dirty="0" smtClean="0">
              <a:solidFill>
                <a:schemeClr val="tx1"/>
              </a:solidFill>
            </a:endParaRPr>
          </a:p>
          <a:p>
            <a:pPr algn="ctr"/>
            <a:endParaRPr lang="ru-RU" dirty="0">
              <a:solidFill>
                <a:schemeClr val="tx1"/>
              </a:solidFill>
            </a:endParaRPr>
          </a:p>
        </p:txBody>
      </p:sp>
      <p:sp>
        <p:nvSpPr>
          <p:cNvPr id="4" name="Управляющая кнопка: назад 3">
            <a:hlinkClick r:id="rId2" action="ppaction://hlinksldjump" highlightClick="1"/>
          </p:cNvPr>
          <p:cNvSpPr/>
          <p:nvPr/>
        </p:nvSpPr>
        <p:spPr>
          <a:xfrm>
            <a:off x="500034" y="6357958"/>
            <a:ext cx="571504" cy="142876"/>
          </a:xfrm>
          <a:prstGeom prst="actionButtonBackPrevious">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mtClean="0"/>
              <a:t>Боеприпасы</a:t>
            </a:r>
            <a:endParaRPr lang="ru-RU" dirty="0"/>
          </a:p>
        </p:txBody>
      </p:sp>
      <p:sp>
        <p:nvSpPr>
          <p:cNvPr id="3" name="Содержимое 2"/>
          <p:cNvSpPr>
            <a:spLocks noGrp="1"/>
          </p:cNvSpPr>
          <p:nvPr>
            <p:ph idx="1"/>
          </p:nvPr>
        </p:nvSpPr>
        <p:spPr>
          <a:xfrm>
            <a:off x="457200" y="1428736"/>
            <a:ext cx="8229600" cy="4697427"/>
          </a:xfrm>
        </p:spPr>
        <p:txBody>
          <a:bodyPr>
            <a:normAutofit fontScale="62500" lnSpcReduction="20000"/>
          </a:bodyPr>
          <a:lstStyle/>
          <a:p>
            <a:r>
              <a:rPr lang="ru-RU" dirty="0" smtClean="0">
                <a:solidFill>
                  <a:schemeClr val="tx1"/>
                </a:solidFill>
              </a:rPr>
              <a:t>Исследования советских ученых-химиков во главе с Н.Д. Зелинским сыграли важную роль в создании новых взрывчатых веществ. </a:t>
            </a:r>
          </a:p>
          <a:p>
            <a:r>
              <a:rPr lang="ru-RU" dirty="0" smtClean="0">
                <a:solidFill>
                  <a:schemeClr val="tx1"/>
                </a:solidFill>
              </a:rPr>
              <a:t>Большое значение для развития приборостроительной и оптико-механической промышленности имели исследования С.И. Вавилова. </a:t>
            </a:r>
          </a:p>
          <a:p>
            <a:r>
              <a:rPr lang="ru-RU" dirty="0" smtClean="0">
                <a:solidFill>
                  <a:schemeClr val="tx1"/>
                </a:solidFill>
              </a:rPr>
              <a:t>Химик и физик академик Николай Николаевич Семенов и </a:t>
            </a:r>
            <a:r>
              <a:rPr lang="ru-RU" dirty="0" err="1" smtClean="0">
                <a:solidFill>
                  <a:schemeClr val="tx1"/>
                </a:solidFill>
              </a:rPr>
              <a:t>физико-химик</a:t>
            </a:r>
            <a:r>
              <a:rPr lang="ru-RU" dirty="0" smtClean="0">
                <a:solidFill>
                  <a:schemeClr val="tx1"/>
                </a:solidFill>
              </a:rPr>
              <a:t> академик Юлий Борисович Харитон внесли большой вклад в разработку теории взрыва, химию и технологию получения порохов и взрывчатых веществ.</a:t>
            </a:r>
          </a:p>
          <a:p>
            <a:r>
              <a:rPr lang="ru-RU" dirty="0" smtClean="0">
                <a:solidFill>
                  <a:schemeClr val="tx1"/>
                </a:solidFill>
              </a:rPr>
              <a:t>Академик Ю.Г. </a:t>
            </a:r>
            <a:r>
              <a:rPr lang="ru-RU" dirty="0" err="1" smtClean="0">
                <a:solidFill>
                  <a:schemeClr val="tx1"/>
                </a:solidFill>
              </a:rPr>
              <a:t>Мамедалиев</a:t>
            </a:r>
            <a:r>
              <a:rPr lang="ru-RU" dirty="0" smtClean="0">
                <a:solidFill>
                  <a:schemeClr val="tx1"/>
                </a:solidFill>
              </a:rPr>
              <a:t> в 1941 г. выполнил работу по синтезу толуола. Его использовали для получения тротила. Тротил с щелочами образует соли, которые легко взрываются при механических воздействиях. Материал использовали для производства взрывчатых веществ, зарядов к разрывным снарядам, подводным минам, торпедам. Во время Второй мировой войны его было произведено около 1 млн. т.</a:t>
            </a:r>
          </a:p>
          <a:p>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85720" y="428604"/>
            <a:ext cx="4757742" cy="6000768"/>
          </a:xfrm>
        </p:spPr>
        <p:txBody>
          <a:bodyPr>
            <a:normAutofit fontScale="70000" lnSpcReduction="20000"/>
          </a:bodyPr>
          <a:lstStyle/>
          <a:p>
            <a:r>
              <a:rPr lang="ru-RU" sz="2900" dirty="0" smtClean="0">
                <a:solidFill>
                  <a:schemeClr val="tx1"/>
                </a:solidFill>
              </a:rPr>
              <a:t>Участниками Великой Отечественной войны были авторы школьных учебников физики, ученые и учителя. </a:t>
            </a:r>
          </a:p>
          <a:p>
            <a:endParaRPr lang="ru-RU" sz="2900" dirty="0" smtClean="0">
              <a:solidFill>
                <a:schemeClr val="tx1"/>
              </a:solidFill>
            </a:endParaRPr>
          </a:p>
          <a:p>
            <a:r>
              <a:rPr lang="ru-RU" sz="2900" dirty="0" smtClean="0">
                <a:solidFill>
                  <a:schemeClr val="tx1"/>
                </a:solidFill>
              </a:rPr>
              <a:t>Как вспоминал академик </a:t>
            </a:r>
            <a:r>
              <a:rPr lang="ru-RU" sz="2900" b="1" dirty="0" err="1" smtClean="0">
                <a:solidFill>
                  <a:schemeClr val="tx1"/>
                </a:solidFill>
              </a:rPr>
              <a:t>И.К.Кикоин</a:t>
            </a:r>
            <a:r>
              <a:rPr lang="ru-RU" sz="2900" dirty="0" smtClean="0">
                <a:solidFill>
                  <a:schemeClr val="tx1"/>
                </a:solidFill>
              </a:rPr>
              <a:t>: </a:t>
            </a:r>
            <a:r>
              <a:rPr lang="ru-RU" sz="2900" i="1" dirty="0" smtClean="0">
                <a:solidFill>
                  <a:schemeClr val="tx1"/>
                </a:solidFill>
                <a:latin typeface="Times New Roman" pitchFamily="18" charset="0"/>
                <a:cs typeface="Times New Roman" pitchFamily="18" charset="0"/>
              </a:rPr>
              <a:t>“Война застала меня в Свердловске, где я работал с 1937 года. Занимался я физикой металлов. К нам обратились военные, поставив цель- разработать </a:t>
            </a:r>
            <a:r>
              <a:rPr lang="ru-RU" sz="2900" b="1" i="1" dirty="0" smtClean="0">
                <a:solidFill>
                  <a:schemeClr val="tx1"/>
                </a:solidFill>
                <a:latin typeface="Times New Roman" pitchFamily="18" charset="0"/>
                <a:cs typeface="Times New Roman" pitchFamily="18" charset="0"/>
              </a:rPr>
              <a:t>противотранспортную мину</a:t>
            </a:r>
            <a:r>
              <a:rPr lang="ru-RU" sz="2900" i="1" dirty="0" smtClean="0">
                <a:solidFill>
                  <a:schemeClr val="tx1"/>
                </a:solidFill>
                <a:latin typeface="Times New Roman" pitchFamily="18" charset="0"/>
                <a:cs typeface="Times New Roman" pitchFamily="18" charset="0"/>
              </a:rPr>
              <a:t>. В декабре 1941 года мы отправились в Москву для официальных испытаний новой мины. Испытания прошли успешно. Мина оказалась универсальной, пригодной почти для всех военно-транспортных средств. Она не обнаруживалась обычным миноискателем”. </a:t>
            </a:r>
          </a:p>
          <a:p>
            <a:endParaRPr lang="ru-RU" dirty="0"/>
          </a:p>
        </p:txBody>
      </p:sp>
      <p:pic>
        <p:nvPicPr>
          <p:cNvPr id="7" name="Рисунок 6" descr="кикоин.jpg"/>
          <p:cNvPicPr>
            <a:picLocks noChangeAspect="1"/>
          </p:cNvPicPr>
          <p:nvPr/>
        </p:nvPicPr>
        <p:blipFill>
          <a:blip r:embed="rId2"/>
          <a:stretch>
            <a:fillRect/>
          </a:stretch>
        </p:blipFill>
        <p:spPr>
          <a:xfrm>
            <a:off x="5143504" y="428603"/>
            <a:ext cx="3571900" cy="6018625"/>
          </a:xfrm>
          <a:prstGeom prst="rect">
            <a:avLst/>
          </a:prstGeom>
        </p:spPr>
      </p:pic>
      <p:sp>
        <p:nvSpPr>
          <p:cNvPr id="8" name="Содержимое 7"/>
          <p:cNvSpPr>
            <a:spLocks noGrp="1"/>
          </p:cNvSpPr>
          <p:nvPr>
            <p:ph sz="half" idx="2"/>
          </p:nvPr>
        </p:nvSpPr>
        <p:spPr/>
        <p:txBody>
          <a:bodyPr/>
          <a:lstStyle/>
          <a:p>
            <a:endParaRPr lang="ru-RU" dirty="0"/>
          </a:p>
        </p:txBody>
      </p:sp>
      <p:sp>
        <p:nvSpPr>
          <p:cNvPr id="9" name="Управляющая кнопка: назад 8">
            <a:hlinkClick r:id="rId3" action="ppaction://hlinksldjump" highlightClick="1"/>
          </p:cNvPr>
          <p:cNvSpPr/>
          <p:nvPr/>
        </p:nvSpPr>
        <p:spPr>
          <a:xfrm>
            <a:off x="285720" y="6286520"/>
            <a:ext cx="500066" cy="142876"/>
          </a:xfrm>
          <a:prstGeom prst="actionButtonBackPrevious">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Я</a:t>
            </a:r>
            <a:r>
              <a:rPr sz="4000" smtClean="0"/>
              <a:t>рославская промышленность </a:t>
            </a:r>
            <a:r>
              <a:rPr lang="ru-RU" sz="4000" dirty="0" smtClean="0"/>
              <a:t>–</a:t>
            </a:r>
            <a:r>
              <a:rPr sz="4000" smtClean="0"/>
              <a:t> </a:t>
            </a:r>
            <a:br>
              <a:rPr sz="4000" smtClean="0"/>
            </a:br>
            <a:r>
              <a:rPr sz="4000" smtClean="0"/>
              <a:t>фронту</a:t>
            </a:r>
            <a:endParaRPr lang="ru-RU" sz="4000" dirty="0"/>
          </a:p>
        </p:txBody>
      </p:sp>
      <p:sp>
        <p:nvSpPr>
          <p:cNvPr id="3" name="Содержимое 2"/>
          <p:cNvSpPr>
            <a:spLocks noGrp="1"/>
          </p:cNvSpPr>
          <p:nvPr>
            <p:ph idx="1"/>
          </p:nvPr>
        </p:nvSpPr>
        <p:spPr>
          <a:xfrm>
            <a:off x="500034" y="1785926"/>
            <a:ext cx="8229600" cy="4525963"/>
          </a:xfrm>
        </p:spPr>
        <p:txBody>
          <a:bodyPr>
            <a:normAutofit fontScale="70000" lnSpcReduction="20000"/>
          </a:bodyPr>
          <a:lstStyle/>
          <a:p>
            <a:r>
              <a:rPr lang="ru-RU" dirty="0" smtClean="0">
                <a:solidFill>
                  <a:schemeClr val="tx1"/>
                </a:solidFill>
              </a:rPr>
              <a:t>Ярославский автомобильный завод уже осенью 1941 года отправлял на фронт артиллерийские тягачи, снаряды, мины, автоматы.</a:t>
            </a:r>
          </a:p>
          <a:p>
            <a:r>
              <a:rPr lang="ru-RU" dirty="0" err="1" smtClean="0">
                <a:solidFill>
                  <a:schemeClr val="tx1"/>
                </a:solidFill>
              </a:rPr>
              <a:t>Рыбинский</a:t>
            </a:r>
            <a:r>
              <a:rPr lang="ru-RU" dirty="0" smtClean="0">
                <a:solidFill>
                  <a:schemeClr val="tx1"/>
                </a:solidFill>
              </a:rPr>
              <a:t> завод полиграфических машин перешел на выпуск 82-мм минометов.</a:t>
            </a:r>
          </a:p>
          <a:p>
            <a:r>
              <a:rPr lang="ru-RU" dirty="0" err="1" smtClean="0">
                <a:solidFill>
                  <a:schemeClr val="tx1"/>
                </a:solidFill>
              </a:rPr>
              <a:t>Рыбинский</a:t>
            </a:r>
            <a:r>
              <a:rPr lang="ru-RU" dirty="0" smtClean="0">
                <a:solidFill>
                  <a:schemeClr val="tx1"/>
                </a:solidFill>
              </a:rPr>
              <a:t> завод дорожных машин освоил производство минометов и осколочных авиабомб.</a:t>
            </a:r>
          </a:p>
          <a:p>
            <a:r>
              <a:rPr lang="ru-RU" dirty="0" smtClean="0">
                <a:solidFill>
                  <a:schemeClr val="tx1"/>
                </a:solidFill>
              </a:rPr>
              <a:t>Ярославский завод «Красный маяк» изготавливал артиллерийские снаряды и зажигательные авиабомбы.</a:t>
            </a:r>
          </a:p>
          <a:p>
            <a:r>
              <a:rPr lang="ru-RU" dirty="0" smtClean="0">
                <a:solidFill>
                  <a:schemeClr val="tx1"/>
                </a:solidFill>
              </a:rPr>
              <a:t>Боевые катера выпускали Ярославский и </a:t>
            </a:r>
            <a:r>
              <a:rPr lang="ru-RU" dirty="0" err="1" smtClean="0">
                <a:solidFill>
                  <a:schemeClr val="tx1"/>
                </a:solidFill>
              </a:rPr>
              <a:t>Рыбинский</a:t>
            </a:r>
            <a:r>
              <a:rPr lang="ru-RU" dirty="0" smtClean="0">
                <a:solidFill>
                  <a:schemeClr val="tx1"/>
                </a:solidFill>
              </a:rPr>
              <a:t> судостроительные заводы и </a:t>
            </a:r>
            <a:r>
              <a:rPr lang="ru-RU" dirty="0" err="1" smtClean="0">
                <a:solidFill>
                  <a:schemeClr val="tx1"/>
                </a:solidFill>
              </a:rPr>
              <a:t>Рыбинская</a:t>
            </a:r>
            <a:r>
              <a:rPr lang="ru-RU" dirty="0" smtClean="0">
                <a:solidFill>
                  <a:schemeClr val="tx1"/>
                </a:solidFill>
              </a:rPr>
              <a:t> судоверфь.</a:t>
            </a:r>
          </a:p>
          <a:p>
            <a:r>
              <a:rPr lang="ru-RU" dirty="0" smtClean="0">
                <a:solidFill>
                  <a:schemeClr val="tx1"/>
                </a:solidFill>
              </a:rPr>
              <a:t>На Ярославском </a:t>
            </a:r>
            <a:r>
              <a:rPr lang="ru-RU" dirty="0" err="1" smtClean="0">
                <a:solidFill>
                  <a:schemeClr val="tx1"/>
                </a:solidFill>
              </a:rPr>
              <a:t>ликеро-водочном</a:t>
            </a:r>
            <a:r>
              <a:rPr lang="ru-RU" dirty="0" smtClean="0">
                <a:solidFill>
                  <a:schemeClr val="tx1"/>
                </a:solidFill>
              </a:rPr>
              <a:t> заводе производили «коктейль Молотова», зажигательную смесь</a:t>
            </a:r>
            <a:r>
              <a:rPr lang="ru-RU" dirty="0" smtClean="0"/>
              <a:t>.</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sz="4000" smtClean="0"/>
              <a:t>Вареговское торфопредприятие</a:t>
            </a:r>
            <a:br>
              <a:rPr sz="4000" smtClean="0"/>
            </a:br>
            <a:r>
              <a:rPr sz="3200" smtClean="0"/>
              <a:t>Ярославская область</a:t>
            </a:r>
            <a:endParaRPr lang="ru-RU" sz="3200" dirty="0"/>
          </a:p>
        </p:txBody>
      </p:sp>
      <p:sp>
        <p:nvSpPr>
          <p:cNvPr id="3" name="Содержимое 2"/>
          <p:cNvSpPr>
            <a:spLocks noGrp="1"/>
          </p:cNvSpPr>
          <p:nvPr>
            <p:ph sz="half" idx="1"/>
          </p:nvPr>
        </p:nvSpPr>
        <p:spPr>
          <a:xfrm>
            <a:off x="0" y="1571612"/>
            <a:ext cx="4495800" cy="4525963"/>
          </a:xfrm>
        </p:spPr>
        <p:txBody>
          <a:bodyPr>
            <a:normAutofit fontScale="85000" lnSpcReduction="20000"/>
          </a:bodyPr>
          <a:lstStyle/>
          <a:p>
            <a:r>
              <a:rPr lang="ru-RU" dirty="0" smtClean="0">
                <a:solidFill>
                  <a:schemeClr val="tx1"/>
                </a:solidFill>
              </a:rPr>
              <a:t>Зима 1941-1942 годов оказалась наиболее сложной.</a:t>
            </a:r>
          </a:p>
          <a:p>
            <a:r>
              <a:rPr lang="ru-RU" dirty="0" smtClean="0">
                <a:solidFill>
                  <a:schemeClr val="tx1"/>
                </a:solidFill>
              </a:rPr>
              <a:t>На всех заводах проводилась строжайшая экономия сырья и материалов.</a:t>
            </a:r>
          </a:p>
          <a:p>
            <a:r>
              <a:rPr lang="ru-RU" dirty="0" smtClean="0">
                <a:solidFill>
                  <a:schemeClr val="tx1"/>
                </a:solidFill>
              </a:rPr>
              <a:t>Многие предприятия в качестве топлива использовали торф.</a:t>
            </a:r>
          </a:p>
          <a:p>
            <a:r>
              <a:rPr lang="ru-RU" dirty="0" smtClean="0">
                <a:solidFill>
                  <a:schemeClr val="tx1"/>
                </a:solidFill>
              </a:rPr>
              <a:t>Было открыто около десятка  новых </a:t>
            </a:r>
            <a:r>
              <a:rPr lang="ru-RU" dirty="0" err="1" smtClean="0">
                <a:solidFill>
                  <a:schemeClr val="tx1"/>
                </a:solidFill>
              </a:rPr>
              <a:t>торфопредприятий</a:t>
            </a:r>
            <a:r>
              <a:rPr lang="ru-RU" dirty="0" smtClean="0">
                <a:solidFill>
                  <a:schemeClr val="tx1"/>
                </a:solidFill>
              </a:rPr>
              <a:t>.</a:t>
            </a:r>
          </a:p>
          <a:p>
            <a:endParaRPr lang="ru-RU" dirty="0">
              <a:solidFill>
                <a:schemeClr val="tx1"/>
              </a:solidFill>
            </a:endParaRPr>
          </a:p>
        </p:txBody>
      </p:sp>
      <p:pic>
        <p:nvPicPr>
          <p:cNvPr id="8" name="Рисунок 7" descr="торф2.jpg"/>
          <p:cNvPicPr>
            <a:picLocks noChangeAspect="1"/>
          </p:cNvPicPr>
          <p:nvPr/>
        </p:nvPicPr>
        <p:blipFill>
          <a:blip r:embed="rId2"/>
          <a:stretch>
            <a:fillRect/>
          </a:stretch>
        </p:blipFill>
        <p:spPr>
          <a:xfrm>
            <a:off x="4714876" y="1857364"/>
            <a:ext cx="3613649" cy="2714644"/>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582594"/>
          </a:xfrm>
        </p:spPr>
        <p:txBody>
          <a:bodyPr/>
          <a:lstStyle/>
          <a:p>
            <a:r>
              <a:rPr b="1" smtClean="0">
                <a:latin typeface="Times New Roman" pitchFamily="18" charset="0"/>
              </a:rPr>
              <a:t>Знание  -сила! </a:t>
            </a:r>
            <a:endParaRPr lang="ru-RU" dirty="0"/>
          </a:p>
        </p:txBody>
      </p:sp>
      <p:sp>
        <p:nvSpPr>
          <p:cNvPr id="3" name="Содержимое 2"/>
          <p:cNvSpPr>
            <a:spLocks noGrp="1"/>
          </p:cNvSpPr>
          <p:nvPr>
            <p:ph idx="1"/>
          </p:nvPr>
        </p:nvSpPr>
        <p:spPr>
          <a:xfrm>
            <a:off x="457200" y="928670"/>
            <a:ext cx="8229600" cy="5197493"/>
          </a:xfrm>
        </p:spPr>
        <p:txBody>
          <a:bodyPr>
            <a:normAutofit fontScale="92500" lnSpcReduction="10000"/>
          </a:bodyPr>
          <a:lstStyle/>
          <a:p>
            <a:r>
              <a:rPr lang="ru-RU" dirty="0" smtClean="0"/>
              <a:t>Выдающаяся роль в достижении Победы советского народа над немецко-фашистскими захватчиками по праву принадлежит и ученым, и конструкторам. </a:t>
            </a:r>
          </a:p>
          <a:p>
            <a:r>
              <a:rPr lang="ru-RU" dirty="0" smtClean="0"/>
              <a:t>Именно их активное участие в решении оборонных задач позволило в ходе войны постоянно совершенствовать и поставлять современную боевую технику и стрелковое вооружение в армию, добиться перелома общей стратегической ситуации на фронтах и окончательно разгромить врага.</a:t>
            </a:r>
          </a:p>
          <a:p>
            <a:endParaRPr lang="ru-RU"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2285992"/>
            <a:ext cx="9144000" cy="2928958"/>
          </a:xfrm>
        </p:spPr>
        <p:txBody>
          <a:bodyPr/>
          <a:lstStyle/>
          <a:p>
            <a:r>
              <a:rPr lang="ru-RU" sz="2800" b="1" i="1" dirty="0" smtClean="0"/>
              <a:t>Всё отдав до конца, трудный день отработав,</a:t>
            </a:r>
            <a:br>
              <a:rPr lang="ru-RU" sz="2800" b="1" i="1" dirty="0" smtClean="0"/>
            </a:br>
            <a:r>
              <a:rPr lang="ru-RU" sz="2800" b="1" i="1" dirty="0" smtClean="0"/>
              <a:t>Вы о завтрашнем дне начинали мечтать.</a:t>
            </a:r>
            <a:br>
              <a:rPr lang="ru-RU" sz="2800" b="1" i="1" dirty="0" smtClean="0"/>
            </a:br>
            <a:r>
              <a:rPr lang="ru-RU" sz="2800" b="1" i="1" dirty="0" smtClean="0"/>
              <a:t>Вы — конструктор побед, Вы - залог наших взлётов.</a:t>
            </a:r>
            <a:br>
              <a:rPr lang="ru-RU" sz="2800" b="1" i="1" dirty="0" smtClean="0"/>
            </a:br>
            <a:r>
              <a:rPr lang="ru-RU" sz="2800" b="1" i="1" dirty="0" smtClean="0"/>
              <a:t>Мы Вам верим, и, значит, должны побеждать! </a:t>
            </a:r>
          </a:p>
          <a:p>
            <a:endParaRPr lang="ru-RU" dirty="0"/>
          </a:p>
        </p:txBody>
      </p:sp>
      <p:pic>
        <p:nvPicPr>
          <p:cNvPr id="1026" name="Picture 2" descr="https://avatars.mds.yandex.net/get-pdb/2427227/ac5c518a-0569-4950-bf69-7ac9e551750d/s1200"/>
          <p:cNvPicPr>
            <a:picLocks noChangeAspect="1" noChangeArrowheads="1"/>
          </p:cNvPicPr>
          <p:nvPr/>
        </p:nvPicPr>
        <p:blipFill>
          <a:blip r:embed="rId2"/>
          <a:srcRect/>
          <a:stretch>
            <a:fillRect/>
          </a:stretch>
        </p:blipFill>
        <p:spPr bwMode="auto">
          <a:xfrm>
            <a:off x="2714612" y="214290"/>
            <a:ext cx="3048000" cy="22764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1143000"/>
          </a:xfrm>
        </p:spPr>
        <p:txBody>
          <a:bodyPr/>
          <a:lstStyle/>
          <a:p>
            <a:r>
              <a:rPr b="1" smtClean="0"/>
              <a:t>ТАНКИ</a:t>
            </a:r>
            <a:endParaRPr lang="ru-RU" dirty="0"/>
          </a:p>
        </p:txBody>
      </p:sp>
      <p:sp>
        <p:nvSpPr>
          <p:cNvPr id="13" name="Содержимое 12"/>
          <p:cNvSpPr>
            <a:spLocks noGrp="1"/>
          </p:cNvSpPr>
          <p:nvPr>
            <p:ph sz="half" idx="1"/>
          </p:nvPr>
        </p:nvSpPr>
        <p:spPr>
          <a:xfrm>
            <a:off x="0" y="2000240"/>
            <a:ext cx="5286380" cy="4525963"/>
          </a:xfrm>
        </p:spPr>
        <p:txBody>
          <a:bodyPr>
            <a:normAutofit fontScale="92500" lnSpcReduction="10000"/>
          </a:bodyPr>
          <a:lstStyle/>
          <a:p>
            <a:pPr>
              <a:buNone/>
            </a:pPr>
            <a:r>
              <a:rPr lang="ru-RU" dirty="0" smtClean="0">
                <a:solidFill>
                  <a:schemeClr val="tx1"/>
                </a:solidFill>
              </a:rPr>
              <a:t>      В 1940 году коллектив конструкторов под руководством М.И. Кошкина завершил работу над средним танком Т-34. </a:t>
            </a:r>
          </a:p>
          <a:p>
            <a:pPr>
              <a:buNone/>
            </a:pPr>
            <a:r>
              <a:rPr lang="ru-RU" dirty="0" smtClean="0">
                <a:solidFill>
                  <a:schemeClr val="tx1"/>
                </a:solidFill>
              </a:rPr>
              <a:t>      В состав конструкторской группы входили: А.А. Морозов, Н.А. Кучеренко, М.И. </a:t>
            </a:r>
            <a:r>
              <a:rPr lang="ru-RU" dirty="0" err="1" smtClean="0">
                <a:solidFill>
                  <a:schemeClr val="tx1"/>
                </a:solidFill>
              </a:rPr>
              <a:t>Таршинов</a:t>
            </a:r>
            <a:r>
              <a:rPr lang="ru-RU" dirty="0" smtClean="0">
                <a:solidFill>
                  <a:schemeClr val="tx1"/>
                </a:solidFill>
              </a:rPr>
              <a:t>, А.А. </a:t>
            </a:r>
            <a:r>
              <a:rPr lang="ru-RU" dirty="0" err="1" smtClean="0">
                <a:solidFill>
                  <a:schemeClr val="tx1"/>
                </a:solidFill>
              </a:rPr>
              <a:t>Малоштанов</a:t>
            </a:r>
            <a:r>
              <a:rPr lang="ru-RU" dirty="0" smtClean="0">
                <a:solidFill>
                  <a:schemeClr val="tx1"/>
                </a:solidFill>
              </a:rPr>
              <a:t>, В.Г. Матюхин и другие.</a:t>
            </a:r>
            <a:r>
              <a:rPr lang="ru-RU" dirty="0" smtClean="0"/>
              <a:t/>
            </a:r>
            <a:br>
              <a:rPr lang="ru-RU" dirty="0" smtClean="0"/>
            </a:br>
            <a:endParaRPr lang="ru-RU" dirty="0"/>
          </a:p>
        </p:txBody>
      </p:sp>
      <p:sp>
        <p:nvSpPr>
          <p:cNvPr id="10" name="Содержимое 9"/>
          <p:cNvSpPr>
            <a:spLocks noGrp="1"/>
          </p:cNvSpPr>
          <p:nvPr>
            <p:ph sz="half" idx="2"/>
          </p:nvPr>
        </p:nvSpPr>
        <p:spPr>
          <a:xfrm>
            <a:off x="5105400" y="3714752"/>
            <a:ext cx="4038600" cy="2625725"/>
          </a:xfrm>
        </p:spPr>
        <p:txBody>
          <a:bodyPr>
            <a:normAutofit fontScale="92500" lnSpcReduction="10000"/>
          </a:bodyPr>
          <a:lstStyle/>
          <a:p>
            <a:r>
              <a:rPr lang="ru-RU" sz="2400" i="1" dirty="0" smtClean="0">
                <a:solidFill>
                  <a:schemeClr val="tx1"/>
                </a:solidFill>
              </a:rPr>
              <a:t>Родился в деревне </a:t>
            </a:r>
            <a:r>
              <a:rPr lang="ru-RU" sz="2400" i="1" dirty="0" err="1" smtClean="0">
                <a:solidFill>
                  <a:schemeClr val="tx1"/>
                </a:solidFill>
              </a:rPr>
              <a:t>Брынчаги</a:t>
            </a:r>
            <a:r>
              <a:rPr lang="ru-RU" sz="2400" i="1" dirty="0" smtClean="0">
                <a:solidFill>
                  <a:schemeClr val="tx1"/>
                </a:solidFill>
              </a:rPr>
              <a:t> Ярославской губернии в многодетной крестьянской семье.</a:t>
            </a:r>
          </a:p>
          <a:p>
            <a:endParaRPr lang="ru-RU" dirty="0"/>
          </a:p>
        </p:txBody>
      </p:sp>
      <p:sp>
        <p:nvSpPr>
          <p:cNvPr id="11" name="Прямоугольник 10"/>
          <p:cNvSpPr/>
          <p:nvPr/>
        </p:nvSpPr>
        <p:spPr>
          <a:xfrm>
            <a:off x="428596" y="928670"/>
            <a:ext cx="6143668" cy="707886"/>
          </a:xfrm>
          <a:prstGeom prst="rect">
            <a:avLst/>
          </a:prstGeom>
        </p:spPr>
        <p:txBody>
          <a:bodyPr wrap="square">
            <a:spAutoFit/>
          </a:bodyPr>
          <a:lstStyle/>
          <a:p>
            <a:r>
              <a:rPr lang="ru-RU" sz="2000" b="1" i="1" dirty="0" smtClean="0">
                <a:latin typeface="Times New Roman" pitchFamily="18" charset="0"/>
                <a:cs typeface="Times New Roman" pitchFamily="18" charset="0"/>
              </a:rPr>
              <a:t>Ни один из танков фашистской Германии не мог выдержать открытого поединка с Т-34</a:t>
            </a:r>
            <a:endParaRPr lang="ru-RU" b="1" i="1" dirty="0">
              <a:latin typeface="Times New Roman" pitchFamily="18" charset="0"/>
              <a:cs typeface="Times New Roman" pitchFamily="18" charset="0"/>
            </a:endParaRPr>
          </a:p>
        </p:txBody>
      </p:sp>
      <p:sp>
        <p:nvSpPr>
          <p:cNvPr id="15" name="Прямоугольник 14"/>
          <p:cNvSpPr/>
          <p:nvPr/>
        </p:nvSpPr>
        <p:spPr>
          <a:xfrm>
            <a:off x="5929322" y="2571744"/>
            <a:ext cx="2643206" cy="830997"/>
          </a:xfrm>
          <a:prstGeom prst="rect">
            <a:avLst/>
          </a:prstGeom>
        </p:spPr>
        <p:txBody>
          <a:bodyPr wrap="square">
            <a:spAutoFit/>
          </a:bodyPr>
          <a:lstStyle/>
          <a:p>
            <a:pPr algn="ctr"/>
            <a:r>
              <a:rPr lang="ru-RU" sz="1600" b="1" i="1" dirty="0" smtClean="0"/>
              <a:t>КОШКИН</a:t>
            </a:r>
            <a:br>
              <a:rPr lang="ru-RU" sz="1600" b="1" i="1" dirty="0" smtClean="0"/>
            </a:br>
            <a:r>
              <a:rPr lang="ru-RU" sz="1600" b="1" i="1" dirty="0" smtClean="0"/>
              <a:t>Михаил Ильич</a:t>
            </a:r>
            <a:br>
              <a:rPr lang="ru-RU" sz="1600" b="1" i="1" dirty="0" smtClean="0"/>
            </a:br>
            <a:r>
              <a:rPr lang="ru-RU" sz="1600" b="1" i="1" dirty="0" smtClean="0"/>
              <a:t>3.12.1898 - 26.09.1940</a:t>
            </a:r>
            <a:endParaRPr lang="ru-RU" sz="1600" b="1" i="1" dirty="0"/>
          </a:p>
        </p:txBody>
      </p:sp>
      <p:pic>
        <p:nvPicPr>
          <p:cNvPr id="9" name="Рисунок 8" descr="koshkin.jpg"/>
          <p:cNvPicPr>
            <a:picLocks noChangeAspect="1"/>
          </p:cNvPicPr>
          <p:nvPr/>
        </p:nvPicPr>
        <p:blipFill>
          <a:blip r:embed="rId2"/>
          <a:stretch>
            <a:fillRect/>
          </a:stretch>
        </p:blipFill>
        <p:spPr>
          <a:xfrm>
            <a:off x="6429388" y="285728"/>
            <a:ext cx="1500198" cy="222029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857620" y="142852"/>
            <a:ext cx="5114932" cy="868346"/>
          </a:xfrm>
        </p:spPr>
        <p:txBody>
          <a:bodyPr/>
          <a:lstStyle/>
          <a:p>
            <a:r>
              <a:rPr smtClean="0"/>
              <a:t>Т-34</a:t>
            </a:r>
            <a:endParaRPr lang="ru-RU" dirty="0"/>
          </a:p>
        </p:txBody>
      </p:sp>
      <p:sp>
        <p:nvSpPr>
          <p:cNvPr id="3" name="Содержимое 2"/>
          <p:cNvSpPr>
            <a:spLocks noGrp="1"/>
          </p:cNvSpPr>
          <p:nvPr>
            <p:ph sz="half" idx="1"/>
          </p:nvPr>
        </p:nvSpPr>
        <p:spPr>
          <a:xfrm>
            <a:off x="457200" y="428604"/>
            <a:ext cx="4038600" cy="5929354"/>
          </a:xfrm>
        </p:spPr>
        <p:txBody>
          <a:bodyPr>
            <a:normAutofit fontScale="62500" lnSpcReduction="20000"/>
          </a:bodyPr>
          <a:lstStyle/>
          <a:p>
            <a:r>
              <a:rPr lang="ru-RU" sz="3200" dirty="0" smtClean="0">
                <a:solidFill>
                  <a:schemeClr val="tx1"/>
                </a:solidFill>
              </a:rPr>
              <a:t>Создатели «тридцатьчетверки» впервые установили на среднем танке длинноствольную 76-мм танковую пушку. </a:t>
            </a:r>
          </a:p>
          <a:p>
            <a:r>
              <a:rPr lang="ru-RU" sz="3200" dirty="0" smtClean="0">
                <a:solidFill>
                  <a:schemeClr val="tx1"/>
                </a:solidFill>
              </a:rPr>
              <a:t>Широкие гусеницы намного повышали проходимость танка. </a:t>
            </a:r>
          </a:p>
          <a:p>
            <a:r>
              <a:rPr lang="ru-RU" sz="3200" dirty="0" smtClean="0">
                <a:solidFill>
                  <a:schemeClr val="tx1"/>
                </a:solidFill>
              </a:rPr>
              <a:t>В сочетании с обтекаемой формой корпуса и оптимальным (45) углом наклона броневых листов Т-34 был неуязвим для противотанковых пушек того времени. </a:t>
            </a:r>
          </a:p>
          <a:p>
            <a:r>
              <a:rPr lang="ru-RU" sz="3200" dirty="0" smtClean="0">
                <a:solidFill>
                  <a:schemeClr val="tx1"/>
                </a:solidFill>
              </a:rPr>
              <a:t>В 1943 году 76-мм пушка на Т-34 была заменена более мощной 85-мм. </a:t>
            </a:r>
          </a:p>
          <a:p>
            <a:r>
              <a:rPr lang="ru-RU" sz="3200" dirty="0" smtClean="0">
                <a:solidFill>
                  <a:schemeClr val="tx1"/>
                </a:solidFill>
              </a:rPr>
              <a:t>Модернизированный танк   Т-34-85 мог с больших дистанций поражать тяжелые танки противника.</a:t>
            </a:r>
          </a:p>
          <a:p>
            <a:endParaRPr lang="ru-RU" dirty="0"/>
          </a:p>
        </p:txBody>
      </p:sp>
      <p:pic>
        <p:nvPicPr>
          <p:cNvPr id="4" name="Picture 9"/>
          <p:cNvPicPr>
            <a:picLocks noChangeAspect="1" noChangeArrowheads="1"/>
          </p:cNvPicPr>
          <p:nvPr/>
        </p:nvPicPr>
        <p:blipFill>
          <a:blip r:embed="rId2"/>
          <a:srcRect/>
          <a:stretch>
            <a:fillRect/>
          </a:stretch>
        </p:blipFill>
        <p:spPr bwMode="auto">
          <a:xfrm>
            <a:off x="4714876" y="1000108"/>
            <a:ext cx="4038600" cy="2114897"/>
          </a:xfrm>
          <a:prstGeom prst="rect">
            <a:avLst/>
          </a:prstGeom>
          <a:noFill/>
          <a:ln w="9525">
            <a:noFill/>
            <a:miter lim="800000"/>
            <a:headEnd/>
            <a:tailEnd/>
          </a:ln>
          <a:effectLst/>
        </p:spPr>
      </p:pic>
      <p:sp>
        <p:nvSpPr>
          <p:cNvPr id="7" name="Содержимое 6"/>
          <p:cNvSpPr>
            <a:spLocks noGrp="1"/>
          </p:cNvSpPr>
          <p:nvPr>
            <p:ph sz="half" idx="2"/>
          </p:nvPr>
        </p:nvSpPr>
        <p:spPr>
          <a:xfrm>
            <a:off x="4786314" y="3286124"/>
            <a:ext cx="4038600" cy="3059299"/>
          </a:xfrm>
          <a:prstGeom prst="rect">
            <a:avLst/>
          </a:prstGeom>
        </p:spPr>
        <p:txBody>
          <a:bodyPr wrap="square">
            <a:spAutoFit/>
          </a:bodyPr>
          <a:lstStyle/>
          <a:p>
            <a:pPr algn="ctr">
              <a:buNone/>
            </a:pPr>
            <a:r>
              <a:rPr lang="ru-RU" sz="2000" i="1" dirty="0" smtClean="0">
                <a:solidFill>
                  <a:schemeClr val="tx1"/>
                </a:solidFill>
              </a:rPr>
              <a:t>Т-34-76</a:t>
            </a:r>
          </a:p>
          <a:p>
            <a:r>
              <a:rPr lang="ru-RU" sz="1800" i="1" dirty="0" smtClean="0">
                <a:solidFill>
                  <a:schemeClr val="tx1"/>
                </a:solidFill>
              </a:rPr>
              <a:t>Масса -26,5 т, </a:t>
            </a:r>
          </a:p>
          <a:p>
            <a:r>
              <a:rPr lang="ru-RU" sz="1800" i="1" dirty="0" smtClean="0">
                <a:solidFill>
                  <a:schemeClr val="tx1"/>
                </a:solidFill>
              </a:rPr>
              <a:t>экипаж -4 человека, </a:t>
            </a:r>
          </a:p>
          <a:p>
            <a:r>
              <a:rPr lang="ru-RU" sz="1800" i="1" dirty="0" smtClean="0">
                <a:solidFill>
                  <a:schemeClr val="tx1"/>
                </a:solidFill>
              </a:rPr>
              <a:t>броня 55 мм, </a:t>
            </a:r>
          </a:p>
          <a:p>
            <a:r>
              <a:rPr lang="ru-RU" sz="1800" i="1" dirty="0" smtClean="0">
                <a:solidFill>
                  <a:schemeClr val="tx1"/>
                </a:solidFill>
              </a:rPr>
              <a:t>мощность 500 л.с., </a:t>
            </a:r>
          </a:p>
          <a:p>
            <a:r>
              <a:rPr lang="ru-RU" sz="1800" i="1" dirty="0" smtClean="0">
                <a:solidFill>
                  <a:schemeClr val="tx1"/>
                </a:solidFill>
              </a:rPr>
              <a:t>скорость –55 км/час, </a:t>
            </a:r>
          </a:p>
          <a:p>
            <a:r>
              <a:rPr lang="ru-RU" sz="1800" i="1" dirty="0" smtClean="0">
                <a:solidFill>
                  <a:schemeClr val="tx1"/>
                </a:solidFill>
              </a:rPr>
              <a:t>запас хода – 370 км., </a:t>
            </a:r>
          </a:p>
          <a:p>
            <a:r>
              <a:rPr lang="ru-RU" sz="1800" i="1" dirty="0" smtClean="0">
                <a:solidFill>
                  <a:schemeClr val="tx1"/>
                </a:solidFill>
              </a:rPr>
              <a:t>пушка - 76, 2 мм, </a:t>
            </a:r>
          </a:p>
          <a:p>
            <a:r>
              <a:rPr lang="ru-RU" sz="1800" i="1" dirty="0" smtClean="0">
                <a:solidFill>
                  <a:schemeClr val="tx1"/>
                </a:solidFill>
              </a:rPr>
              <a:t>два пулемета по 7, 62 мм</a:t>
            </a:r>
            <a:r>
              <a:rPr lang="ru-RU" sz="1800" b="1" dirty="0" smtClean="0">
                <a:solidFill>
                  <a:schemeClr val="tx1"/>
                </a:solidFill>
              </a:rPr>
              <a:t>. </a:t>
            </a:r>
            <a:endParaRPr lang="ru-RU" sz="18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sz="2400" smtClean="0"/>
              <a:t>Вместе с Т-34 успешно действовали против врага и наши тяжелые танки KB и ИС </a:t>
            </a:r>
            <a:br>
              <a:rPr sz="2400" smtClean="0"/>
            </a:br>
            <a:endParaRPr lang="ru-RU" sz="2400" dirty="0"/>
          </a:p>
        </p:txBody>
      </p:sp>
      <p:sp>
        <p:nvSpPr>
          <p:cNvPr id="3" name="Содержимое 2"/>
          <p:cNvSpPr>
            <a:spLocks noGrp="1"/>
          </p:cNvSpPr>
          <p:nvPr>
            <p:ph idx="1"/>
          </p:nvPr>
        </p:nvSpPr>
        <p:spPr>
          <a:xfrm>
            <a:off x="500034" y="4500570"/>
            <a:ext cx="7715304" cy="1911345"/>
          </a:xfrm>
        </p:spPr>
        <p:txBody>
          <a:bodyPr>
            <a:normAutofit fontScale="70000" lnSpcReduction="20000"/>
          </a:bodyPr>
          <a:lstStyle/>
          <a:p>
            <a:r>
              <a:rPr lang="ru-RU" dirty="0" smtClean="0">
                <a:solidFill>
                  <a:schemeClr val="tx1"/>
                </a:solidFill>
              </a:rPr>
              <a:t>В 1939 году под руководством главных конструкторов Ж.Я. </a:t>
            </a:r>
            <a:r>
              <a:rPr lang="ru-RU" dirty="0" err="1" smtClean="0">
                <a:solidFill>
                  <a:schemeClr val="tx1"/>
                </a:solidFill>
              </a:rPr>
              <a:t>Котина</a:t>
            </a:r>
            <a:r>
              <a:rPr lang="ru-RU" dirty="0" smtClean="0">
                <a:solidFill>
                  <a:schemeClr val="tx1"/>
                </a:solidFill>
              </a:rPr>
              <a:t> и Н.Л. Духова был создан тяжелый танк КВ.</a:t>
            </a:r>
          </a:p>
          <a:p>
            <a:r>
              <a:rPr lang="ru-RU" dirty="0" smtClean="0">
                <a:solidFill>
                  <a:schemeClr val="tx1"/>
                </a:solidFill>
              </a:rPr>
              <a:t>В послевоенные годы под руководством </a:t>
            </a:r>
            <a:r>
              <a:rPr lang="ru-RU" dirty="0" err="1" smtClean="0">
                <a:solidFill>
                  <a:schemeClr val="tx1"/>
                </a:solidFill>
              </a:rPr>
              <a:t>Котина</a:t>
            </a:r>
            <a:r>
              <a:rPr lang="ru-RU" dirty="0" smtClean="0">
                <a:solidFill>
                  <a:schemeClr val="tx1"/>
                </a:solidFill>
              </a:rPr>
              <a:t> был создан плавающий танк ПТ-76, а также целое семейство гусеничных шасси для транспортировки ракет.</a:t>
            </a:r>
          </a:p>
          <a:p>
            <a:endParaRPr lang="ru-RU" dirty="0">
              <a:solidFill>
                <a:schemeClr val="tx1"/>
              </a:solidFill>
            </a:endParaRPr>
          </a:p>
        </p:txBody>
      </p:sp>
      <p:pic>
        <p:nvPicPr>
          <p:cNvPr id="6" name="Рисунок 5" descr="Котин Ж.Я.jpg"/>
          <p:cNvPicPr>
            <a:picLocks noChangeAspect="1"/>
          </p:cNvPicPr>
          <p:nvPr/>
        </p:nvPicPr>
        <p:blipFill>
          <a:blip r:embed="rId2"/>
          <a:stretch>
            <a:fillRect/>
          </a:stretch>
        </p:blipFill>
        <p:spPr>
          <a:xfrm>
            <a:off x="1571604" y="1214422"/>
            <a:ext cx="1785950" cy="2689430"/>
          </a:xfrm>
          <a:prstGeom prst="rect">
            <a:avLst/>
          </a:prstGeom>
        </p:spPr>
      </p:pic>
      <p:sp>
        <p:nvSpPr>
          <p:cNvPr id="11" name="Прямоугольник 10"/>
          <p:cNvSpPr/>
          <p:nvPr/>
        </p:nvSpPr>
        <p:spPr>
          <a:xfrm>
            <a:off x="5000628" y="3857628"/>
            <a:ext cx="3185231" cy="369332"/>
          </a:xfrm>
          <a:prstGeom prst="rect">
            <a:avLst/>
          </a:prstGeom>
        </p:spPr>
        <p:txBody>
          <a:bodyPr wrap="none">
            <a:spAutoFit/>
          </a:bodyPr>
          <a:lstStyle/>
          <a:p>
            <a:r>
              <a:rPr lang="ru-RU" i="1" dirty="0" smtClean="0"/>
              <a:t>Духов Николай Леонидович</a:t>
            </a:r>
            <a:endParaRPr lang="ru-RU" i="1" dirty="0"/>
          </a:p>
        </p:txBody>
      </p:sp>
      <p:sp>
        <p:nvSpPr>
          <p:cNvPr id="52225" name="Rectangle 1"/>
          <p:cNvSpPr>
            <a:spLocks noChangeArrowheads="1"/>
          </p:cNvSpPr>
          <p:nvPr/>
        </p:nvSpPr>
        <p:spPr bwMode="auto">
          <a:xfrm>
            <a:off x="1214414" y="3929066"/>
            <a:ext cx="392905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i="1" u="none" strike="noStrike" cap="none" normalizeH="0" baseline="0" dirty="0" err="1" smtClean="0">
                <a:ln>
                  <a:noFill/>
                </a:ln>
                <a:effectLst/>
                <a:latin typeface="Arial" charset="0"/>
              </a:rPr>
              <a:t>Жозеф</a:t>
            </a:r>
            <a:r>
              <a:rPr kumimoji="0" lang="ru-RU" sz="1600" i="1" u="none" strike="noStrike" cap="none" normalizeH="0" baseline="0" dirty="0" smtClean="0">
                <a:ln>
                  <a:noFill/>
                </a:ln>
                <a:effectLst/>
                <a:latin typeface="Arial" charset="0"/>
              </a:rPr>
              <a:t> Яковлевич </a:t>
            </a:r>
            <a:r>
              <a:rPr kumimoji="0" lang="ru-RU" sz="1600" i="1" u="none" strike="noStrike" cap="none" normalizeH="0" baseline="0" dirty="0" err="1" smtClean="0">
                <a:ln>
                  <a:noFill/>
                </a:ln>
                <a:effectLst/>
                <a:latin typeface="Arial" charset="0"/>
              </a:rPr>
              <a:t>Котин</a:t>
            </a:r>
            <a:endParaRPr kumimoji="0" lang="ru-RU" sz="1800" b="0" i="0" u="none" strike="noStrike" cap="none" normalizeH="0" baseline="0" dirty="0" smtClean="0">
              <a:ln>
                <a:noFill/>
              </a:ln>
              <a:solidFill>
                <a:schemeClr val="tx1"/>
              </a:solidFill>
              <a:effectLst/>
              <a:latin typeface="Arial" charset="0"/>
            </a:endParaRPr>
          </a:p>
        </p:txBody>
      </p:sp>
      <p:pic>
        <p:nvPicPr>
          <p:cNvPr id="9" name="Рисунок 8" descr="духов2.jpg"/>
          <p:cNvPicPr>
            <a:picLocks noChangeAspect="1"/>
          </p:cNvPicPr>
          <p:nvPr/>
        </p:nvPicPr>
        <p:blipFill>
          <a:blip r:embed="rId3"/>
          <a:stretch>
            <a:fillRect/>
          </a:stretch>
        </p:blipFill>
        <p:spPr>
          <a:xfrm>
            <a:off x="5429255" y="1214422"/>
            <a:ext cx="1948309" cy="257176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357166"/>
            <a:ext cx="8229600" cy="868346"/>
          </a:xfrm>
        </p:spPr>
        <p:txBody>
          <a:bodyPr/>
          <a:lstStyle/>
          <a:p>
            <a:r>
              <a:rPr smtClean="0"/>
              <a:t>КВ (Климент Ворошилов)</a:t>
            </a:r>
            <a:endParaRPr lang="ru-RU" dirty="0"/>
          </a:p>
        </p:txBody>
      </p:sp>
      <p:sp>
        <p:nvSpPr>
          <p:cNvPr id="3" name="Содержимое 2"/>
          <p:cNvSpPr>
            <a:spLocks noGrp="1"/>
          </p:cNvSpPr>
          <p:nvPr>
            <p:ph sz="half" idx="1"/>
          </p:nvPr>
        </p:nvSpPr>
        <p:spPr>
          <a:xfrm>
            <a:off x="4286248" y="1214422"/>
            <a:ext cx="4395790" cy="4786346"/>
          </a:xfrm>
        </p:spPr>
        <p:txBody>
          <a:bodyPr>
            <a:normAutofit/>
          </a:bodyPr>
          <a:lstStyle/>
          <a:p>
            <a:r>
              <a:rPr lang="ru-RU" dirty="0" smtClean="0">
                <a:solidFill>
                  <a:schemeClr val="tx1"/>
                </a:solidFill>
              </a:rPr>
              <a:t>В 1943 году для увеличения огневой мощи на танках </a:t>
            </a:r>
            <a:r>
              <a:rPr lang="ru-RU" b="1" i="1" dirty="0" smtClean="0">
                <a:solidFill>
                  <a:schemeClr val="tx1"/>
                </a:solidFill>
              </a:rPr>
              <a:t>КВ-1</a:t>
            </a:r>
            <a:r>
              <a:rPr lang="ru-RU" dirty="0" smtClean="0">
                <a:solidFill>
                  <a:schemeClr val="tx1"/>
                </a:solidFill>
              </a:rPr>
              <a:t> стали устанавливать литые башни с 85-мм пушкой конструкции Ф.Ф. Петрова, поражавшей немецкий танк Т-1У с 500-1000 м. Так появился тяжелый танк </a:t>
            </a:r>
            <a:r>
              <a:rPr lang="ru-RU" b="1" i="1" dirty="0" smtClean="0">
                <a:solidFill>
                  <a:schemeClr val="tx1"/>
                </a:solidFill>
              </a:rPr>
              <a:t>КВ-85</a:t>
            </a:r>
            <a:r>
              <a:rPr lang="ru-RU" dirty="0" smtClean="0">
                <a:solidFill>
                  <a:schemeClr val="tx1"/>
                </a:solidFill>
              </a:rPr>
              <a:t>. </a:t>
            </a:r>
          </a:p>
          <a:p>
            <a:endParaRPr lang="ru-RU" dirty="0"/>
          </a:p>
        </p:txBody>
      </p:sp>
      <p:pic>
        <p:nvPicPr>
          <p:cNvPr id="6" name="Picture 5" descr="IMG_0755"/>
          <p:cNvPicPr>
            <a:picLocks noGrp="1" noChangeAspect="1" noChangeArrowheads="1"/>
          </p:cNvPicPr>
          <p:nvPr>
            <p:ph sz="half" idx="2"/>
          </p:nvPr>
        </p:nvPicPr>
        <p:blipFill>
          <a:blip r:embed="rId2"/>
          <a:srcRect/>
          <a:stretch>
            <a:fillRect/>
          </a:stretch>
        </p:blipFill>
        <p:spPr bwMode="auto">
          <a:xfrm>
            <a:off x="1464446" y="1571612"/>
            <a:ext cx="2321735" cy="3095646"/>
          </a:xfrm>
          <a:prstGeom prst="rect">
            <a:avLst/>
          </a:prstGeom>
          <a:noFill/>
        </p:spPr>
      </p:pic>
      <p:sp>
        <p:nvSpPr>
          <p:cNvPr id="8" name="Прямоугольник 7"/>
          <p:cNvSpPr/>
          <p:nvPr/>
        </p:nvSpPr>
        <p:spPr>
          <a:xfrm>
            <a:off x="571472" y="4734342"/>
            <a:ext cx="3929058" cy="2123658"/>
          </a:xfrm>
          <a:prstGeom prst="rect">
            <a:avLst/>
          </a:prstGeom>
        </p:spPr>
        <p:txBody>
          <a:bodyPr wrap="square">
            <a:spAutoFit/>
          </a:bodyPr>
          <a:lstStyle/>
          <a:p>
            <a:pPr algn="ctr"/>
            <a:r>
              <a:rPr lang="ru-RU" b="1" dirty="0" smtClean="0"/>
              <a:t>самый мощный танк того времени – КВ 1</a:t>
            </a:r>
            <a:r>
              <a:rPr lang="ru-RU" dirty="0" smtClean="0"/>
              <a:t> </a:t>
            </a:r>
          </a:p>
          <a:p>
            <a:r>
              <a:rPr lang="ru-RU" sz="1600" i="1" dirty="0" smtClean="0"/>
              <a:t>Масса – 47,5 т, </a:t>
            </a:r>
          </a:p>
          <a:p>
            <a:r>
              <a:rPr lang="ru-RU" sz="1600" i="1" dirty="0" smtClean="0"/>
              <a:t>экипаж – 4 человека, </a:t>
            </a:r>
          </a:p>
          <a:p>
            <a:r>
              <a:rPr lang="ru-RU" sz="1600" i="1" dirty="0" smtClean="0"/>
              <a:t>пушка – 152 мм, </a:t>
            </a:r>
          </a:p>
          <a:p>
            <a:r>
              <a:rPr lang="ru-RU" sz="1600" i="1" dirty="0" smtClean="0"/>
              <a:t>броня – 100мм, </a:t>
            </a:r>
          </a:p>
          <a:p>
            <a:r>
              <a:rPr lang="ru-RU" sz="1600" i="1" dirty="0" smtClean="0"/>
              <a:t>мощность – 600л.с., </a:t>
            </a:r>
          </a:p>
          <a:p>
            <a:r>
              <a:rPr lang="ru-RU" sz="1600" i="1" dirty="0" smtClean="0"/>
              <a:t>скорость – 35 км/час </a:t>
            </a:r>
            <a:endParaRPr lang="ru-RU" sz="1600"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Шаблон оформления с нарциссами">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8 марта">
      <a:majorFont>
        <a:latin typeface="Segoe Script"/>
        <a:ea typeface=""/>
        <a:cs typeface=""/>
      </a:majorFont>
      <a:minorFont>
        <a:latin typeface="Segoe UI"/>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оформления с нарциссами</Template>
  <TotalTime>0</TotalTime>
  <Words>5625</Words>
  <Application>Microsoft Office PowerPoint</Application>
  <PresentationFormat>Экран (4:3)</PresentationFormat>
  <Paragraphs>420</Paragraphs>
  <Slides>57</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Шаблон оформления с нарциссами</vt:lpstr>
      <vt:lpstr>Конструкторы Победы «Этот день мы приближали  как могли…»</vt:lpstr>
      <vt:lpstr>Слайд 2</vt:lpstr>
      <vt:lpstr>Вооружение </vt:lpstr>
      <vt:lpstr>Военная техника</vt:lpstr>
      <vt:lpstr>Курская дуга 12 июля 1943 года</vt:lpstr>
      <vt:lpstr>ТАНКИ</vt:lpstr>
      <vt:lpstr>Т-34</vt:lpstr>
      <vt:lpstr>Вместе с Т-34 успешно действовали против врага и наши тяжелые танки KB и ИС  </vt:lpstr>
      <vt:lpstr>КВ (Климент Ворошилов)</vt:lpstr>
      <vt:lpstr>ИС (Иосиф Сталин)</vt:lpstr>
      <vt:lpstr>Автоматическая сварка по методу академика Е.О. Патона</vt:lpstr>
      <vt:lpstr>Планер "Крылья танка"  конструкции О.К. Антонова </vt:lpstr>
      <vt:lpstr>САУ</vt:lpstr>
      <vt:lpstr>АСТРОВ Николай Александрович 28.04.1906 - 4.04.1992</vt:lpstr>
      <vt:lpstr>БТР</vt:lpstr>
      <vt:lpstr>   В конце января 1943 г. два первых самоходно-артиллерийских полка отправили на Волховский фронт для прорыва блокады Ленинграда. </vt:lpstr>
      <vt:lpstr>В сторону Ленинграда лед выдерживал груженые машины, а оттуда, почти впустую, машины часто проваливались под лед.</vt:lpstr>
      <vt:lpstr>Военная авиация</vt:lpstr>
      <vt:lpstr>Весна 1943 года  Главная роль отводилась авиации  </vt:lpstr>
      <vt:lpstr>Истребители Яковлева Летчики знаменитой эскадрильи "Нормандия — Неман" из предлагаемых американских, английских машин остановили свой выбор на Як-3. </vt:lpstr>
      <vt:lpstr>Бомбардировщики Туполева Соколы Сталина</vt:lpstr>
      <vt:lpstr>Истебители Лавочкина</vt:lpstr>
      <vt:lpstr>Авиаконструкторы</vt:lpstr>
      <vt:lpstr>Штурмовики Ильюшина</vt:lpstr>
      <vt:lpstr>БИ реактивный истребитель-перехватчик  </vt:lpstr>
      <vt:lpstr>Алексей Дмитриевич Чаромский  (15 февраля 1899 — 1982)</vt:lpstr>
      <vt:lpstr>КЕЛДЫШ  МСТИСЛАВ ВСЕВОЛОДОВИЧ  (1911-1978)</vt:lpstr>
      <vt:lpstr>Перспективные проблемы</vt:lpstr>
      <vt:lpstr>ВОЕННЫЙ ФЛОТ</vt:lpstr>
      <vt:lpstr>Слайд 30</vt:lpstr>
      <vt:lpstr>Магнитные мины </vt:lpstr>
      <vt:lpstr>Методы размагничивания судов</vt:lpstr>
      <vt:lpstr>Слайд 33</vt:lpstr>
      <vt:lpstr>Оружие </vt:lpstr>
      <vt:lpstr> Стрелковое  оружие</vt:lpstr>
      <vt:lpstr>ДЕГТЯРЁВ Василий Алексеевич 2.01.1880(21.12.1879) - 16.01.1949</vt:lpstr>
      <vt:lpstr>Симонов Сергей Гаврилович 22 сентября 1894 год — 6 мая 1986</vt:lpstr>
      <vt:lpstr>Группа конструкторов-оружейников и офицеров НИПСВО КА после испытаний стрелкового оружия под патрон обр. 1943 г.</vt:lpstr>
      <vt:lpstr>ШПАГИН Георгий Семенович 29.04.1897 - 6.02.1952 </vt:lpstr>
      <vt:lpstr>Судаев Алексей Иванович (23.08.1912 — 17.08.1946)  </vt:lpstr>
      <vt:lpstr>Горюнов Пётр Максимович  1902 —23.12.1943</vt:lpstr>
      <vt:lpstr>Слайд 42</vt:lpstr>
      <vt:lpstr>АРТИЛЛЕРИЯ</vt:lpstr>
      <vt:lpstr> Грабин Василий Гаврилович 9.01.1900 - 18.04.1980 </vt:lpstr>
      <vt:lpstr>ПЕТРОВ Федор Федорович 16.03.1902 - 19.08.1978</vt:lpstr>
      <vt:lpstr>Математики фронту</vt:lpstr>
      <vt:lpstr>Минометы</vt:lpstr>
      <vt:lpstr>"Катюша"</vt:lpstr>
      <vt:lpstr>Слайд 49</vt:lpstr>
      <vt:lpstr>Слайд 50</vt:lpstr>
      <vt:lpstr>Боеприпасы – составная расходуемая (одноразового применения) часть оружия, непосредственно предназначенная для поражения живой силы и техники, разрушения сооружений и выполнения специальных задач (освещение, задымление и т.п.).   </vt:lpstr>
      <vt:lpstr>Боеприпасы</vt:lpstr>
      <vt:lpstr>Слайд 53</vt:lpstr>
      <vt:lpstr>Ярославская промышленность –  фронту</vt:lpstr>
      <vt:lpstr>Вареговское торфопредприятие Ярославская область</vt:lpstr>
      <vt:lpstr>Знание  -сила! </vt:lpstr>
      <vt:lpstr>Слайд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Шаблон оформления к 8 Марта</dc:description>
  <cp:lastModifiedBy/>
  <cp:revision>1</cp:revision>
  <dcterms:created xsi:type="dcterms:W3CDTF">2010-03-26T07:58:06Z</dcterms:created>
  <dcterms:modified xsi:type="dcterms:W3CDTF">2020-02-21T11:28:26Z</dcterms:modified>
  <cp:category>Шаблон оформления к 8 Марта</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TC103516771049</vt:lpwstr>
  </property>
</Properties>
</file>