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56" r:id="rId3"/>
    <p:sldId id="257" r:id="rId4"/>
    <p:sldId id="263" r:id="rId5"/>
    <p:sldId id="265" r:id="rId6"/>
    <p:sldId id="266" r:id="rId7"/>
    <p:sldId id="267" r:id="rId8"/>
    <p:sldId id="268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68638773-9878-4305-BB7B-3C030E70AAEF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502702CB-FEDC-4471-A074-E83E193EECF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29391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38773-9878-4305-BB7B-3C030E70AAEF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702CB-FEDC-4471-A074-E83E193EEC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4716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38773-9878-4305-BB7B-3C030E70AAEF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702CB-FEDC-4471-A074-E83E193EECF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3403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38773-9878-4305-BB7B-3C030E70AAEF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702CB-FEDC-4471-A074-E83E193EECF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6765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38773-9878-4305-BB7B-3C030E70AAEF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702CB-FEDC-4471-A074-E83E193EEC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6412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38773-9878-4305-BB7B-3C030E70AAEF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702CB-FEDC-4471-A074-E83E193EECF9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26514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38773-9878-4305-BB7B-3C030E70AAEF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702CB-FEDC-4471-A074-E83E193EECF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05335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38773-9878-4305-BB7B-3C030E70AAEF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702CB-FEDC-4471-A074-E83E193EECF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3790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38773-9878-4305-BB7B-3C030E70AAEF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702CB-FEDC-4471-A074-E83E193EECF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50662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38773-9878-4305-BB7B-3C030E70AAEF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702CB-FEDC-4471-A074-E83E193EEC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4746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38773-9878-4305-BB7B-3C030E70AAEF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702CB-FEDC-4471-A074-E83E193EECF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66060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38773-9878-4305-BB7B-3C030E70AAEF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702CB-FEDC-4471-A074-E83E193EEC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18613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38773-9878-4305-BB7B-3C030E70AAEF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702CB-FEDC-4471-A074-E83E193EECF9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14340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38773-9878-4305-BB7B-3C030E70AAEF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702CB-FEDC-4471-A074-E83E193EECF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31150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38773-9878-4305-BB7B-3C030E70AAEF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702CB-FEDC-4471-A074-E83E193EEC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78832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38773-9878-4305-BB7B-3C030E70AAEF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702CB-FEDC-4471-A074-E83E193EECF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84940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38773-9878-4305-BB7B-3C030E70AAEF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702CB-FEDC-4471-A074-E83E193EEC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78785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8638773-9878-4305-BB7B-3C030E70AAEF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02702CB-FEDC-4471-A074-E83E193EEC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7531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</a:t>
            </a:r>
            <a:r>
              <a:rPr lang="ru-RU" dirty="0" smtClean="0"/>
              <a:t>феры </a:t>
            </a:r>
            <a:r>
              <a:rPr lang="ru-RU" dirty="0"/>
              <a:t>применения Электронных таблиц в повседневной жизни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>
              <a:buNone/>
            </a:pPr>
            <a:endParaRPr lang="ru-RU" dirty="0" smtClean="0"/>
          </a:p>
          <a:p>
            <a:pPr marL="457200" lvl="1" indent="0">
              <a:buNone/>
            </a:pPr>
            <a:endParaRPr lang="ru-RU" dirty="0"/>
          </a:p>
          <a:p>
            <a:pPr marL="457200" lvl="1" indent="0" algn="ctr">
              <a:buNone/>
            </a:pPr>
            <a:r>
              <a:rPr lang="ru-RU" sz="2800" dirty="0" smtClean="0"/>
              <a:t>То же самое, но другое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945337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Электронные таблицы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Цель: </a:t>
            </a:r>
            <a:r>
              <a:rPr lang="ru-RU" dirty="0"/>
              <a:t>сформировать представление об </a:t>
            </a:r>
            <a:r>
              <a:rPr lang="ru-RU" b="1" dirty="0"/>
              <a:t>электронной</a:t>
            </a:r>
            <a:r>
              <a:rPr lang="ru-RU" dirty="0"/>
              <a:t> </a:t>
            </a:r>
            <a:r>
              <a:rPr lang="ru-RU" b="1" dirty="0"/>
              <a:t>таблице</a:t>
            </a:r>
            <a:r>
              <a:rPr lang="ru-RU" dirty="0"/>
              <a:t>, формировать умение </a:t>
            </a:r>
            <a:r>
              <a:rPr lang="ru-RU" dirty="0" smtClean="0"/>
              <a:t>работать с формулами</a:t>
            </a:r>
            <a:r>
              <a:rPr lang="ru-RU" dirty="0"/>
              <a:t> в среде </a:t>
            </a:r>
            <a:r>
              <a:rPr lang="ru-RU" dirty="0" err="1"/>
              <a:t>Microsoft</a:t>
            </a:r>
            <a:r>
              <a:rPr lang="ru-RU" dirty="0"/>
              <a:t> </a:t>
            </a:r>
            <a:r>
              <a:rPr lang="ru-RU" dirty="0" err="1"/>
              <a:t>Office</a:t>
            </a:r>
            <a:r>
              <a:rPr lang="ru-RU" dirty="0"/>
              <a:t> </a:t>
            </a:r>
            <a:r>
              <a:rPr lang="ru-RU" dirty="0" err="1"/>
              <a:t>Excel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3508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4566" y="1253065"/>
            <a:ext cx="9601196" cy="1303867"/>
          </a:xfrm>
        </p:spPr>
        <p:txBody>
          <a:bodyPr>
            <a:normAutofit/>
          </a:bodyPr>
          <a:lstStyle/>
          <a:p>
            <a:r>
              <a:rPr lang="ru-RU" dirty="0" smtClean="0"/>
              <a:t>Проверка домашнего задания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Из чего состоит электронная таблица?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Как обозначаются столбцы?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/>
              <a:t>Как обозначаются </a:t>
            </a:r>
            <a:r>
              <a:rPr lang="ru-RU" dirty="0" smtClean="0"/>
              <a:t>строки?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Как располагаются ячейки?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Данные каких типов могут храниться в ячейках?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С какого знака начинается ввод формул?</a:t>
            </a:r>
          </a:p>
          <a:p>
            <a:pPr marL="457200" indent="-457200">
              <a:buFont typeface="+mj-lt"/>
              <a:buAutoNum type="arabicPeriod"/>
            </a:pP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endParaRPr lang="ru-RU" dirty="0"/>
          </a:p>
          <a:p>
            <a:pPr marL="457200" indent="-457200">
              <a:buFont typeface="+mj-lt"/>
              <a:buAutoNum type="arabicPeriod"/>
            </a:pP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09948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https://learningapps.org/view24267342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76739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Диапазон ячеек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A1:D6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7880" y="3054021"/>
            <a:ext cx="4553184" cy="2692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308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Функции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=МАКС(диапазон)</a:t>
            </a:r>
          </a:p>
          <a:p>
            <a:pPr marL="0" indent="0">
              <a:buNone/>
            </a:pPr>
            <a:r>
              <a:rPr lang="ru-RU" dirty="0" smtClean="0"/>
              <a:t>=МИН(диапазон)</a:t>
            </a:r>
          </a:p>
          <a:p>
            <a:pPr marL="0" indent="0">
              <a:buNone/>
            </a:pPr>
            <a:r>
              <a:rPr lang="ru-RU" dirty="0" smtClean="0"/>
              <a:t>=СРЗНАЧ(диапазон)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91350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2. 15</a:t>
            </a:r>
          </a:p>
          <a:p>
            <a:pPr marL="0" indent="0">
              <a:buNone/>
            </a:pPr>
            <a:r>
              <a:rPr lang="ru-RU" dirty="0" smtClean="0"/>
              <a:t>3. </a:t>
            </a:r>
            <a:r>
              <a:rPr lang="ru-RU" dirty="0" smtClean="0"/>
              <a:t>14</a:t>
            </a:r>
          </a:p>
          <a:p>
            <a:pPr marL="0" indent="0">
              <a:buNone/>
            </a:pPr>
            <a:r>
              <a:rPr lang="ru-RU" dirty="0" smtClean="0"/>
              <a:t>4. 27</a:t>
            </a:r>
          </a:p>
          <a:p>
            <a:pPr marL="0" indent="0">
              <a:buNone/>
            </a:pPr>
            <a:r>
              <a:rPr lang="ru-RU" dirty="0" smtClean="0"/>
              <a:t>5. 13</a:t>
            </a:r>
          </a:p>
        </p:txBody>
      </p:sp>
    </p:spTree>
    <p:extLst>
      <p:ext uri="{BB962C8B-B14F-4D97-AF65-F5344CB8AC3E}">
        <p14:creationId xmlns:p14="http://schemas.microsoft.com/office/powerpoint/2010/main" val="16466025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1" y="815878"/>
            <a:ext cx="9601196" cy="1303867"/>
          </a:xfrm>
        </p:spPr>
        <p:txBody>
          <a:bodyPr/>
          <a:lstStyle/>
          <a:p>
            <a:r>
              <a:rPr lang="ru-RU" dirty="0" smtClean="0"/>
              <a:t>Домашнее задание: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2556932"/>
            <a:ext cx="9601196" cy="3318936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dirty="0" smtClean="0"/>
              <a:t>	Самый </a:t>
            </a:r>
            <a:r>
              <a:rPr lang="ru-RU" dirty="0"/>
              <a:t>крупный на земле алмаз с названием «</a:t>
            </a:r>
            <a:r>
              <a:rPr lang="ru-RU" dirty="0" err="1"/>
              <a:t>Куллинан</a:t>
            </a:r>
            <a:r>
              <a:rPr lang="ru-RU" dirty="0"/>
              <a:t>» весил 3106 карат (в 1 грамме 5 карат). Он был найден в 1905 году. Следующий по весу алмаз — «</a:t>
            </a:r>
            <a:r>
              <a:rPr lang="ru-RU" dirty="0" err="1"/>
              <a:t>Эксцельсиор</a:t>
            </a:r>
            <a:r>
              <a:rPr lang="ru-RU" dirty="0"/>
              <a:t>», найден в 1893 году. Он весил 995 карат. Третий алмаз — «Звезда Сьерра-Леоне» весом 970 карат был найден в 1972 году. Алмаз «Великий Могол» весом 787 карат был найден в Индии в XVII веке. «Алмаз Победы» и «Река </a:t>
            </a:r>
            <a:r>
              <a:rPr lang="ru-RU" dirty="0" err="1"/>
              <a:t>Уойе</a:t>
            </a:r>
            <a:r>
              <a:rPr lang="ru-RU" dirty="0"/>
              <a:t>», оба весом 770 карат, были найдены в 1945 году в Западной Африке. </a:t>
            </a: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При </a:t>
            </a:r>
            <a:r>
              <a:rPr lang="ru-RU" dirty="0"/>
              <a:t>помощи внешних источников уточните, какие из алмазов были разделены на отдельные бриллианты. </a:t>
            </a: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Проверьте </a:t>
            </a:r>
            <a:r>
              <a:rPr lang="ru-RU" dirty="0"/>
              <a:t>достоверность изложенной в тексте информации.</a:t>
            </a:r>
          </a:p>
        </p:txBody>
      </p:sp>
    </p:spTree>
    <p:extLst>
      <p:ext uri="{BB962C8B-B14F-4D97-AF65-F5344CB8AC3E}">
        <p14:creationId xmlns:p14="http://schemas.microsoft.com/office/powerpoint/2010/main" val="35362826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162</TotalTime>
  <Words>89</Words>
  <Application>Microsoft Office PowerPoint</Application>
  <PresentationFormat>Широкоэкранный</PresentationFormat>
  <Paragraphs>31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Arial</vt:lpstr>
      <vt:lpstr>Garamond</vt:lpstr>
      <vt:lpstr>Натуральные материалы</vt:lpstr>
      <vt:lpstr>Сферы применения Электронных таблиц в повседневной жизни</vt:lpstr>
      <vt:lpstr>Электронные таблицы</vt:lpstr>
      <vt:lpstr>Проверка домашнего задания</vt:lpstr>
      <vt:lpstr>https://learningapps.org/view24267342</vt:lpstr>
      <vt:lpstr>Диапазон ячеек</vt:lpstr>
      <vt:lpstr>Функции</vt:lpstr>
      <vt:lpstr>Ответы:</vt:lpstr>
      <vt:lpstr>Домашнее задание: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Сферы применения Электронных таблиц в повседневной жизни</dc:title>
  <dc:creator>Лариса Резванова</dc:creator>
  <cp:lastModifiedBy>Лариса Резванова</cp:lastModifiedBy>
  <cp:revision>12</cp:revision>
  <dcterms:created xsi:type="dcterms:W3CDTF">2022-03-07T16:59:24Z</dcterms:created>
  <dcterms:modified xsi:type="dcterms:W3CDTF">2022-03-08T09:36:00Z</dcterms:modified>
</cp:coreProperties>
</file>