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</p:sldIdLst>
  <p:sldSz cy="5143500" cx="9144000"/>
  <p:notesSz cx="6858000" cy="9144000"/>
  <p:embeddedFontLst>
    <p:embeddedFont>
      <p:font typeface="Nunito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72D768D3-3EB1-495F-9509-91F66199738E}">
  <a:tblStyle styleId="{72D768D3-3EB1-495F-9509-91F66199738E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Nunito-bold.fntdata"/><Relationship Id="rId10" Type="http://schemas.openxmlformats.org/officeDocument/2006/relationships/font" Target="fonts/Nunito-regular.fntdata"/><Relationship Id="rId13" Type="http://schemas.openxmlformats.org/officeDocument/2006/relationships/font" Target="fonts/Nunito-boldItalic.fntdata"/><Relationship Id="rId12" Type="http://schemas.openxmlformats.org/officeDocument/2006/relationships/font" Target="fonts/Nunito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10091182067_0_1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10091182067_0_1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10091182067_3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10091182067_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6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2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35" name="Google Shape;35;p2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9" name="Google Shape;119;p11"/>
          <p:cNvSpPr txBox="1"/>
          <p:nvPr>
            <p:ph hasCustomPrompt="1" type="title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/>
          <p:nvPr>
            <p:ph idx="1" type="body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1" name="Google Shape;121;p1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" name="Google Shape;47;p3"/>
          <p:cNvSpPr txBox="1"/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8" name="Google Shape;48;p3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solidFill>
          <a:schemeClr val="dk2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4" name="Google Shape;54;p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4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chemeClr val="dk2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1" name="Google Shape;61;p5"/>
          <p:cNvSpPr txBox="1"/>
          <p:nvPr>
            <p:ph idx="1" type="body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2" name="Google Shape;62;p5"/>
          <p:cNvSpPr txBox="1"/>
          <p:nvPr>
            <p:ph idx="2" type="body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3" name="Google Shape;63;p5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solidFill>
          <a:schemeClr val="dk2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9" name="Google Shape;69;p6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bg>
      <p:bgPr>
        <a:solidFill>
          <a:schemeClr val="accent3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7"/>
          <p:cNvSpPr txBox="1"/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5" name="Google Shape;75;p7"/>
          <p:cNvSpPr txBox="1"/>
          <p:nvPr>
            <p:ph idx="1" type="body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76" name="Google Shape;76;p7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1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3" name="Google Shape;93;p8"/>
          <p:cNvSpPr txBox="1"/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94" name="Google Shape;94;p8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solidFill>
          <a:schemeClr val="dk2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9"/>
          <p:cNvSpPr txBox="1"/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0" name="Google Shape;100;p9"/>
          <p:cNvSpPr txBox="1"/>
          <p:nvPr>
            <p:ph idx="1" type="subTitle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1" name="Google Shape;101;p9"/>
          <p:cNvSpPr txBox="1"/>
          <p:nvPr>
            <p:ph idx="2" type="body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2" name="Google Shape;102;p9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solidFill>
          <a:schemeClr val="accen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0"/>
          <p:cNvSpPr txBox="1"/>
          <p:nvPr>
            <p:ph idx="1" type="body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8" name="Google Shape;108;p10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hift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"/>
          <p:cNvSpPr txBox="1"/>
          <p:nvPr>
            <p:ph type="ctrTitle"/>
          </p:nvPr>
        </p:nvSpPr>
        <p:spPr>
          <a:xfrm>
            <a:off x="2166725" y="450626"/>
            <a:ext cx="5361300" cy="65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2400">
                <a:solidFill>
                  <a:srgbClr val="0D0D0D"/>
                </a:solidFill>
                <a:latin typeface="Comic Sans MS"/>
                <a:ea typeface="Comic Sans MS"/>
                <a:cs typeface="Comic Sans MS"/>
                <a:sym typeface="Comic Sans MS"/>
              </a:rPr>
              <a:t>Алгоритм «-Н- и –НН- в прилагательных </a:t>
            </a:r>
            <a:endParaRPr sz="24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29" name="Google Shape;129;p13"/>
          <p:cNvSpPr txBox="1"/>
          <p:nvPr>
            <p:ph idx="1" type="subTitle"/>
          </p:nvPr>
        </p:nvSpPr>
        <p:spPr>
          <a:xfrm>
            <a:off x="1891350" y="52209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13"/>
          <p:cNvSpPr txBox="1"/>
          <p:nvPr/>
        </p:nvSpPr>
        <p:spPr>
          <a:xfrm>
            <a:off x="2631750" y="1210200"/>
            <a:ext cx="3880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D0D0D"/>
              </a:buClr>
              <a:buSzPts val="1400"/>
              <a:buFont typeface="Comic Sans MS"/>
              <a:buAutoNum type="arabicPeriod"/>
            </a:pPr>
            <a:r>
              <a:rPr lang="ru">
                <a:solidFill>
                  <a:srgbClr val="0D0D0D"/>
                </a:solidFill>
                <a:latin typeface="Comic Sans MS"/>
                <a:ea typeface="Comic Sans MS"/>
                <a:cs typeface="Comic Sans MS"/>
                <a:sym typeface="Comic Sans MS"/>
              </a:rPr>
              <a:t>Образовано от существительного</a:t>
            </a:r>
            <a:endParaRPr>
              <a:solidFill>
                <a:srgbClr val="0D0D0D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31" name="Google Shape;131;p13"/>
          <p:cNvSpPr txBox="1"/>
          <p:nvPr/>
        </p:nvSpPr>
        <p:spPr>
          <a:xfrm>
            <a:off x="2974650" y="1634475"/>
            <a:ext cx="4761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0D0D0D"/>
                </a:solidFill>
                <a:latin typeface="Comic Sans MS"/>
                <a:ea typeface="Comic Sans MS"/>
                <a:cs typeface="Comic Sans MS"/>
                <a:sym typeface="Comic Sans MS"/>
              </a:rPr>
              <a:t>2. </a:t>
            </a:r>
            <a:r>
              <a:rPr lang="ru" sz="1200">
                <a:solidFill>
                  <a:srgbClr val="0D0D0D"/>
                </a:solidFill>
                <a:latin typeface="Comic Sans MS"/>
                <a:ea typeface="Comic Sans MS"/>
                <a:cs typeface="Comic Sans MS"/>
                <a:sym typeface="Comic Sans MS"/>
              </a:rPr>
              <a:t>Определи, какой суффикс прибавлен к основе?</a:t>
            </a:r>
            <a:endParaRPr sz="1200">
              <a:solidFill>
                <a:srgbClr val="0D0D0D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graphicFrame>
        <p:nvGraphicFramePr>
          <p:cNvPr id="132" name="Google Shape;132;p13"/>
          <p:cNvGraphicFramePr/>
          <p:nvPr/>
        </p:nvGraphicFramePr>
        <p:xfrm>
          <a:off x="1158425" y="23578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{72D768D3-3EB1-495F-9509-91F66199738E}</a:tableStyleId>
              </a:tblPr>
              <a:tblGrid>
                <a:gridCol w="2323675"/>
              </a:tblGrid>
              <a:tr h="6320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3. </a:t>
                      </a:r>
                      <a:r>
                        <a:rPr b="1" lang="ru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-А</a:t>
                      </a:r>
                      <a:r>
                        <a:rPr b="1" lang="ru">
                          <a:solidFill>
                            <a:srgbClr val="0000FF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Н</a:t>
                      </a:r>
                      <a:r>
                        <a:rPr b="1" lang="ru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-, -Я</a:t>
                      </a:r>
                      <a:r>
                        <a:rPr b="1" lang="ru">
                          <a:solidFill>
                            <a:srgbClr val="0000FF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Н</a:t>
                      </a:r>
                      <a:r>
                        <a:rPr b="1" lang="ru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-,  -И</a:t>
                      </a:r>
                      <a:r>
                        <a:rPr b="1" lang="ru">
                          <a:solidFill>
                            <a:srgbClr val="0000FF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Н</a:t>
                      </a:r>
                      <a:r>
                        <a:rPr b="1" lang="ru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-</a:t>
                      </a:r>
                      <a:endParaRPr b="1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T="91425" marB="91425" marR="68575" marL="68575">
                    <a:lnL cap="flat" cmpd="sng" w="1265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286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solidFill>
                            <a:srgbClr val="0D0D0D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Пиши – </a:t>
                      </a:r>
                      <a:r>
                        <a:rPr lang="ru" sz="1200">
                          <a:solidFill>
                            <a:srgbClr val="0000FF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Н</a:t>
                      </a:r>
                      <a:endParaRPr sz="1200">
                        <a:solidFill>
                          <a:srgbClr val="0000FF"/>
                        </a:solidFill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  <a:p>
                      <a:pPr indent="0" lvl="0" marL="0" rtl="0"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solidFill>
                            <a:srgbClr val="FF0000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Исключения:</a:t>
                      </a:r>
                      <a:r>
                        <a:rPr lang="ru" sz="1200">
                          <a:solidFill>
                            <a:schemeClr val="dk2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 стеклянный, оловянный, деревянный.</a:t>
                      </a:r>
                      <a:endParaRPr sz="1200">
                        <a:solidFill>
                          <a:schemeClr val="dk2"/>
                        </a:solidFill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T="91425" marB="91425" marR="68575" marL="68575">
                    <a:lnL cap="flat" cmpd="sng" w="126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chemeClr val="dk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133" name="Google Shape;133;p13"/>
          <p:cNvGraphicFramePr/>
          <p:nvPr/>
        </p:nvGraphicFramePr>
        <p:xfrm>
          <a:off x="4842050" y="235781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{72D768D3-3EB1-495F-9509-91F66199738E}</a:tableStyleId>
              </a:tblPr>
              <a:tblGrid>
                <a:gridCol w="3185950"/>
              </a:tblGrid>
              <a:tr h="979950">
                <a:tc>
                  <a:txBody>
                    <a:bodyPr/>
                    <a:lstStyle/>
                    <a:p>
                      <a:pPr indent="0" lvl="0" marL="0" rtl="0"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solidFill>
                            <a:srgbClr val="0D0D0D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4. </a:t>
                      </a:r>
                      <a:r>
                        <a:rPr b="1" lang="ru" sz="1200">
                          <a:solidFill>
                            <a:srgbClr val="0D0D0D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-О</a:t>
                      </a:r>
                      <a:r>
                        <a:rPr b="1" lang="ru" sz="1200">
                          <a:solidFill>
                            <a:srgbClr val="38761D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НН</a:t>
                      </a:r>
                      <a:r>
                        <a:rPr b="1" lang="ru" sz="1200">
                          <a:solidFill>
                            <a:srgbClr val="0D0D0D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-,  -Е</a:t>
                      </a:r>
                      <a:r>
                        <a:rPr b="1" lang="ru" sz="1200">
                          <a:solidFill>
                            <a:srgbClr val="38761D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НН</a:t>
                      </a:r>
                      <a:r>
                        <a:rPr b="1" lang="ru" sz="1200">
                          <a:solidFill>
                            <a:srgbClr val="0D0D0D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-,</a:t>
                      </a:r>
                      <a:r>
                        <a:rPr lang="ru" sz="1200">
                          <a:solidFill>
                            <a:srgbClr val="0D0D0D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 </a:t>
                      </a:r>
                      <a:r>
                        <a:rPr lang="ru" sz="1200" u="sng">
                          <a:solidFill>
                            <a:srgbClr val="0D0D0D"/>
                          </a:solidFill>
                          <a:highlight>
                            <a:srgbClr val="FFF2CC"/>
                          </a:highlight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-Н- (от существительных с основой на Н)</a:t>
                      </a:r>
                      <a:endParaRPr sz="1200" u="sng">
                        <a:solidFill>
                          <a:srgbClr val="0D0D0D"/>
                        </a:solidFill>
                        <a:highlight>
                          <a:srgbClr val="FFF2CC"/>
                        </a:highlight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T="91425" marB="91425" marR="68575" marL="68575">
                    <a:lnL cap="flat" cmpd="sng" w="126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286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solidFill>
                            <a:srgbClr val="0D0D0D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Пиши – </a:t>
                      </a:r>
                      <a:r>
                        <a:rPr lang="ru" sz="1200">
                          <a:solidFill>
                            <a:srgbClr val="38761D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НН</a:t>
                      </a:r>
                      <a:endParaRPr sz="1200">
                        <a:solidFill>
                          <a:srgbClr val="38761D"/>
                        </a:solidFill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  <a:p>
                      <a:pPr indent="0" lvl="0" marL="0" rtl="0"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200">
                          <a:solidFill>
                            <a:srgbClr val="FF0000"/>
                          </a:solidFill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Исключения: </a:t>
                      </a:r>
                      <a:r>
                        <a:rPr lang="ru" sz="1200">
                          <a:latin typeface="Comic Sans MS"/>
                          <a:ea typeface="Comic Sans MS"/>
                          <a:cs typeface="Comic Sans MS"/>
                          <a:sym typeface="Comic Sans MS"/>
                        </a:rPr>
                        <a:t>ветреный (но безветренный).</a:t>
                      </a:r>
                      <a:endParaRPr sz="1200">
                        <a:latin typeface="Comic Sans MS"/>
                        <a:ea typeface="Comic Sans MS"/>
                        <a:cs typeface="Comic Sans MS"/>
                        <a:sym typeface="Comic Sans MS"/>
                      </a:endParaRPr>
                    </a:p>
                  </a:txBody>
                  <a:tcPr marT="91425" marB="91425" marR="68575" marL="68575">
                    <a:lnL cap="flat" cmpd="sng" w="126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6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6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6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cxnSp>
        <p:nvCxnSpPr>
          <p:cNvPr id="134" name="Google Shape;134;p13"/>
          <p:cNvCxnSpPr/>
          <p:nvPr/>
        </p:nvCxnSpPr>
        <p:spPr>
          <a:xfrm flipH="1">
            <a:off x="2532275" y="2067850"/>
            <a:ext cx="705600" cy="225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5" name="Google Shape;135;p13"/>
          <p:cNvCxnSpPr/>
          <p:nvPr/>
        </p:nvCxnSpPr>
        <p:spPr>
          <a:xfrm>
            <a:off x="5941625" y="2041750"/>
            <a:ext cx="525000" cy="278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4"/>
          <p:cNvSpPr txBox="1"/>
          <p:nvPr>
            <p:ph type="ctrTitle"/>
          </p:nvPr>
        </p:nvSpPr>
        <p:spPr>
          <a:xfrm>
            <a:off x="1992750" y="338675"/>
            <a:ext cx="5361300" cy="980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ru" sz="1800" u="sng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Правописание </a:t>
            </a:r>
            <a:r>
              <a:rPr b="1" lang="ru" sz="1800" u="sng">
                <a:solidFill>
                  <a:srgbClr val="0D0D0D"/>
                </a:solidFill>
                <a:latin typeface="Comic Sans MS"/>
                <a:ea typeface="Comic Sans MS"/>
                <a:cs typeface="Comic Sans MS"/>
                <a:sym typeface="Comic Sans MS"/>
              </a:rPr>
              <a:t>Н и НН в суффиксах</a:t>
            </a:r>
            <a:endParaRPr b="1" sz="1800" u="sng">
              <a:solidFill>
                <a:srgbClr val="0D0D0D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rPr b="1" lang="ru" sz="1800" u="sng">
                <a:solidFill>
                  <a:srgbClr val="0D0D0D"/>
                </a:solidFill>
                <a:latin typeface="Comic Sans MS"/>
                <a:ea typeface="Comic Sans MS"/>
                <a:cs typeface="Comic Sans MS"/>
                <a:sym typeface="Comic Sans MS"/>
              </a:rPr>
              <a:t>причастий</a:t>
            </a:r>
            <a:endParaRPr b="1" sz="4200" u="sng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41" name="Google Shape;141;p14"/>
          <p:cNvSpPr txBox="1"/>
          <p:nvPr/>
        </p:nvSpPr>
        <p:spPr>
          <a:xfrm>
            <a:off x="1835475" y="1402125"/>
            <a:ext cx="5079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D0D0D"/>
              </a:buClr>
              <a:buSzPts val="1800"/>
              <a:buFont typeface="Comic Sans MS"/>
              <a:buAutoNum type="arabicPeriod"/>
            </a:pPr>
            <a:r>
              <a:rPr lang="ru" sz="1800">
                <a:solidFill>
                  <a:srgbClr val="0D0D0D"/>
                </a:solidFill>
                <a:latin typeface="Comic Sans MS"/>
                <a:ea typeface="Comic Sans MS"/>
                <a:cs typeface="Comic Sans MS"/>
                <a:sym typeface="Comic Sans MS"/>
              </a:rPr>
              <a:t>Определи, краткая или полная форма?</a:t>
            </a:r>
            <a:endParaRPr sz="20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42" name="Google Shape;142;p14"/>
          <p:cNvSpPr txBox="1"/>
          <p:nvPr/>
        </p:nvSpPr>
        <p:spPr>
          <a:xfrm>
            <a:off x="3301275" y="1989550"/>
            <a:ext cx="30000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0D0D0D"/>
                </a:solidFill>
                <a:latin typeface="Comic Sans MS"/>
                <a:ea typeface="Comic Sans MS"/>
                <a:cs typeface="Comic Sans MS"/>
                <a:sym typeface="Comic Sans MS"/>
              </a:rPr>
              <a:t>2. </a:t>
            </a:r>
            <a:r>
              <a:rPr lang="ru" sz="2100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Краткая</a:t>
            </a:r>
            <a:r>
              <a:rPr lang="ru" sz="2100">
                <a:solidFill>
                  <a:srgbClr val="0D0D0D"/>
                </a:solidFill>
                <a:latin typeface="Comic Sans MS"/>
                <a:ea typeface="Comic Sans MS"/>
                <a:cs typeface="Comic Sans MS"/>
                <a:sym typeface="Comic Sans MS"/>
              </a:rPr>
              <a:t> форма?</a:t>
            </a:r>
            <a:endParaRPr sz="27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43" name="Google Shape;143;p14"/>
          <p:cNvSpPr txBox="1"/>
          <p:nvPr/>
        </p:nvSpPr>
        <p:spPr>
          <a:xfrm>
            <a:off x="919500" y="2700075"/>
            <a:ext cx="7706400" cy="78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200"/>
              </a:spcBef>
              <a:spcAft>
                <a:spcPts val="300"/>
              </a:spcAft>
              <a:buNone/>
            </a:pPr>
            <a:r>
              <a:rPr lang="ru" sz="1800">
                <a:highlight>
                  <a:srgbClr val="FFFFFF"/>
                </a:highlight>
              </a:rPr>
              <a:t>В</a:t>
            </a:r>
            <a:r>
              <a:rPr lang="ru" sz="1800">
                <a:highlight>
                  <a:srgbClr val="FFFFFF"/>
                </a:highlight>
                <a:latin typeface="Comic Sans MS"/>
                <a:ea typeface="Comic Sans MS"/>
                <a:cs typeface="Comic Sans MS"/>
                <a:sym typeface="Comic Sans MS"/>
              </a:rPr>
              <a:t>ыброше…ый, </a:t>
            </a:r>
            <a:r>
              <a:rPr lang="ru" sz="1800">
                <a:solidFill>
                  <a:srgbClr val="333333"/>
                </a:solidFill>
                <a:highlight>
                  <a:srgbClr val="EAEAEA"/>
                </a:highlight>
                <a:latin typeface="Comic Sans MS"/>
                <a:ea typeface="Comic Sans MS"/>
                <a:cs typeface="Comic Sans MS"/>
                <a:sym typeface="Comic Sans MS"/>
              </a:rPr>
              <a:t>посея</a:t>
            </a:r>
            <a:r>
              <a:rPr lang="ru" sz="1800">
                <a:solidFill>
                  <a:srgbClr val="FF0000"/>
                </a:solidFill>
                <a:highlight>
                  <a:srgbClr val="EAEAEA"/>
                </a:highlight>
                <a:latin typeface="Comic Sans MS"/>
                <a:ea typeface="Comic Sans MS"/>
                <a:cs typeface="Comic Sans MS"/>
                <a:sym typeface="Comic Sans MS"/>
              </a:rPr>
              <a:t>Н</a:t>
            </a:r>
            <a:r>
              <a:rPr lang="ru" sz="1800">
                <a:solidFill>
                  <a:srgbClr val="333333"/>
                </a:solidFill>
                <a:highlight>
                  <a:srgbClr val="EAEAEA"/>
                </a:highlight>
                <a:latin typeface="Comic Sans MS"/>
                <a:ea typeface="Comic Sans MS"/>
                <a:cs typeface="Comic Sans MS"/>
                <a:sym typeface="Comic Sans MS"/>
              </a:rPr>
              <a:t>ы, </a:t>
            </a:r>
            <a:r>
              <a:rPr lang="ru" sz="1800">
                <a:highlight>
                  <a:srgbClr val="FFFFFF"/>
                </a:highlight>
                <a:latin typeface="Comic Sans MS"/>
                <a:ea typeface="Comic Sans MS"/>
                <a:cs typeface="Comic Sans MS"/>
                <a:sym typeface="Comic Sans MS"/>
              </a:rPr>
              <a:t>купле…ый, </a:t>
            </a:r>
            <a:r>
              <a:rPr lang="ru" sz="1800" strike="sngStrike">
                <a:highlight>
                  <a:srgbClr val="FFFFFF"/>
                </a:highlight>
                <a:latin typeface="Comic Sans MS"/>
                <a:ea typeface="Comic Sans MS"/>
                <a:cs typeface="Comic Sans MS"/>
                <a:sym typeface="Comic Sans MS"/>
              </a:rPr>
              <a:t>песча…ый</a:t>
            </a:r>
            <a:r>
              <a:rPr lang="ru" sz="1800">
                <a:highlight>
                  <a:srgbClr val="FFFFFF"/>
                </a:highlight>
                <a:latin typeface="Comic Sans MS"/>
                <a:ea typeface="Comic Sans MS"/>
                <a:cs typeface="Comic Sans MS"/>
                <a:sym typeface="Comic Sans MS"/>
              </a:rPr>
              <a:t> ,отстира…ый, </a:t>
            </a:r>
            <a:r>
              <a:rPr lang="ru" sz="1800">
                <a:solidFill>
                  <a:srgbClr val="333333"/>
                </a:solidFill>
                <a:highlight>
                  <a:srgbClr val="EAEAEA"/>
                </a:highlight>
                <a:latin typeface="Comic Sans MS"/>
                <a:ea typeface="Comic Sans MS"/>
                <a:cs typeface="Comic Sans MS"/>
                <a:sym typeface="Comic Sans MS"/>
              </a:rPr>
              <a:t>украше</a:t>
            </a:r>
            <a:r>
              <a:rPr lang="ru" sz="1800">
                <a:solidFill>
                  <a:srgbClr val="FF0000"/>
                </a:solidFill>
                <a:highlight>
                  <a:srgbClr val="EAEAEA"/>
                </a:highlight>
                <a:latin typeface="Comic Sans MS"/>
                <a:ea typeface="Comic Sans MS"/>
                <a:cs typeface="Comic Sans MS"/>
                <a:sym typeface="Comic Sans MS"/>
              </a:rPr>
              <a:t>Н</a:t>
            </a:r>
            <a:r>
              <a:rPr lang="ru" sz="1800">
                <a:solidFill>
                  <a:srgbClr val="333333"/>
                </a:solidFill>
                <a:highlight>
                  <a:srgbClr val="EAEAEA"/>
                </a:highlight>
                <a:latin typeface="Comic Sans MS"/>
                <a:ea typeface="Comic Sans MS"/>
                <a:cs typeface="Comic Sans MS"/>
                <a:sym typeface="Comic Sans MS"/>
              </a:rPr>
              <a:t>а, </a:t>
            </a:r>
            <a:r>
              <a:rPr lang="ru" sz="1800">
                <a:highlight>
                  <a:srgbClr val="FFFFFF"/>
                </a:highlight>
                <a:latin typeface="Comic Sans MS"/>
                <a:ea typeface="Comic Sans MS"/>
                <a:cs typeface="Comic Sans MS"/>
                <a:sym typeface="Comic Sans MS"/>
              </a:rPr>
              <a:t>перевеша…ый, </a:t>
            </a:r>
            <a:r>
              <a:rPr lang="ru" sz="1800" strike="sngStrike">
                <a:solidFill>
                  <a:srgbClr val="333333"/>
                </a:solidFill>
                <a:highlight>
                  <a:schemeClr val="dk1"/>
                </a:highlight>
                <a:latin typeface="Comic Sans MS"/>
                <a:ea typeface="Comic Sans MS"/>
                <a:cs typeface="Comic Sans MS"/>
                <a:sym typeface="Comic Sans MS"/>
              </a:rPr>
              <a:t>берестя…ое,</a:t>
            </a:r>
            <a:r>
              <a:rPr lang="ru" sz="1800">
                <a:solidFill>
                  <a:srgbClr val="333333"/>
                </a:solidFill>
                <a:highlight>
                  <a:schemeClr val="dk1"/>
                </a:highlight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ru" sz="1800">
                <a:highlight>
                  <a:srgbClr val="FFFFFF"/>
                </a:highlight>
                <a:latin typeface="Comic Sans MS"/>
                <a:ea typeface="Comic Sans MS"/>
                <a:cs typeface="Comic Sans MS"/>
                <a:sym typeface="Comic Sans MS"/>
              </a:rPr>
              <a:t>недодела…ый.</a:t>
            </a:r>
            <a:endParaRPr sz="1800">
              <a:highlight>
                <a:srgbClr val="FFFFFF"/>
              </a:highlight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44" name="Google Shape;144;p14"/>
          <p:cNvSpPr txBox="1"/>
          <p:nvPr/>
        </p:nvSpPr>
        <p:spPr>
          <a:xfrm>
            <a:off x="3301275" y="3683000"/>
            <a:ext cx="300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rgbClr val="0D0D0D"/>
                </a:solidFill>
                <a:latin typeface="Comic Sans MS"/>
                <a:ea typeface="Comic Sans MS"/>
                <a:cs typeface="Comic Sans MS"/>
                <a:sym typeface="Comic Sans MS"/>
              </a:rPr>
              <a:t>Пиши </a:t>
            </a:r>
            <a:r>
              <a:rPr lang="ru" sz="1800">
                <a:solidFill>
                  <a:srgbClr val="FF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Н</a:t>
            </a:r>
            <a:endParaRPr sz="2200">
              <a:solidFill>
                <a:srgbClr val="FF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cxnSp>
        <p:nvCxnSpPr>
          <p:cNvPr id="145" name="Google Shape;145;p14"/>
          <p:cNvCxnSpPr>
            <a:endCxn id="142" idx="0"/>
          </p:cNvCxnSpPr>
          <p:nvPr/>
        </p:nvCxnSpPr>
        <p:spPr>
          <a:xfrm>
            <a:off x="4798575" y="1721350"/>
            <a:ext cx="2700" cy="268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6" name="Google Shape;146;p14"/>
          <p:cNvCxnSpPr>
            <a:stCxn id="142" idx="2"/>
            <a:endCxn id="144" idx="0"/>
          </p:cNvCxnSpPr>
          <p:nvPr/>
        </p:nvCxnSpPr>
        <p:spPr>
          <a:xfrm>
            <a:off x="4801275" y="2497450"/>
            <a:ext cx="0" cy="1185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5"/>
          <p:cNvSpPr txBox="1"/>
          <p:nvPr/>
        </p:nvSpPr>
        <p:spPr>
          <a:xfrm>
            <a:off x="2175025" y="331575"/>
            <a:ext cx="4909500" cy="93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ru" sz="1800" u="sng">
                <a:latin typeface="Comic Sans MS"/>
                <a:ea typeface="Comic Sans MS"/>
                <a:cs typeface="Comic Sans MS"/>
                <a:sym typeface="Comic Sans MS"/>
              </a:rPr>
              <a:t>Правописание </a:t>
            </a:r>
            <a:r>
              <a:rPr b="1" lang="ru" sz="1800" u="sng">
                <a:solidFill>
                  <a:srgbClr val="0D0D0D"/>
                </a:solidFill>
                <a:latin typeface="Comic Sans MS"/>
                <a:ea typeface="Comic Sans MS"/>
                <a:cs typeface="Comic Sans MS"/>
                <a:sym typeface="Comic Sans MS"/>
              </a:rPr>
              <a:t>Н и НН в суффиксах</a:t>
            </a:r>
            <a:endParaRPr b="1" sz="1800" u="sng">
              <a:solidFill>
                <a:srgbClr val="0D0D0D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rPr b="1" lang="ru" sz="1800" u="sng">
                <a:solidFill>
                  <a:srgbClr val="0D0D0D"/>
                </a:solidFill>
                <a:latin typeface="Comic Sans MS"/>
                <a:ea typeface="Comic Sans MS"/>
                <a:cs typeface="Comic Sans MS"/>
                <a:sym typeface="Comic Sans MS"/>
              </a:rPr>
              <a:t>причастий</a:t>
            </a:r>
            <a:endParaRPr b="1" sz="4200" u="sng">
              <a:solidFill>
                <a:schemeClr val="lt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52" name="Google Shape;152;p15"/>
          <p:cNvSpPr txBox="1"/>
          <p:nvPr/>
        </p:nvSpPr>
        <p:spPr>
          <a:xfrm>
            <a:off x="3129775" y="1204200"/>
            <a:ext cx="30000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rgbClr val="FF00FF"/>
                </a:solidFill>
                <a:latin typeface="Comic Sans MS"/>
                <a:ea typeface="Comic Sans MS"/>
                <a:cs typeface="Comic Sans MS"/>
                <a:sym typeface="Comic Sans MS"/>
              </a:rPr>
              <a:t>Полная </a:t>
            </a:r>
            <a:r>
              <a:rPr lang="ru" sz="1800">
                <a:solidFill>
                  <a:srgbClr val="0D0D0D"/>
                </a:solidFill>
                <a:latin typeface="Comic Sans MS"/>
                <a:ea typeface="Comic Sans MS"/>
                <a:cs typeface="Comic Sans MS"/>
                <a:sym typeface="Comic Sans MS"/>
              </a:rPr>
              <a:t>ф</a:t>
            </a:r>
            <a:r>
              <a:rPr lang="ru" sz="2100">
                <a:solidFill>
                  <a:srgbClr val="0D0D0D"/>
                </a:solidFill>
                <a:latin typeface="Comic Sans MS"/>
                <a:ea typeface="Comic Sans MS"/>
                <a:cs typeface="Comic Sans MS"/>
                <a:sym typeface="Comic Sans MS"/>
              </a:rPr>
              <a:t>орма?</a:t>
            </a:r>
            <a:endParaRPr sz="27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53" name="Google Shape;153;p15"/>
          <p:cNvSpPr txBox="1"/>
          <p:nvPr/>
        </p:nvSpPr>
        <p:spPr>
          <a:xfrm>
            <a:off x="2323975" y="1668325"/>
            <a:ext cx="4403700" cy="219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800">
                <a:solidFill>
                  <a:srgbClr val="0D0D0D"/>
                </a:solidFill>
                <a:latin typeface="Comic Sans MS"/>
                <a:ea typeface="Comic Sans MS"/>
                <a:cs typeface="Comic Sans MS"/>
                <a:sym typeface="Comic Sans MS"/>
              </a:rPr>
              <a:t>1. на конце –ованный-, -ёванный-;</a:t>
            </a:r>
            <a:endParaRPr sz="1800">
              <a:solidFill>
                <a:srgbClr val="0D0D0D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800">
                <a:solidFill>
                  <a:srgbClr val="0D0D0D"/>
                </a:solidFill>
                <a:latin typeface="Comic Sans MS"/>
                <a:ea typeface="Comic Sans MS"/>
                <a:cs typeface="Comic Sans MS"/>
                <a:sym typeface="Comic Sans MS"/>
              </a:rPr>
              <a:t>2. приставка, кроме не-;</a:t>
            </a:r>
            <a:endParaRPr sz="1800">
              <a:solidFill>
                <a:srgbClr val="0D0D0D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800">
                <a:solidFill>
                  <a:srgbClr val="0D0D0D"/>
                </a:solidFill>
                <a:latin typeface="Comic Sans MS"/>
                <a:ea typeface="Comic Sans MS"/>
                <a:cs typeface="Comic Sans MS"/>
                <a:sym typeface="Comic Sans MS"/>
              </a:rPr>
              <a:t>3. зависимое слово;</a:t>
            </a:r>
            <a:endParaRPr sz="1800">
              <a:solidFill>
                <a:srgbClr val="0D0D0D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800">
                <a:solidFill>
                  <a:srgbClr val="0D0D0D"/>
                </a:solidFill>
                <a:latin typeface="Comic Sans MS"/>
                <a:ea typeface="Comic Sans MS"/>
                <a:cs typeface="Comic Sans MS"/>
                <a:sym typeface="Comic Sans MS"/>
              </a:rPr>
              <a:t>4. образовано от глаголов совершенного вида</a:t>
            </a:r>
            <a:endParaRPr sz="1800">
              <a:solidFill>
                <a:srgbClr val="0D0D0D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54" name="Google Shape;154;p15"/>
          <p:cNvSpPr txBox="1"/>
          <p:nvPr/>
        </p:nvSpPr>
        <p:spPr>
          <a:xfrm>
            <a:off x="476425" y="3477075"/>
            <a:ext cx="1698600" cy="8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>
                <a:solidFill>
                  <a:srgbClr val="FF00FF"/>
                </a:solidFill>
                <a:latin typeface="Comic Sans MS"/>
                <a:ea typeface="Comic Sans MS"/>
                <a:cs typeface="Comic Sans MS"/>
                <a:sym typeface="Comic Sans MS"/>
              </a:rPr>
              <a:t>ДА</a:t>
            </a:r>
            <a:endParaRPr>
              <a:solidFill>
                <a:srgbClr val="FF00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0D0D0D"/>
                </a:solidFill>
                <a:latin typeface="Comic Sans MS"/>
                <a:ea typeface="Comic Sans MS"/>
                <a:cs typeface="Comic Sans MS"/>
                <a:sym typeface="Comic Sans MS"/>
              </a:rPr>
              <a:t>Пиши </a:t>
            </a:r>
            <a:r>
              <a:rPr lang="ru">
                <a:solidFill>
                  <a:srgbClr val="FF00FF"/>
                </a:solidFill>
                <a:latin typeface="Comic Sans MS"/>
                <a:ea typeface="Comic Sans MS"/>
                <a:cs typeface="Comic Sans MS"/>
                <a:sym typeface="Comic Sans MS"/>
              </a:rPr>
              <a:t>НН</a:t>
            </a:r>
            <a:r>
              <a:rPr lang="ru">
                <a:solidFill>
                  <a:srgbClr val="0D0D0D"/>
                </a:solidFill>
                <a:latin typeface="Comic Sans MS"/>
                <a:ea typeface="Comic Sans MS"/>
                <a:cs typeface="Comic Sans MS"/>
                <a:sym typeface="Comic Sans MS"/>
              </a:rPr>
              <a:t>, это причастие.</a:t>
            </a:r>
            <a:endParaRPr sz="17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55" name="Google Shape;155;p15"/>
          <p:cNvSpPr txBox="1"/>
          <p:nvPr/>
        </p:nvSpPr>
        <p:spPr>
          <a:xfrm>
            <a:off x="6727675" y="3477075"/>
            <a:ext cx="1998300" cy="8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>
                <a:solidFill>
                  <a:srgbClr val="0D0D0D"/>
                </a:solidFill>
                <a:latin typeface="Comic Sans MS"/>
                <a:ea typeface="Comic Sans MS"/>
                <a:cs typeface="Comic Sans MS"/>
                <a:sym typeface="Comic Sans MS"/>
              </a:rPr>
              <a:t>НЕТ</a:t>
            </a:r>
            <a:endParaRPr>
              <a:solidFill>
                <a:srgbClr val="0D0D0D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0D0D0D"/>
                </a:solidFill>
                <a:latin typeface="Comic Sans MS"/>
                <a:ea typeface="Comic Sans MS"/>
                <a:cs typeface="Comic Sans MS"/>
                <a:sym typeface="Comic Sans MS"/>
              </a:rPr>
              <a:t>Пиши Н, это отглаг. прилагат.</a:t>
            </a:r>
            <a:endParaRPr sz="17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cxnSp>
        <p:nvCxnSpPr>
          <p:cNvPr id="156" name="Google Shape;156;p15"/>
          <p:cNvCxnSpPr/>
          <p:nvPr/>
        </p:nvCxnSpPr>
        <p:spPr>
          <a:xfrm flipH="1">
            <a:off x="1668075" y="3301050"/>
            <a:ext cx="593100" cy="237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7" name="Google Shape;157;p15"/>
          <p:cNvCxnSpPr/>
          <p:nvPr/>
        </p:nvCxnSpPr>
        <p:spPr>
          <a:xfrm>
            <a:off x="6860325" y="3301050"/>
            <a:ext cx="544500" cy="195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