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71" r:id="rId7"/>
    <p:sldId id="272" r:id="rId8"/>
    <p:sldId id="260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8"/>
    <p:sldId id="269" r:id="rId19"/>
    <p:sldId id="27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3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E97D7-2EE4-43A5-8E05-55F36E4BEE8C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3667D-1A00-4DF2-B1AE-BC4CBFA16172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3667D-1A00-4DF2-B1AE-BC4CBFA16172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9FD710-A721-4D53-B5DA-7B475892DF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887E0B-FE3E-42DC-AFA5-7FBD80904F8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Числовые промежутки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2710" y="1190170"/>
            <a:ext cx="10018713" cy="5065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Если же </a:t>
            </a:r>
            <a:r>
              <a:rPr lang="ru-RU" dirty="0"/>
              <a:t>точку </a:t>
            </a:r>
            <a:r>
              <a:rPr lang="en-US" b="1" i="1" dirty="0" smtClean="0"/>
              <a:t>b</a:t>
            </a:r>
            <a:r>
              <a:rPr lang="ru-RU" dirty="0" smtClean="0"/>
              <a:t> </a:t>
            </a:r>
            <a:r>
              <a:rPr lang="ru-RU" dirty="0"/>
              <a:t>присоединить к открытому лучу, </a:t>
            </a:r>
            <a:r>
              <a:rPr lang="ru-RU" dirty="0" smtClean="0"/>
              <a:t>то</a:t>
            </a:r>
            <a:r>
              <a:rPr lang="en-US" dirty="0" smtClean="0"/>
              <a:t> </a:t>
            </a:r>
            <a:r>
              <a:rPr lang="ru-RU" dirty="0" smtClean="0"/>
              <a:t>так же как и в прошлом случае </a:t>
            </a:r>
            <a:r>
              <a:rPr lang="ru-RU" dirty="0"/>
              <a:t>получится </a:t>
            </a:r>
            <a:r>
              <a:rPr lang="ru-RU" b="1" i="1" dirty="0"/>
              <a:t>луч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л</a:t>
            </a:r>
            <a:r>
              <a:rPr lang="ru-RU" dirty="0" smtClean="0"/>
              <a:t>уч мы обозначаем </a:t>
            </a:r>
            <a:r>
              <a:rPr lang="ru-RU" b="1" dirty="0" smtClean="0"/>
              <a:t>(-∞;</a:t>
            </a:r>
            <a:r>
              <a:rPr lang="en-US" b="1" i="1" dirty="0" smtClean="0"/>
              <a:t>b</a:t>
            </a:r>
            <a:r>
              <a:rPr lang="en-US" b="1" dirty="0"/>
              <a:t>]</a:t>
            </a:r>
            <a:r>
              <a:rPr lang="ru-RU" dirty="0" smtClean="0"/>
              <a:t> </a:t>
            </a:r>
            <a:r>
              <a:rPr lang="ru-RU" dirty="0"/>
              <a:t>и характеризуем неравенством </a:t>
            </a:r>
            <a:r>
              <a:rPr lang="en-US" b="1" dirty="0" err="1"/>
              <a:t>x</a:t>
            </a:r>
            <a:r>
              <a:rPr lang="en-US" b="1" dirty="0" err="1" smtClean="0"/>
              <a:t>≤</a:t>
            </a:r>
            <a:r>
              <a:rPr lang="en-US" b="1" i="1" dirty="0" err="1" smtClean="0"/>
              <a:t>b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Точка </a:t>
            </a:r>
            <a:r>
              <a:rPr lang="ru-RU" b="1" i="1" dirty="0"/>
              <a:t>b</a:t>
            </a:r>
            <a:r>
              <a:rPr lang="ru-RU" dirty="0"/>
              <a:t>, так же </a:t>
            </a:r>
            <a:r>
              <a:rPr lang="ru-RU" dirty="0" smtClean="0"/>
              <a:t> </a:t>
            </a:r>
            <a:r>
              <a:rPr lang="ru-RU" b="1" dirty="0"/>
              <a:t>принадлежит </a:t>
            </a:r>
            <a:r>
              <a:rPr lang="ru-RU" dirty="0" smtClean="0"/>
              <a:t>лучу </a:t>
            </a:r>
            <a:r>
              <a:rPr lang="ru-RU" dirty="0"/>
              <a:t>и следовательно обозначается </a:t>
            </a:r>
            <a:r>
              <a:rPr lang="ru-RU" dirty="0" smtClean="0"/>
              <a:t>черным (закрашенным) кружком.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8893" y="3855784"/>
            <a:ext cx="7699915" cy="80474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947736" y="3939403"/>
            <a:ext cx="257577" cy="2318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947736" y="4318108"/>
            <a:ext cx="821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b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910" y="34366"/>
            <a:ext cx="10018713" cy="1052848"/>
          </a:xfrm>
        </p:spPr>
        <p:txBody>
          <a:bodyPr/>
          <a:lstStyle/>
          <a:p>
            <a:r>
              <a:rPr lang="ru-RU" dirty="0" smtClean="0"/>
              <a:t>Интервалы, отрезки и полуинтервалы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78868" y="5491956"/>
            <a:ext cx="7508383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787142" y="1188433"/>
            <a:ext cx="9590087" cy="358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100" dirty="0"/>
          </a:p>
          <a:p>
            <a:pPr marL="0" lvl="0" indent="0" defTabSz="914400">
              <a:buClrTx/>
              <a:buSzTx/>
              <a:buNone/>
            </a:pPr>
            <a:r>
              <a:rPr lang="ru-RU" altLang="ru-RU" dirty="0">
                <a:latin typeface="+mn-lt"/>
              </a:rPr>
              <a:t>Отметим на координатной прямой точки a и b, причём </a:t>
            </a:r>
            <a:r>
              <a:rPr lang="ru-RU" altLang="ru-RU" b="1" dirty="0">
                <a:latin typeface="+mn-lt"/>
              </a:rPr>
              <a:t>a&lt;b</a:t>
            </a:r>
            <a:r>
              <a:rPr lang="ru-RU" altLang="ru-RU" dirty="0">
                <a:latin typeface="+mn-lt"/>
              </a:rPr>
              <a:t> (т.е. точка a расположена на прямой левее точки b</a:t>
            </a:r>
            <a:r>
              <a:rPr lang="ru-RU" altLang="ru-RU" dirty="0" smtClean="0">
                <a:latin typeface="+mn-lt"/>
              </a:rPr>
              <a:t>).</a:t>
            </a:r>
            <a:r>
              <a:rPr lang="en-US" altLang="ru-RU" dirty="0" smtClean="0">
                <a:latin typeface="+mn-lt"/>
              </a:rPr>
              <a:t> </a:t>
            </a:r>
            <a:r>
              <a:rPr lang="ru-RU" altLang="ru-RU" dirty="0" smtClean="0">
                <a:latin typeface="+mn-lt"/>
              </a:rPr>
              <a:t>Отметим соответствующую часть координатной прямой штриховкой</a:t>
            </a:r>
            <a:endParaRPr lang="ru-RU" altLang="ru-RU" dirty="0" smtClean="0">
              <a:latin typeface="+mn-lt"/>
            </a:endParaRPr>
          </a:p>
          <a:p>
            <a:pPr marL="0" lvl="0" indent="0" defTabSz="914400">
              <a:buClrTx/>
              <a:buSzTx/>
              <a:buNone/>
            </a:pP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lvl="0" indent="0" defTabSz="914400">
              <a:buClrTx/>
              <a:buSzTx/>
              <a:buNone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lvl="0" indent="0" defTabSz="914400">
              <a:buClrTx/>
              <a:buSzTx/>
              <a:buNone/>
            </a:pPr>
            <a:r>
              <a:rPr lang="ru-RU" altLang="ru-RU" dirty="0">
                <a:latin typeface="+mn-lt"/>
              </a:rPr>
              <a:t>Полученное множество точек (чисел) называют </a:t>
            </a:r>
            <a:r>
              <a:rPr lang="ru-RU" altLang="ru-RU" b="1" dirty="0">
                <a:latin typeface="+mn-lt"/>
              </a:rPr>
              <a:t>интервалом</a:t>
            </a:r>
            <a:r>
              <a:rPr lang="ru-RU" altLang="ru-RU" dirty="0">
                <a:latin typeface="+mn-lt"/>
              </a:rPr>
              <a:t> и обозначают </a:t>
            </a:r>
            <a:r>
              <a:rPr lang="ru-RU" altLang="ru-RU" b="1" dirty="0">
                <a:latin typeface="+mn-lt"/>
              </a:rPr>
              <a:t>(</a:t>
            </a:r>
            <a:r>
              <a:rPr lang="ru-RU" altLang="ru-RU" b="1" dirty="0" err="1">
                <a:latin typeface="+mn-lt"/>
              </a:rPr>
              <a:t>a;b</a:t>
            </a:r>
            <a:r>
              <a:rPr lang="ru-RU" altLang="ru-RU" b="1" dirty="0">
                <a:latin typeface="+mn-lt"/>
              </a:rPr>
              <a:t>) </a:t>
            </a:r>
            <a:r>
              <a:rPr lang="ru-RU" altLang="ru-RU" dirty="0">
                <a:latin typeface="+mn-lt"/>
              </a:rPr>
              <a:t>и </a:t>
            </a:r>
            <a:r>
              <a:rPr lang="ru-RU" altLang="ru-RU" dirty="0" smtClean="0">
                <a:latin typeface="+mn-lt"/>
              </a:rPr>
              <a:t>характеризуют </a:t>
            </a:r>
            <a:r>
              <a:rPr lang="ru-RU" altLang="ru-RU" b="1" dirty="0" smtClean="0">
                <a:latin typeface="+mn-lt"/>
              </a:rPr>
              <a:t>строгим</a:t>
            </a:r>
            <a:r>
              <a:rPr lang="ru-RU" altLang="ru-RU" dirty="0" smtClean="0">
                <a:latin typeface="+mn-lt"/>
              </a:rPr>
              <a:t> </a:t>
            </a:r>
            <a:r>
              <a:rPr lang="ru-RU" altLang="ru-RU" dirty="0">
                <a:latin typeface="+mn-lt"/>
              </a:rPr>
              <a:t>двойным неравенством </a:t>
            </a:r>
            <a:r>
              <a:rPr lang="ru-RU" altLang="ru-RU" b="1" dirty="0">
                <a:latin typeface="+mn-lt"/>
              </a:rPr>
              <a:t>a&lt;x&lt;b</a:t>
            </a:r>
            <a:r>
              <a:rPr lang="ru-RU" altLang="ru-RU" dirty="0">
                <a:latin typeface="+mn-lt"/>
              </a:rPr>
              <a:t>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096430" y="5375723"/>
            <a:ext cx="246743" cy="2467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842785" y="5375722"/>
            <a:ext cx="246743" cy="2467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9455487" y="5627851"/>
            <a:ext cx="56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00947" y="5594248"/>
            <a:ext cx="625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a</a:t>
            </a:r>
            <a:endParaRPr lang="ru-RU" sz="36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13887" y="5593176"/>
            <a:ext cx="69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b</a:t>
            </a:r>
            <a:endParaRPr lang="ru-RU" sz="3600" b="1" i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4568538" y="5201670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052808" y="5193568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931658" y="5173497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286514" y="5195408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5586204" y="5189146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6392141" y="5199340"/>
            <a:ext cx="333829" cy="290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81874" y="4673761"/>
            <a:ext cx="7791363" cy="13046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83657" y="689819"/>
            <a:ext cx="1002937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к интервалу </a:t>
            </a:r>
            <a:r>
              <a:rPr lang="ru-RU" sz="2400" b="1" dirty="0"/>
              <a:t>(</a:t>
            </a:r>
            <a:r>
              <a:rPr lang="ru-RU" sz="2400" b="1" dirty="0" err="1"/>
              <a:t>a;b</a:t>
            </a:r>
            <a:r>
              <a:rPr lang="ru-RU" sz="2400" b="1" dirty="0"/>
              <a:t>)</a:t>
            </a:r>
            <a:r>
              <a:rPr lang="ru-RU" sz="2400" dirty="0"/>
              <a:t> добавить его </a:t>
            </a:r>
            <a:r>
              <a:rPr lang="ru-RU" sz="2400" dirty="0" smtClean="0"/>
              <a:t>концы то </a:t>
            </a:r>
            <a:r>
              <a:rPr lang="ru-RU" sz="2400" dirty="0"/>
              <a:t>получится</a:t>
            </a:r>
            <a:r>
              <a:rPr lang="ru-RU" sz="2400" b="1" i="1" dirty="0"/>
              <a:t> отрезок </a:t>
            </a:r>
            <a:r>
              <a:rPr lang="ru-RU" sz="2400" b="1" dirty="0"/>
              <a:t>[</a:t>
            </a:r>
            <a:r>
              <a:rPr lang="ru-RU" sz="2400" b="1" dirty="0" err="1"/>
              <a:t>a;b</a:t>
            </a:r>
            <a:r>
              <a:rPr lang="ru-RU" sz="2400" b="1" dirty="0"/>
              <a:t>], </a:t>
            </a:r>
            <a:r>
              <a:rPr lang="ru-RU" sz="2400" dirty="0"/>
              <a:t>который характеризуется нестрогим двойным неравенством  </a:t>
            </a:r>
            <a:r>
              <a:rPr lang="ru-RU" sz="2400" b="1" dirty="0" err="1"/>
              <a:t>a≤x≤b</a:t>
            </a:r>
            <a:r>
              <a:rPr lang="ru-RU" sz="2400" dirty="0"/>
              <a:t> 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Еще раз обратим внимание, что для обозначения отрезка используются </a:t>
            </a:r>
            <a:r>
              <a:rPr lang="ru-RU" sz="2400" b="1" dirty="0" smtClean="0"/>
              <a:t>квадратные скобки</a:t>
            </a:r>
            <a:r>
              <a:rPr lang="ru-RU" sz="2400" dirty="0" smtClean="0"/>
              <a:t>, а не круглые как это было для обозначения интервала, на чертеже же точки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a</a:t>
            </a:r>
            <a:r>
              <a:rPr lang="ru-RU" sz="2400" b="1" i="1" dirty="0"/>
              <a:t> </a:t>
            </a:r>
            <a:r>
              <a:rPr lang="ru-RU" sz="2400" dirty="0" smtClean="0"/>
              <a:t>и </a:t>
            </a:r>
            <a:r>
              <a:rPr lang="en-US" sz="2400" b="1" i="1" dirty="0" smtClean="0"/>
              <a:t>b</a:t>
            </a:r>
            <a:r>
              <a:rPr lang="en-US" sz="2400" dirty="0" smtClean="0"/>
              <a:t> </a:t>
            </a:r>
            <a:r>
              <a:rPr lang="ru-RU" sz="2400" dirty="0" smtClean="0"/>
              <a:t>обозначаются черными кружками.</a:t>
            </a:r>
            <a:endParaRPr lang="ru-RU" sz="2400" dirty="0"/>
          </a:p>
          <a:p>
            <a:r>
              <a:rPr lang="ru-RU" sz="2400" dirty="0"/>
              <a:t> 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6983456" y="4805388"/>
            <a:ext cx="275842" cy="29028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45360" y="4805389"/>
            <a:ext cx="275842" cy="29028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96154" y="3448040"/>
            <a:ext cx="7791363" cy="13046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8853" y="833402"/>
            <a:ext cx="99567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  если к интервалу (</a:t>
            </a:r>
            <a:r>
              <a:rPr lang="ru-RU" sz="2400" dirty="0" err="1"/>
              <a:t>a;b</a:t>
            </a:r>
            <a:r>
              <a:rPr lang="ru-RU" sz="2400" dirty="0"/>
              <a:t>) добавить только одну из точек </a:t>
            </a:r>
            <a:r>
              <a:rPr lang="ru-RU" sz="2400" b="1" i="1" dirty="0"/>
              <a:t>a</a:t>
            </a:r>
            <a:r>
              <a:rPr lang="ru-RU" sz="2400" dirty="0"/>
              <a:t> и </a:t>
            </a:r>
            <a:r>
              <a:rPr lang="ru-RU" sz="2400" b="1" i="1" dirty="0"/>
              <a:t>b</a:t>
            </a:r>
            <a:r>
              <a:rPr lang="ru-RU" sz="2400" dirty="0"/>
              <a:t> </a:t>
            </a:r>
            <a:r>
              <a:rPr lang="ru-RU" sz="2400" dirty="0" smtClean="0"/>
              <a:t>то получится </a:t>
            </a:r>
            <a:r>
              <a:rPr lang="ru-RU" sz="2400" b="1" i="1" dirty="0" smtClean="0"/>
              <a:t>полуинтервал</a:t>
            </a:r>
            <a:r>
              <a:rPr lang="ru-RU" sz="2400" dirty="0" smtClean="0"/>
              <a:t>, который обозначают </a:t>
            </a:r>
            <a:r>
              <a:rPr lang="ru-RU" sz="2400" b="1" dirty="0" smtClean="0"/>
              <a:t>[</a:t>
            </a:r>
            <a:r>
              <a:rPr lang="ru-RU" sz="2400" b="1" dirty="0" err="1" smtClean="0"/>
              <a:t>a;b</a:t>
            </a:r>
            <a:r>
              <a:rPr lang="ru-RU" sz="2400" b="1" dirty="0" smtClean="0"/>
              <a:t>) </a:t>
            </a:r>
            <a:r>
              <a:rPr lang="ru-RU" sz="2400" dirty="0" smtClean="0"/>
              <a:t>в первом случае и </a:t>
            </a:r>
            <a:r>
              <a:rPr lang="ru-RU" sz="2400" b="1" dirty="0" smtClean="0"/>
              <a:t>(</a:t>
            </a:r>
            <a:r>
              <a:rPr lang="ru-RU" sz="2400" b="1" dirty="0" err="1" smtClean="0"/>
              <a:t>a;b</a:t>
            </a:r>
            <a:r>
              <a:rPr lang="ru-RU" sz="2400" b="1" dirty="0" smtClean="0"/>
              <a:t>] </a:t>
            </a:r>
            <a:r>
              <a:rPr lang="ru-RU" sz="2400" dirty="0" smtClean="0"/>
              <a:t>- во втором и характеризуют с помощью двойных неравенств:</a:t>
            </a:r>
            <a:r>
              <a:rPr lang="ru-RU" sz="2400" b="1" dirty="0" smtClean="0"/>
              <a:t> </a:t>
            </a:r>
            <a:r>
              <a:rPr lang="ru-RU" sz="2400" dirty="0" smtClean="0"/>
              <a:t>в первом случае и </a:t>
            </a:r>
            <a:r>
              <a:rPr lang="ru-RU" sz="2400" b="1" dirty="0" err="1" smtClean="0"/>
              <a:t>a≤x</a:t>
            </a:r>
            <a:r>
              <a:rPr lang="ru-RU" sz="2400" b="1" dirty="0" smtClean="0"/>
              <a:t>&lt;b </a:t>
            </a:r>
            <a:r>
              <a:rPr lang="ru-RU" sz="2400" dirty="0" smtClean="0"/>
              <a:t>и  </a:t>
            </a:r>
            <a:r>
              <a:rPr lang="ru-RU" sz="2400" b="1" dirty="0" smtClean="0"/>
              <a:t>a&lt;</a:t>
            </a:r>
            <a:r>
              <a:rPr lang="ru-RU" sz="2400" b="1" dirty="0" err="1" smtClean="0"/>
              <a:t>x≤b</a:t>
            </a:r>
            <a:r>
              <a:rPr lang="ru-RU" sz="2400" b="1" dirty="0" smtClean="0"/>
              <a:t> – </a:t>
            </a:r>
            <a:r>
              <a:rPr lang="ru-RU" sz="2400" dirty="0" smtClean="0"/>
              <a:t>во втором</a:t>
            </a:r>
            <a:r>
              <a:rPr lang="ru-RU" sz="2400" b="1" dirty="0" smtClean="0"/>
              <a:t> 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057" y="5221238"/>
            <a:ext cx="7797460" cy="1304657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537596" y="5394596"/>
            <a:ext cx="319314" cy="319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758110" y="3584379"/>
            <a:ext cx="319314" cy="319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58110" y="5372093"/>
            <a:ext cx="333829" cy="3193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648641" y="3584379"/>
            <a:ext cx="333829" cy="3193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0456" y="1117600"/>
            <a:ext cx="10464800" cy="14659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Итак, введены пять новых терминов: луч, открытый луч, интервал, отрезок, полуинтервал. Общее их название - </a:t>
            </a:r>
            <a:r>
              <a:rPr lang="ru-RU" b="1" dirty="0"/>
              <a:t>числовые промежутки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485" y="3401731"/>
            <a:ext cx="98987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 слову</a:t>
            </a:r>
            <a:r>
              <a:rPr lang="en-US" sz="2400" dirty="0" smtClean="0"/>
              <a:t>,</a:t>
            </a:r>
            <a:r>
              <a:rPr lang="ru-RU" sz="2400" dirty="0" smtClean="0"/>
              <a:t> сама </a:t>
            </a:r>
            <a:r>
              <a:rPr lang="ru-RU" sz="2400" dirty="0"/>
              <a:t>координатная прямая также </a:t>
            </a:r>
            <a:r>
              <a:rPr lang="ru-RU" sz="2400" dirty="0" smtClean="0"/>
              <a:t>является числовым промежутком, </a:t>
            </a:r>
            <a:r>
              <a:rPr lang="ru-RU" sz="2400" dirty="0"/>
              <a:t>который обозначают  </a:t>
            </a:r>
            <a:r>
              <a:rPr lang="ru-RU" sz="2400" b="1" dirty="0"/>
              <a:t>(−∞;+∞)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50372"/>
            <a:ext cx="10018713" cy="1041399"/>
          </a:xfrm>
        </p:spPr>
        <p:txBody>
          <a:bodyPr/>
          <a:lstStyle/>
          <a:p>
            <a:r>
              <a:rPr lang="ru-RU" dirty="0" smtClean="0"/>
              <a:t>Упражнения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8462" y="512819"/>
            <a:ext cx="10018713" cy="195942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 геометрической модели определите название числового промежутка, обозначьте его и укажите аналитическую модель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915884" y="2788597"/>
            <a:ext cx="2467428" cy="2902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24753" y="2938416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452915" y="2699139"/>
            <a:ext cx="232229" cy="21771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409371" y="2907255"/>
            <a:ext cx="45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830284" y="2572238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272974" y="2556560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701142" y="2539067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358573" y="3547338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111830" y="3568930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053778" y="5398171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247677" y="5383542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235201" y="4584404"/>
            <a:ext cx="2175329" cy="447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85771" y="4692521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2452915" y="4509793"/>
            <a:ext cx="232229" cy="21771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2830284" y="4382892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272974" y="4367214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3701142" y="4349721"/>
            <a:ext cx="246743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024743" y="3786464"/>
            <a:ext cx="2285998" cy="279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2525487" y="3721799"/>
            <a:ext cx="203200" cy="1846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761909" y="5494897"/>
            <a:ext cx="203200" cy="1846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846285" y="4509793"/>
            <a:ext cx="203200" cy="1846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991427" y="3918012"/>
            <a:ext cx="31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cxnSp>
        <p:nvCxnSpPr>
          <p:cNvPr id="41" name="Прямая со стрелкой 40"/>
          <p:cNvCxnSpPr/>
          <p:nvPr/>
        </p:nvCxnSpPr>
        <p:spPr>
          <a:xfrm flipV="1">
            <a:off x="2135980" y="5601787"/>
            <a:ext cx="2151742" cy="1876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64227" y="3844689"/>
            <a:ext cx="81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100</a:t>
            </a:r>
            <a:endParaRPr lang="ru-RU" sz="2400" dirty="0"/>
          </a:p>
        </p:txBody>
      </p:sp>
      <p:sp>
        <p:nvSpPr>
          <p:cNvPr id="52" name="Овал 51"/>
          <p:cNvSpPr/>
          <p:nvPr/>
        </p:nvSpPr>
        <p:spPr>
          <a:xfrm>
            <a:off x="3389191" y="5513587"/>
            <a:ext cx="246742" cy="19516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4030092" y="5667251"/>
            <a:ext cx="420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327052" y="5694120"/>
            <a:ext cx="551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-1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2650318" y="5708749"/>
            <a:ext cx="689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-8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428079" y="4600742"/>
            <a:ext cx="783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3689008" y="462369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r>
              <a:rPr lang="ru-RU" sz="2400" dirty="0"/>
              <a:t>7</a:t>
            </a:r>
            <a:endParaRPr lang="ru-RU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4767875" y="2517291"/>
            <a:ext cx="236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Открытый луч</a:t>
            </a:r>
            <a:endParaRPr lang="ru-RU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7278913" y="2517290"/>
            <a:ext cx="1175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(3;+∞)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38800" y="265611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8539728" y="2517290"/>
            <a:ext cx="1678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316170" y="3493481"/>
            <a:ext cx="103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луч</a:t>
            </a:r>
            <a:endParaRPr lang="ru-RU" sz="2400" dirty="0"/>
          </a:p>
        </p:txBody>
      </p:sp>
      <p:sp>
        <p:nvSpPr>
          <p:cNvPr id="67" name="TextBox 66"/>
          <p:cNvSpPr txBox="1"/>
          <p:nvPr/>
        </p:nvSpPr>
        <p:spPr>
          <a:xfrm>
            <a:off x="6959594" y="3456347"/>
            <a:ext cx="144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(-∞;100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99555" y="4385979"/>
            <a:ext cx="1262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;87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141500" y="5282754"/>
            <a:ext cx="1378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[-8;-1)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39694" y="4349720"/>
            <a:ext cx="2249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полуинтервал</a:t>
            </a:r>
            <a:endParaRPr lang="ru-RU" sz="24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4609319" y="5319839"/>
            <a:ext cx="2058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полуинтервал</a:t>
            </a:r>
            <a:endParaRPr lang="ru-RU" sz="2400" dirty="0"/>
          </a:p>
        </p:txBody>
      </p:sp>
      <p:sp>
        <p:nvSpPr>
          <p:cNvPr id="74" name="TextBox 73"/>
          <p:cNvSpPr txBox="1"/>
          <p:nvPr/>
        </p:nvSpPr>
        <p:spPr>
          <a:xfrm>
            <a:off x="8590419" y="3444800"/>
            <a:ext cx="1519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Х≤100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539728" y="4349719"/>
            <a:ext cx="1509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Х≤87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347753" y="5319839"/>
            <a:ext cx="1291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-8≤Х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4" grpId="0"/>
      <p:bldP spid="65" grpId="0"/>
      <p:bldP spid="67" grpId="0"/>
      <p:bldP spid="68" grpId="0"/>
      <p:bldP spid="69" grpId="0"/>
      <p:bldP spid="70" grpId="0"/>
      <p:bldP spid="72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82056" y="248584"/>
            <a:ext cx="7489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Сколько целых чисел принадлежат промежуткам: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9771" y="1258846"/>
            <a:ext cx="14514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;9)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(7;8]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[-1;8]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[54;56]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0971" y="1258846"/>
            <a:ext cx="3410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[0;3)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110;112)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[7,57;12,8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(54,435;67,66666]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2313" y="1258846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4170" y="2311122"/>
            <a:ext cx="885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84170" y="3185102"/>
            <a:ext cx="638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8511" y="4213515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52743" y="1103813"/>
            <a:ext cx="667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4426" y="2197647"/>
            <a:ext cx="391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25315" y="3185103"/>
            <a:ext cx="595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52744" y="4213515"/>
            <a:ext cx="884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3657" y="232228"/>
            <a:ext cx="5196116" cy="11321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Какие из чисел принадлежат промежутку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(3;96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0286" y="1407884"/>
            <a:ext cx="18868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234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7890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9773" y="382786"/>
            <a:ext cx="4093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Какие из чисел принадлежат промежутку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+∞)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026400" y="1407884"/>
            <a:ext cx="17997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-12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-45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4567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-101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-88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9106" y="423557"/>
            <a:ext cx="9115537" cy="986663"/>
          </a:xfrm>
        </p:spPr>
        <p:txBody>
          <a:bodyPr/>
          <a:lstStyle/>
          <a:p>
            <a:r>
              <a:rPr lang="ru-RU" dirty="0" smtClean="0"/>
              <a:t>Координатная прямая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9106" y="2177758"/>
            <a:ext cx="10018713" cy="169458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Прямую l, на которой выбрана начальная точка О (начало отсчёта), масштаб (единичный отрезок, т.е. отрезок, длина которого считается равной 1) и положительное направление, называют </a:t>
            </a:r>
            <a:r>
              <a:rPr lang="ru-RU" b="1" i="1" dirty="0"/>
              <a:t>координатной прямой или координатной осью.</a:t>
            </a:r>
            <a:endParaRPr lang="ru-RU" b="1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76388" y="5524381"/>
            <a:ext cx="8731876" cy="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9461" y="5595234"/>
            <a:ext cx="418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719075" y="5658834"/>
            <a:ext cx="79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745406" y="5574730"/>
            <a:ext cx="374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494383" y="5562708"/>
            <a:ext cx="386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8" name="Овал 27"/>
          <p:cNvSpPr/>
          <p:nvPr/>
        </p:nvSpPr>
        <p:spPr>
          <a:xfrm>
            <a:off x="6848463" y="5407418"/>
            <a:ext cx="244699" cy="225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557547" y="5390194"/>
            <a:ext cx="257578" cy="228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7666" y="5377971"/>
            <a:ext cx="262151" cy="24386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8028" y="5414973"/>
            <a:ext cx="262151" cy="24386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2847" y="5390194"/>
            <a:ext cx="262151" cy="24386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909184" y="5574730"/>
            <a:ext cx="839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-1</a:t>
            </a:r>
            <a:endParaRPr lang="ru-RU" sz="3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041022" y="5574730"/>
            <a:ext cx="1081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-2</a:t>
            </a:r>
            <a:endParaRPr lang="ru-RU" sz="3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484754" y="4792840"/>
            <a:ext cx="51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</a:t>
            </a:r>
            <a:endParaRPr lang="ru-RU" sz="3600" dirty="0"/>
          </a:p>
        </p:txBody>
      </p:sp>
      <p:sp>
        <p:nvSpPr>
          <p:cNvPr id="38" name="TextBox 37"/>
          <p:cNvSpPr txBox="1"/>
          <p:nvPr/>
        </p:nvSpPr>
        <p:spPr>
          <a:xfrm>
            <a:off x="4064408" y="4803188"/>
            <a:ext cx="1378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906848" y="4686723"/>
            <a:ext cx="92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2523" y="2743201"/>
            <a:ext cx="9353345" cy="282618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Числу 2 соответствует точка А, которая удалена от начала отсчёта, т.е. от точки О, на расстояние, равное 2 (в заданном масштабе), и отложена от точки О в заданном (положительном) направлении.</a:t>
            </a:r>
            <a:br>
              <a:rPr lang="ru-RU" sz="2700" dirty="0"/>
            </a:br>
            <a:r>
              <a:rPr lang="ru-RU" sz="2700" dirty="0"/>
              <a:t>Числу −2 соответствует точка М, которая удалена от начала отсчёта, т.е. от точки О, на расстояние, равное 2 (в заданном масштабе), и отложена от точки О в отрицательном направлении, т.е. в направлении, противоположном заданному.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49841" y="665357"/>
            <a:ext cx="10617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Каждому числу на координатной прямой соответствует единственная точка</a:t>
            </a:r>
            <a:endParaRPr lang="ru-RU" sz="2400" b="1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50814" y="5569383"/>
            <a:ext cx="101166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Указанные числа называют координатами соответствующих точек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0814" y="1186680"/>
            <a:ext cx="9016765" cy="1749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18975" y="1186680"/>
            <a:ext cx="934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6028" y="2627290"/>
            <a:ext cx="10003645" cy="2584361"/>
          </a:xfrm>
        </p:spPr>
        <p:txBody>
          <a:bodyPr>
            <a:normAutofit/>
          </a:bodyPr>
          <a:lstStyle/>
          <a:p>
            <a:r>
              <a:rPr lang="ru-RU" dirty="0" smtClean="0"/>
              <a:t>Какую координату имеет точка </a:t>
            </a:r>
            <a:r>
              <a:rPr lang="en-US" dirty="0" smtClean="0"/>
              <a:t>H ?</a:t>
            </a:r>
            <a:endParaRPr lang="ru-RU" dirty="0"/>
          </a:p>
          <a:p>
            <a:r>
              <a:rPr lang="ru-RU" dirty="0"/>
              <a:t>Какую координату имеет </a:t>
            </a:r>
            <a:r>
              <a:rPr lang="ru-RU" dirty="0" smtClean="0"/>
              <a:t>точка</a:t>
            </a:r>
            <a:r>
              <a:rPr lang="en-US" dirty="0" smtClean="0"/>
              <a:t> D ?</a:t>
            </a:r>
            <a:endParaRPr lang="ru-RU" dirty="0"/>
          </a:p>
          <a:p>
            <a:r>
              <a:rPr lang="ru-RU" dirty="0"/>
              <a:t>Какую координату имеет </a:t>
            </a:r>
            <a:r>
              <a:rPr lang="ru-RU" dirty="0" smtClean="0"/>
              <a:t>точка</a:t>
            </a:r>
            <a:r>
              <a:rPr lang="en-US" dirty="0" smtClean="0"/>
              <a:t> E ?</a:t>
            </a:r>
            <a:endParaRPr lang="ru-RU" dirty="0"/>
          </a:p>
          <a:p>
            <a:r>
              <a:rPr lang="ru-RU" dirty="0"/>
              <a:t>Какую координату имеет </a:t>
            </a:r>
            <a:r>
              <a:rPr lang="ru-RU" dirty="0" smtClean="0"/>
              <a:t>точка</a:t>
            </a:r>
            <a:r>
              <a:rPr lang="en-US" dirty="0" smtClean="0"/>
              <a:t> K ?</a:t>
            </a:r>
            <a:endParaRPr lang="ru-RU" dirty="0"/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153485" y="1187243"/>
            <a:ext cx="8680361" cy="25758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255" y="1075143"/>
            <a:ext cx="274344" cy="2499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2370" y="1076162"/>
            <a:ext cx="274344" cy="2499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89757" y="1075679"/>
            <a:ext cx="274344" cy="2499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8715" y="1075143"/>
            <a:ext cx="274344" cy="2499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27673" y="1049385"/>
            <a:ext cx="274344" cy="2499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44485" y="1049385"/>
            <a:ext cx="274344" cy="2499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5531" y="1062264"/>
            <a:ext cx="274344" cy="2499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4416" y="1062264"/>
            <a:ext cx="274344" cy="2499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7067" y="1075143"/>
            <a:ext cx="274344" cy="24995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295443" y="1353265"/>
            <a:ext cx="136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696329" y="1285955"/>
            <a:ext cx="905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7315611" y="1225370"/>
            <a:ext cx="1189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5987578" y="1337980"/>
            <a:ext cx="41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0</a:t>
            </a:r>
            <a:endParaRPr lang="ru-RU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5182962" y="1285954"/>
            <a:ext cx="136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-1</a:t>
            </a:r>
            <a:endParaRPr lang="ru-RU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4467564" y="1312222"/>
            <a:ext cx="587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-2</a:t>
            </a:r>
            <a:endParaRPr lang="ru-RU" sz="3600" dirty="0"/>
          </a:p>
        </p:txBody>
      </p:sp>
      <p:sp>
        <p:nvSpPr>
          <p:cNvPr id="30" name="TextBox 29"/>
          <p:cNvSpPr txBox="1"/>
          <p:nvPr/>
        </p:nvSpPr>
        <p:spPr>
          <a:xfrm>
            <a:off x="3854516" y="1214765"/>
            <a:ext cx="124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-3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3126904" y="1200122"/>
            <a:ext cx="677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-4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8074271" y="1285953"/>
            <a:ext cx="83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3</a:t>
            </a:r>
            <a:endParaRPr lang="ru-RU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8738086" y="1200122"/>
            <a:ext cx="50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35" name="TextBox 34"/>
          <p:cNvSpPr txBox="1"/>
          <p:nvPr/>
        </p:nvSpPr>
        <p:spPr>
          <a:xfrm>
            <a:off x="6675472" y="379045"/>
            <a:ext cx="543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</a:t>
            </a:r>
            <a:endParaRPr lang="ru-RU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3264012" y="379046"/>
            <a:ext cx="54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5219537" y="400648"/>
            <a:ext cx="59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</a:t>
            </a:r>
            <a:endParaRPr lang="ru-RU" sz="3600" dirty="0"/>
          </a:p>
        </p:txBody>
      </p:sp>
      <p:sp>
        <p:nvSpPr>
          <p:cNvPr id="38" name="TextBox 37"/>
          <p:cNvSpPr txBox="1"/>
          <p:nvPr/>
        </p:nvSpPr>
        <p:spPr>
          <a:xfrm>
            <a:off x="8675277" y="359883"/>
            <a:ext cx="373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-82426"/>
            <a:ext cx="10018713" cy="1035464"/>
          </a:xfrm>
        </p:spPr>
        <p:txBody>
          <a:bodyPr/>
          <a:lstStyle/>
          <a:p>
            <a:r>
              <a:rPr lang="ru-RU" dirty="0" smtClean="0"/>
              <a:t>Расстояние между точками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7342" y="793872"/>
            <a:ext cx="10018713" cy="31242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Чтобы найти расстояние </a:t>
            </a:r>
            <a:r>
              <a:rPr lang="en-US" dirty="0" smtClean="0"/>
              <a:t> </a:t>
            </a:r>
            <a:r>
              <a:rPr lang="en-US" b="1" i="1" dirty="0" smtClean="0"/>
              <a:t>d</a:t>
            </a:r>
            <a:r>
              <a:rPr lang="en-US" dirty="0" smtClean="0"/>
              <a:t> </a:t>
            </a:r>
            <a:r>
              <a:rPr lang="ru-RU" dirty="0" smtClean="0"/>
              <a:t>от точки</a:t>
            </a:r>
            <a:r>
              <a:rPr lang="ru-RU" b="1" dirty="0" smtClean="0"/>
              <a:t> </a:t>
            </a:r>
            <a:r>
              <a:rPr lang="en-US" b="1" dirty="0" smtClean="0"/>
              <a:t>A </a:t>
            </a:r>
            <a:r>
              <a:rPr lang="ru-RU" dirty="0" smtClean="0"/>
              <a:t>до</a:t>
            </a:r>
            <a:r>
              <a:rPr lang="en-US" dirty="0"/>
              <a:t> </a:t>
            </a:r>
            <a:r>
              <a:rPr lang="ru-RU" dirty="0" smtClean="0"/>
              <a:t>точки</a:t>
            </a:r>
            <a:r>
              <a:rPr lang="ru-RU" b="1" dirty="0" smtClean="0"/>
              <a:t> К </a:t>
            </a:r>
            <a:r>
              <a:rPr lang="ru-RU" dirty="0" smtClean="0"/>
              <a:t>достаточно воспользоваться формулой</a:t>
            </a:r>
            <a:r>
              <a:rPr lang="ru-RU" b="1" dirty="0" smtClean="0"/>
              <a:t>: АК=</a:t>
            </a:r>
            <a:r>
              <a:rPr lang="en-US" b="1" dirty="0"/>
              <a:t>|</a:t>
            </a:r>
            <a:r>
              <a:rPr lang="ru-RU" b="1" i="1" dirty="0" smtClean="0"/>
              <a:t>а-к</a:t>
            </a:r>
            <a:r>
              <a:rPr lang="en-US" b="1" dirty="0" smtClean="0"/>
              <a:t>|</a:t>
            </a:r>
            <a:endParaRPr lang="en-US" b="1" dirty="0" smtClean="0"/>
          </a:p>
          <a:p>
            <a:pPr marL="0" indent="0">
              <a:buNone/>
            </a:pPr>
            <a:r>
              <a:rPr lang="ru-RU" dirty="0" smtClean="0"/>
              <a:t>Тогда например:</a:t>
            </a:r>
            <a:endParaRPr lang="ru-RU" dirty="0" smtClean="0"/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AK=|-3-4|=|-7|=7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EH=|-4-(-1)|=|-3|=3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Стремясь к лаконичности рассуждений, математики договорились рассматриваемую точку обозначать ее координатой. Так на координатной прямой расположены точки: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-4;-3;-1;1;4.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0085" y="4674605"/>
            <a:ext cx="9547163" cy="19386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1690" y="4794372"/>
            <a:ext cx="1133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2498501" y="1043189"/>
            <a:ext cx="8435662" cy="772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129566" y="998113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695645" y="920840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87543" y="959476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148033" y="959476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84630" y="959476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85444" y="959476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56456" y="998113"/>
            <a:ext cx="257577" cy="244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663707" y="1242811"/>
            <a:ext cx="540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157053" y="354447"/>
            <a:ext cx="711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9032" y="352163"/>
            <a:ext cx="998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2904" y="391943"/>
            <a:ext cx="455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31767" y="371481"/>
            <a:ext cx="573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2716" y="371481"/>
            <a:ext cx="566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52903" y="368868"/>
            <a:ext cx="663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95645" y="374701"/>
            <a:ext cx="899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8071" y="1294931"/>
            <a:ext cx="93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-7,27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98379" y="1288112"/>
            <a:ext cx="1062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-8,25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86896" y="1243089"/>
            <a:ext cx="796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-3,2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9212" y="1276584"/>
            <a:ext cx="58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5782614" y="847929"/>
            <a:ext cx="0" cy="4314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47210" y="1348508"/>
            <a:ext cx="385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87986" y="1277144"/>
            <a:ext cx="70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4,11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93486" y="1299387"/>
            <a:ext cx="824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9,15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06987" y="1299362"/>
            <a:ext cx="89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86896" y="3103808"/>
            <a:ext cx="22001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17,4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7,31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7,27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5,05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0,98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32018" y="2154234"/>
            <a:ext cx="723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Найдите расстояние между </a:t>
            </a:r>
            <a:r>
              <a:rPr lang="ru-RU" sz="2400" dirty="0" smtClean="0"/>
              <a:t>точками: </a:t>
            </a:r>
            <a:endParaRPr lang="ru-RU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1889974" y="3103808"/>
            <a:ext cx="1714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824" y="-52233"/>
            <a:ext cx="10018713" cy="808149"/>
          </a:xfrm>
        </p:spPr>
        <p:txBody>
          <a:bodyPr/>
          <a:lstStyle/>
          <a:p>
            <a:r>
              <a:rPr lang="ru-RU" dirty="0" smtClean="0"/>
              <a:t>Открытый Луч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6997" y="1569350"/>
            <a:ext cx="10018713" cy="150136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Пусть на координатной прямой отмечена точка</a:t>
            </a:r>
            <a:r>
              <a:rPr lang="ru-RU" i="1" dirty="0"/>
              <a:t> </a:t>
            </a:r>
            <a:r>
              <a:rPr lang="ru-RU" b="1" i="1" dirty="0" smtClean="0"/>
              <a:t>а</a:t>
            </a:r>
            <a:r>
              <a:rPr lang="ru-RU" i="1" dirty="0" smtClean="0"/>
              <a:t>. </a:t>
            </a:r>
            <a:r>
              <a:rPr lang="ru-RU" dirty="0" smtClean="0"/>
              <a:t>Рассмотрим</a:t>
            </a:r>
            <a:r>
              <a:rPr lang="ru-RU" i="1" dirty="0" smtClean="0"/>
              <a:t> </a:t>
            </a:r>
            <a:r>
              <a:rPr lang="ru-RU" dirty="0"/>
              <a:t>все точки, расположенные </a:t>
            </a:r>
            <a:r>
              <a:rPr lang="ru-RU" b="1" dirty="0"/>
              <a:t>правее</a:t>
            </a:r>
            <a:r>
              <a:rPr lang="ru-RU" dirty="0"/>
              <a:t> точки </a:t>
            </a:r>
            <a:r>
              <a:rPr lang="ru-RU" b="1" i="1" dirty="0" smtClean="0"/>
              <a:t>a</a:t>
            </a:r>
            <a:r>
              <a:rPr lang="ru-RU" i="1" dirty="0" smtClean="0"/>
              <a:t> </a:t>
            </a:r>
            <a:r>
              <a:rPr lang="ru-RU" dirty="0" smtClean="0"/>
              <a:t>и</a:t>
            </a:r>
            <a:r>
              <a:rPr lang="ru-RU" i="1" dirty="0" smtClean="0"/>
              <a:t> </a:t>
            </a:r>
            <a:r>
              <a:rPr lang="ru-RU" dirty="0" smtClean="0"/>
              <a:t>отметим</a:t>
            </a:r>
            <a:r>
              <a:rPr lang="ru-RU" i="1" dirty="0" smtClean="0"/>
              <a:t> </a:t>
            </a:r>
            <a:r>
              <a:rPr lang="ru-RU" dirty="0" smtClean="0"/>
              <a:t>соответствующую часть координатной прямой штриховкой.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651938" y="3432528"/>
            <a:ext cx="8178084" cy="1288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040437" y="3302198"/>
            <a:ext cx="257578" cy="23182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948929" y="3509142"/>
            <a:ext cx="875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а</a:t>
            </a:r>
            <a:endParaRPr lang="ru-RU" sz="3600" b="1" i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5567115" y="3292389"/>
            <a:ext cx="201768" cy="16189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904679" y="3247807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228227" y="3273979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587257" y="3247807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950579" y="3283184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229619" y="3270179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556899" y="3265104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884179" y="3251480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175650" y="3234144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8435707" y="3247807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727178" y="3270798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9054458" y="3265104"/>
            <a:ext cx="206063" cy="18030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375865" y="3612832"/>
            <a:ext cx="72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296997" y="4524285"/>
            <a:ext cx="108214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множество точек (чисел) называют </a:t>
            </a:r>
            <a:r>
              <a:rPr lang="ru-RU" sz="2400" b="1" i="1" dirty="0" smtClean="0"/>
              <a:t>открытым лучом </a:t>
            </a:r>
            <a:r>
              <a:rPr lang="ru-RU" sz="2400" dirty="0" smtClean="0"/>
              <a:t>и обозначают </a:t>
            </a:r>
            <a:r>
              <a:rPr lang="ru-RU" sz="2400" b="1" dirty="0" smtClean="0"/>
              <a:t>(a;+∞) </a:t>
            </a:r>
            <a:r>
              <a:rPr lang="ru-RU" sz="2400" dirty="0" smtClean="0"/>
              <a:t>, где знак </a:t>
            </a:r>
            <a:r>
              <a:rPr lang="ru-RU" sz="2400" b="1" dirty="0" smtClean="0"/>
              <a:t>+∞ </a:t>
            </a:r>
            <a:r>
              <a:rPr lang="ru-RU" sz="2400" dirty="0" smtClean="0"/>
              <a:t>читается как « плюс бесконечность».</a:t>
            </a:r>
            <a:endParaRPr lang="ru-RU" sz="2400" dirty="0" smtClean="0"/>
          </a:p>
          <a:p>
            <a:r>
              <a:rPr lang="ru-RU" sz="2400" dirty="0" smtClean="0"/>
              <a:t>Оно характеризуется неравенством </a:t>
            </a:r>
            <a:r>
              <a:rPr lang="ru-RU" sz="2400" b="1" dirty="0" smtClean="0"/>
              <a:t>x&gt;a</a:t>
            </a:r>
            <a:r>
              <a:rPr lang="ru-RU" sz="2400" dirty="0" smtClean="0"/>
              <a:t>, где x - любая точка открытого луча.</a:t>
            </a:r>
            <a:endParaRPr lang="ru-RU" sz="2400" dirty="0" smtClean="0"/>
          </a:p>
          <a:p>
            <a:r>
              <a:rPr lang="ru-RU" sz="2400" b="1" dirty="0" smtClean="0"/>
              <a:t>Точка </a:t>
            </a:r>
            <a:r>
              <a:rPr lang="ru-RU" sz="2400" b="1" i="1" dirty="0" smtClean="0"/>
              <a:t>а</a:t>
            </a:r>
            <a:r>
              <a:rPr lang="ru-RU" sz="2400" b="1" dirty="0" smtClean="0"/>
              <a:t> не принадлежит открытому лучу </a:t>
            </a:r>
            <a:r>
              <a:rPr lang="ru-RU" sz="2400" dirty="0" smtClean="0"/>
              <a:t>и поэтому обозначается белой (выколотой) точкой.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219" y="0"/>
            <a:ext cx="10018713" cy="31242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Пусть на координатной прямой отмечена точка </a:t>
            </a:r>
            <a:r>
              <a:rPr lang="en-US" b="1" i="1" dirty="0" smtClean="0"/>
              <a:t>b</a:t>
            </a:r>
            <a:r>
              <a:rPr lang="ru-RU" dirty="0" smtClean="0"/>
              <a:t>.  </a:t>
            </a:r>
            <a:r>
              <a:rPr lang="ru-RU" dirty="0"/>
              <a:t>Рассмотрим все точки, расположенные </a:t>
            </a:r>
            <a:r>
              <a:rPr lang="ru-RU" b="1" dirty="0" smtClean="0"/>
              <a:t>левее</a:t>
            </a:r>
            <a:r>
              <a:rPr lang="ru-RU" dirty="0" smtClean="0"/>
              <a:t> </a:t>
            </a:r>
            <a:r>
              <a:rPr lang="ru-RU" dirty="0"/>
              <a:t>точки </a:t>
            </a:r>
            <a:r>
              <a:rPr lang="en-US" b="1" i="1" dirty="0"/>
              <a:t>b</a:t>
            </a:r>
            <a:r>
              <a:rPr lang="ru-RU" dirty="0" smtClean="0"/>
              <a:t> </a:t>
            </a:r>
            <a:r>
              <a:rPr lang="ru-RU" dirty="0"/>
              <a:t>и отметим соответствующую часть координатной прямой штриховкой.</a:t>
            </a:r>
            <a:endParaRPr lang="ru-RU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42292" y="2632784"/>
            <a:ext cx="7495504" cy="2575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464915" y="3660078"/>
            <a:ext cx="100187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множество точек (чисел), так</a:t>
            </a:r>
            <a:r>
              <a:rPr lang="en-US" sz="2400" dirty="0" smtClean="0"/>
              <a:t> </a:t>
            </a:r>
            <a:r>
              <a:rPr lang="ru-RU" sz="2400" dirty="0" smtClean="0"/>
              <a:t>же называют </a:t>
            </a:r>
            <a:r>
              <a:rPr lang="ru-RU" sz="2400" b="1" dirty="0" smtClean="0"/>
              <a:t>открытым лучом </a:t>
            </a:r>
            <a:r>
              <a:rPr lang="ru-RU" sz="2400" dirty="0" smtClean="0"/>
              <a:t>и обозначают </a:t>
            </a:r>
            <a:r>
              <a:rPr lang="ru-RU" sz="2400" b="1" dirty="0" smtClean="0"/>
              <a:t>(-∞; </a:t>
            </a:r>
            <a:r>
              <a:rPr lang="en-US" sz="2400" b="1" dirty="0" smtClean="0"/>
              <a:t>b</a:t>
            </a:r>
            <a:r>
              <a:rPr lang="ru-RU" sz="2400" b="1" dirty="0" smtClean="0"/>
              <a:t>) </a:t>
            </a:r>
            <a:r>
              <a:rPr lang="ru-RU" sz="2400" dirty="0" smtClean="0"/>
              <a:t>, где знак </a:t>
            </a:r>
            <a:r>
              <a:rPr lang="en-US" sz="2400" b="1" dirty="0"/>
              <a:t>-</a:t>
            </a:r>
            <a:r>
              <a:rPr lang="ru-RU" sz="2400" b="1" dirty="0" smtClean="0"/>
              <a:t>∞ </a:t>
            </a:r>
            <a:r>
              <a:rPr lang="ru-RU" sz="2400" dirty="0" smtClean="0"/>
              <a:t>читается как «минус бесконечность».</a:t>
            </a:r>
            <a:endParaRPr lang="ru-RU" sz="2400" dirty="0" smtClean="0"/>
          </a:p>
          <a:p>
            <a:r>
              <a:rPr lang="ru-RU" sz="2400" dirty="0" smtClean="0"/>
              <a:t>Оно характеризуется неравенством </a:t>
            </a:r>
            <a:r>
              <a:rPr lang="ru-RU" sz="2400" b="1" dirty="0" smtClean="0"/>
              <a:t>x</a:t>
            </a:r>
            <a:r>
              <a:rPr lang="en-US" sz="2400" b="1" dirty="0" smtClean="0"/>
              <a:t>&lt;</a:t>
            </a:r>
            <a:r>
              <a:rPr lang="ru-RU" sz="2400" b="1" dirty="0" smtClean="0"/>
              <a:t>a</a:t>
            </a:r>
            <a:r>
              <a:rPr lang="ru-RU" sz="2400" dirty="0" smtClean="0"/>
              <a:t>, где x - любая точка открытого луча.</a:t>
            </a:r>
            <a:endParaRPr lang="ru-RU" sz="2400" dirty="0" smtClean="0"/>
          </a:p>
          <a:p>
            <a:r>
              <a:rPr lang="ru-RU" sz="2400" b="1" dirty="0" smtClean="0"/>
              <a:t>Точка </a:t>
            </a:r>
            <a:r>
              <a:rPr lang="en-US" sz="2400" b="1" i="1" dirty="0" smtClean="0"/>
              <a:t>b</a:t>
            </a:r>
            <a:r>
              <a:rPr lang="ru-RU" sz="2400" b="1" dirty="0" smtClean="0"/>
              <a:t>, так же не принадлежит открытому лучу </a:t>
            </a:r>
            <a:r>
              <a:rPr lang="ru-RU" sz="2400" dirty="0" smtClean="0"/>
              <a:t>и следовательно обозначается белым (выколотым) кружком (точкой).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5029813" y="2516874"/>
            <a:ext cx="270456" cy="231819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822642" y="2774780"/>
            <a:ext cx="32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79937" y="2478234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815978" y="2465357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63519" y="2478234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465028" y="2471796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10859" y="2456772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12500" y="2445657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408959" y="2478235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21330" y="2462138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822971" y="2445657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91480" y="2446037"/>
            <a:ext cx="193183" cy="180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67565" y="2860777"/>
            <a:ext cx="459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b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916" y="157766"/>
            <a:ext cx="10018713" cy="1039969"/>
          </a:xfrm>
        </p:spPr>
        <p:txBody>
          <a:bodyPr/>
          <a:lstStyle/>
          <a:p>
            <a:r>
              <a:rPr lang="ru-RU" dirty="0"/>
              <a:t>Л</a:t>
            </a:r>
            <a:r>
              <a:rPr lang="ru-RU" dirty="0" smtClean="0"/>
              <a:t>уч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14584" y="4416306"/>
            <a:ext cx="8474174" cy="116443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263345" y="4530056"/>
            <a:ext cx="231819" cy="2318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14584" y="1080652"/>
            <a:ext cx="9513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точку </a:t>
            </a:r>
            <a:r>
              <a:rPr lang="ru-RU" sz="2400" b="1" i="1" dirty="0" smtClean="0"/>
              <a:t>a</a:t>
            </a:r>
            <a:r>
              <a:rPr lang="ru-RU" sz="2400" dirty="0" smtClean="0"/>
              <a:t> присоединить к открытому лучу, то получится луч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88902" y="1875989"/>
            <a:ext cx="103030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Луч обозначаем </a:t>
            </a:r>
            <a:r>
              <a:rPr lang="ru-RU" sz="2400" b="1" dirty="0" smtClean="0"/>
              <a:t>[a;+∞) </a:t>
            </a:r>
            <a:r>
              <a:rPr lang="ru-RU" sz="2400" dirty="0" smtClean="0"/>
              <a:t>и характеризуем неравенством </a:t>
            </a:r>
            <a:r>
              <a:rPr lang="ru-RU" sz="2400" b="1" dirty="0" err="1" smtClean="0"/>
              <a:t>x≥a</a:t>
            </a:r>
            <a:r>
              <a:rPr lang="ru-RU" sz="2400" b="1" dirty="0" smtClean="0"/>
              <a:t>.</a:t>
            </a:r>
            <a:endParaRPr lang="en-US" sz="2400" b="1" dirty="0" smtClean="0"/>
          </a:p>
          <a:p>
            <a:r>
              <a:rPr lang="ru-RU" sz="2400" dirty="0" smtClean="0"/>
              <a:t>Заметим что перед</a:t>
            </a:r>
            <a:r>
              <a:rPr lang="en-US" sz="2400" dirty="0" smtClean="0"/>
              <a:t> </a:t>
            </a:r>
            <a:r>
              <a:rPr lang="ru-RU" sz="2400" dirty="0" smtClean="0"/>
              <a:t>точкой</a:t>
            </a:r>
            <a:r>
              <a:rPr lang="ru-RU" sz="2400" b="1" i="1" dirty="0" smtClean="0"/>
              <a:t> а </a:t>
            </a:r>
            <a:r>
              <a:rPr lang="ru-RU" sz="2400" dirty="0" smtClean="0"/>
              <a:t>стоит </a:t>
            </a:r>
            <a:r>
              <a:rPr lang="ru-RU" sz="2400" b="1" dirty="0" smtClean="0"/>
              <a:t>квадратная скобка</a:t>
            </a:r>
            <a:r>
              <a:rPr lang="ru-RU" sz="2400" dirty="0" smtClean="0"/>
              <a:t>, это означает что </a:t>
            </a:r>
            <a:r>
              <a:rPr lang="ru-RU" sz="2400" b="1" dirty="0" smtClean="0"/>
              <a:t> </a:t>
            </a:r>
            <a:r>
              <a:rPr lang="ru-RU" sz="2400" dirty="0" smtClean="0"/>
              <a:t>сама</a:t>
            </a:r>
            <a:r>
              <a:rPr lang="ru-RU" sz="2400" b="1" dirty="0" smtClean="0"/>
              <a:t> точка принадлежит лучу</a:t>
            </a:r>
            <a:r>
              <a:rPr lang="ru-RU" sz="2400" dirty="0" smtClean="0"/>
              <a:t>, на чертеже эту точку обозначают закрашенным ( черным) кружком.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0</TotalTime>
  <Words>4499</Words>
  <Application>WPS Presentation</Application>
  <PresentationFormat>Произвольный</PresentationFormat>
  <Paragraphs>300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SimSun</vt:lpstr>
      <vt:lpstr>Wingdings</vt:lpstr>
      <vt:lpstr>Arial</vt:lpstr>
      <vt:lpstr>Times New Roman</vt:lpstr>
      <vt:lpstr>Corbel</vt:lpstr>
      <vt:lpstr>Microsoft YaHei</vt:lpstr>
      <vt:lpstr>Arial Unicode MS</vt:lpstr>
      <vt:lpstr>Calibri</vt:lpstr>
      <vt:lpstr>Параллакс</vt:lpstr>
      <vt:lpstr>Числовые промежутки </vt:lpstr>
      <vt:lpstr>Координатная прямая</vt:lpstr>
      <vt:lpstr>Числу 2 соответствует точка А, которая удалена от начала отсчёта, т.е. от точки О, на расстояние, равное 2 (в заданном масштабе), и отложена от точки О в заданном (положительном) направлении. Числу −2 соответствует точка М, которая удалена от начала отсчёта, т.е. от точки О, на расстояние, равное 2 (в заданном масштабе), и отложена от точки О в отрицательном направлении, т.е. в направлении, противоположном заданному.  </vt:lpstr>
      <vt:lpstr>PowerPoint 演示文稿</vt:lpstr>
      <vt:lpstr>Расстояние между точками</vt:lpstr>
      <vt:lpstr>PowerPoint 演示文稿</vt:lpstr>
      <vt:lpstr>Открытый Луч</vt:lpstr>
      <vt:lpstr>PowerPoint 演示文稿</vt:lpstr>
      <vt:lpstr>Луч</vt:lpstr>
      <vt:lpstr>PowerPoint 演示文稿</vt:lpstr>
      <vt:lpstr>Интервалы, отрезки и полуинтервалы</vt:lpstr>
      <vt:lpstr>PowerPoint 演示文稿</vt:lpstr>
      <vt:lpstr>PowerPoint 演示文稿</vt:lpstr>
      <vt:lpstr>PowerPoint 演示文稿</vt:lpstr>
      <vt:lpstr>Упражнения </vt:lpstr>
      <vt:lpstr>PowerPoint 演示文稿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промежутки</dc:title>
  <dc:creator>User</dc:creator>
  <cp:lastModifiedBy>WPS_1708844857</cp:lastModifiedBy>
  <cp:revision>47</cp:revision>
  <dcterms:created xsi:type="dcterms:W3CDTF">2017-02-19T16:40:00Z</dcterms:created>
  <dcterms:modified xsi:type="dcterms:W3CDTF">2024-11-04T16:37:55Z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553A1BD6905D494FA31E823EF99AAA71_12</vt:lpwstr>
  </property>
  <property fmtid="{D5CDD505-2E9C-101B-9397-08002B2CF9AE}" pid="3" name="KSOProductBuildVer">
    <vt:lpwstr>1049-12.2.0.18607</vt:lpwstr>
  </property>
</Properties>
</file>