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60" r:id="rId4"/>
    <p:sldId id="261" r:id="rId5"/>
    <p:sldId id="263" r:id="rId6"/>
    <p:sldId id="264" r:id="rId7"/>
    <p:sldId id="265" r:id="rId8"/>
    <p:sldId id="266" r:id="rId9"/>
    <p:sldId id="279" r:id="rId10"/>
    <p:sldId id="275" r:id="rId11"/>
    <p:sldId id="269" r:id="rId12"/>
    <p:sldId id="270" r:id="rId13"/>
    <p:sldId id="278" r:id="rId14"/>
    <p:sldId id="284" r:id="rId15"/>
    <p:sldId id="282" r:id="rId16"/>
    <p:sldId id="280" r:id="rId17"/>
    <p:sldId id="271" r:id="rId18"/>
    <p:sldId id="283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98015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5224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035288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B8787-53BF-4C08-8997-2230EFDCECC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57B2F-05FF-4BEE-8D8B-8FA7C6BFB5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98732"/>
      </p:ext>
    </p:extLst>
  </p:cSld>
  <p:clrMapOvr>
    <a:masterClrMapping/>
  </p:clrMapOvr>
  <p:transition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EA9AB-4B59-41C9-A06C-D2A3EC639B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BAC97-C2E9-4D9A-A529-1784FDB92E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692679"/>
      </p:ext>
    </p:extLst>
  </p:cSld>
  <p:clrMapOvr>
    <a:masterClrMapping/>
  </p:clrMapOvr>
  <p:transition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C3384-F2E1-43D4-BECE-2F8075DAB5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B6375-500C-4013-8D23-560139FE1C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098706"/>
      </p:ext>
    </p:extLst>
  </p:cSld>
  <p:clrMapOvr>
    <a:masterClrMapping/>
  </p:clrMapOvr>
  <p:transition>
    <p:cut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44607-8F09-4868-8CAE-C6F6FDF9CF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98BBA-3379-4E21-AAE1-39243505086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57315"/>
      </p:ext>
    </p:extLst>
  </p:cSld>
  <p:clrMapOvr>
    <a:masterClrMapping/>
  </p:clrMapOvr>
  <p:transition>
    <p:cut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6FE22-6162-4997-AF9C-5BF9F33BD3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D67C0-4BD9-4FA9-AA9F-7B69A0C06B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01398"/>
      </p:ext>
    </p:extLst>
  </p:cSld>
  <p:clrMapOvr>
    <a:masterClrMapping/>
  </p:clrMapOvr>
  <p:transition>
    <p:cut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93564-3CF0-4E9D-92D9-A2ECBFC23C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941F2-E01F-4A5E-86AC-5F8A5D2E71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65706"/>
      </p:ext>
    </p:extLst>
  </p:cSld>
  <p:clrMapOvr>
    <a:masterClrMapping/>
  </p:clrMapOvr>
  <p:transition>
    <p:cut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8B33-827F-4CD0-B128-F251D6C409F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B41CE-4D7C-408B-95F9-76F9F91E4F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820333"/>
      </p:ext>
    </p:extLst>
  </p:cSld>
  <p:clrMapOvr>
    <a:masterClrMapping/>
  </p:clrMapOvr>
  <p:transition>
    <p:cut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81D40-12D6-4165-AF24-9612A6EC0B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CA616-F16E-41EF-B5AE-76AA3953FD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67900"/>
      </p:ext>
    </p:extLst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973062"/>
      </p:ext>
    </p:extLst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BAB39-2AFA-48E7-9963-348E7191478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AEBBE-56C2-4CEC-8064-077CA89AF1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99858"/>
      </p:ext>
    </p:extLst>
  </p:cSld>
  <p:clrMapOvr>
    <a:masterClrMapping/>
  </p:clrMapOvr>
  <p:transition>
    <p:cut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E8138-972F-4EA5-AE5C-56DB49290E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E4483-946D-4196-BDAB-09A52EEA4B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042251"/>
      </p:ext>
    </p:extLst>
  </p:cSld>
  <p:clrMapOvr>
    <a:masterClrMapping/>
  </p:clrMapOvr>
  <p:transition>
    <p:cut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07AA7-7974-4D53-B947-5F40D384C7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2F084-C441-4D78-B468-27A61BC3D2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549425"/>
      </p:ext>
    </p:extLst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44034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6278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64917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60748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56868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6331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60587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45C43-65A5-46DB-BDB4-50B1AA9A402C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57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46B81C-2B57-48E2-8DD9-BAA5B62C4D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2DD405-5FF0-4359-8D5A-9A8297FB061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848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74;&#1086;&#1089;&#1087;&#1080;&#1090;&#1072;&#1090;&#1100;%20&#1095;&#1077;&#1083;&#1086;&#1074;&#1077;&#1082;&#1072;\&#1055;&#1088;&#1077;&#1079;&#1077;&#1085;&#1090;&#1072;&#1094;&#1080;&#1103;%20&#1058;&#1072;&#1090;&#1072;&#1088;&#1080;&#1085;&#1094;&#1077;&#1074;&#1072;%20&#1054;.&#1042;\1%20&#1082;&#1083;&#1080;&#1087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Document2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1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клип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4286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025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kyline-telecom.ru/wp-content/uploads/2015/11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" y="32614"/>
            <a:ext cx="9131927" cy="53079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870128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741207"/>
              </p:ext>
            </p:extLst>
          </p:nvPr>
        </p:nvGraphicFramePr>
        <p:xfrm>
          <a:off x="106363" y="182563"/>
          <a:ext cx="8885237" cy="647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Документ" r:id="rId4" imgW="9917612" imgH="7275727" progId="Word.Document.12">
                  <p:embed/>
                </p:oleObj>
              </mc:Choice>
              <mc:Fallback>
                <p:oleObj name="Документ" r:id="rId4" imgW="9917612" imgH="7275727" progId="Word.Document.12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3" y="182563"/>
                        <a:ext cx="8885237" cy="647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03848" y="2924944"/>
            <a:ext cx="264643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Тема:</a:t>
            </a:r>
          </a:p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«Достопримечательности</a:t>
            </a:r>
          </a:p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Ставропольского края»</a:t>
            </a:r>
            <a:endParaRPr lang="ru-RU" sz="1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37635" y="-88058"/>
            <a:ext cx="26464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Кроссенс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74218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wee-print.ru/wp-content/uploads/2018/06/%D0%9F%D0%BE%D1%80%D1%82%D1%80%D0%B5%D1%82-%D0%9F%D1%83%D1%82%D0%B8%D0%BD%D0%B0-%D0%9A%D0%B0%D0%B7%D0%B0%D0%BD%D1%8C-%D0%90%D1%80%D1%82%D0%9C%D0%B0%D1%81%D1%82%D0%B5%D1%80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85728"/>
            <a:ext cx="2625347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Объект 4"/>
          <p:cNvSpPr txBox="1">
            <a:spLocks/>
          </p:cNvSpPr>
          <p:nvPr/>
        </p:nvSpPr>
        <p:spPr>
          <a:xfrm>
            <a:off x="500034" y="3857628"/>
            <a:ext cx="8286808" cy="2286016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      «Утратив патриотизм, связанные с ним национальную гордость и достоинство, мы потеряем себя как народ, способный на великие свершения.»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В.В. Путин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945-2022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5883"/>
            <a:ext cx="9122529" cy="563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9794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avatars.mds.yandex.net/get-pdb/1947635/5d58f578-9d26-42ef-9c85-6f29025eb492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51" y="0"/>
            <a:ext cx="9169651" cy="683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3269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fsd.multiurok.ru/html/2019/12/12/s_5df21a2e5ca28/1288233_3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fsd.multiurok.ru/html/2019/12/12/s_5df21a2e5ca28/1288233_3.jp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fsd.multiurok.ru/html/2019/12/12/s_5df21a2e5ca28/1288233_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fsd.multiurok.ru/html/2019/12/12/s_5df21a2e5ca28/1288233_3.jpe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https://ds05.infourok.ru/uploads/ex/0216/000be8f5-2cd8775d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50" y="-1"/>
            <a:ext cx="917535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3048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9160" y="285448"/>
            <a:ext cx="82193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Кому адресовать письмо? 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0" name="Picture 2" descr="http://xn--80aacb0akh2bp7e.xn--p1ai/media/cache/89/0c/6c/2b/67/73/890c6c2b677360854ed8b431c7c5ad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393" y="1340768"/>
            <a:ext cx="5353927" cy="396044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634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900igr.net/up/datas/194860/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6" y="116632"/>
            <a:ext cx="4594545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s://pbs.twimg.com/media/D4_BfcsXkAA6Gz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574"/>
            <a:ext cx="3816424" cy="5418665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5788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404664"/>
            <a:ext cx="7643178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 Сегодняшний разговор заставил меня задуматься…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FF0000"/>
                </a:solidFill>
                <a:latin typeface="+mj-lt"/>
                <a:ea typeface="Calibri" pitchFamily="34" charset="0"/>
                <a:cs typeface="Times New Roman" pitchFamily="18" charset="0"/>
              </a:rPr>
              <a:t>2. Мне </a:t>
            </a:r>
            <a:r>
              <a:rPr lang="ru-RU" altLang="ru-RU" sz="4000" b="1" dirty="0">
                <a:solidFill>
                  <a:srgbClr val="FF0000"/>
                </a:solidFill>
                <a:latin typeface="+mj-lt"/>
                <a:ea typeface="Calibri" pitchFamily="34" charset="0"/>
                <a:cs typeface="Times New Roman" pitchFamily="18" charset="0"/>
              </a:rPr>
              <a:t>было интересно…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FF0000"/>
                </a:solidFill>
                <a:latin typeface="+mj-lt"/>
                <a:ea typeface="Calibri" pitchFamily="34" charset="0"/>
                <a:cs typeface="Arial" charset="0"/>
              </a:rPr>
              <a:t>3. Я </a:t>
            </a:r>
            <a:r>
              <a:rPr lang="ru-RU" altLang="ru-RU" sz="4000" b="1" dirty="0">
                <a:solidFill>
                  <a:srgbClr val="FF0000"/>
                </a:solidFill>
                <a:latin typeface="+mj-lt"/>
                <a:ea typeface="Calibri" pitchFamily="34" charset="0"/>
                <a:cs typeface="Arial" charset="0"/>
              </a:rPr>
              <a:t>обязательно буду …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46708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Прямоугольник 1"/>
          <p:cNvSpPr>
            <a:spLocks noChangeArrowheads="1"/>
          </p:cNvSpPr>
          <p:nvPr/>
        </p:nvSpPr>
        <p:spPr bwMode="auto">
          <a:xfrm>
            <a:off x="827584" y="3140968"/>
            <a:ext cx="777639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«Славься, Отечество наше свободное, 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Предками данная мудрость народная!</a:t>
            </a:r>
            <a:endParaRPr lang="ru-RU" altLang="ru-RU" sz="32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 altLang="ru-RU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Славься, страна! Мы гордимся тобой</a:t>
            </a: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 algn="r"/>
            <a:r>
              <a:rPr lang="ru-RU" alt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(С. </a:t>
            </a:r>
            <a:r>
              <a:rPr lang="ru-RU" altLang="ru-RU" sz="3200" b="1" i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Михалков)</a:t>
            </a:r>
            <a:endParaRPr lang="ru-RU" altLang="ru-RU" sz="32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44402" y="344850"/>
            <a:ext cx="15259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Тема: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97501" y="1052736"/>
            <a:ext cx="58197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«Я - гражданин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патриот России»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28048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2420888"/>
            <a:ext cx="8712200" cy="1643527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    «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Патриот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 – патриотка, любитель Отечества, ревнитель о благе его, </a:t>
            </a:r>
            <a:r>
              <a:rPr lang="ru-RU" alt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отчизнолюб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alt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отечественник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 или </a:t>
            </a:r>
            <a:r>
              <a:rPr lang="ru-RU" alt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отчизник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». </a:t>
            </a:r>
          </a:p>
          <a:p>
            <a:pPr algn="r" eaLnBrk="1" hangingPunct="1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(Словарь В.И. Даля)</a:t>
            </a:r>
            <a:r>
              <a:rPr lang="ru-RU" altLang="ru-RU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27081" y="4293096"/>
            <a:ext cx="8314953" cy="17912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«</a:t>
            </a:r>
            <a:r>
              <a:rPr lang="ru-RU" altLang="ru-RU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Патриот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– тот, кто любит свое Отечество, </a:t>
            </a:r>
          </a:p>
          <a:p>
            <a:pPr marL="342900" indent="-342900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предан своему народу, готов на жертвы и подвиги</a:t>
            </a:r>
          </a:p>
          <a:p>
            <a:pPr marL="342900" indent="-342900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во 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имя интересов своей Родины»</a:t>
            </a:r>
          </a:p>
          <a:p>
            <a:pPr marL="342900" indent="-342900" algn="r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altLang="ru-RU" sz="2400" b="1" i="1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rPr>
              <a:t>(Словарь С.И. Ожегова)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260648"/>
            <a:ext cx="8712200" cy="2012859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    «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Гражданин</a:t>
            </a:r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</a:rPr>
              <a:t> – лицо, принадлежащее к постоянному населению данного государства, пользующееся его защитой и наделенное совокупностью прав и обязанностей»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r" eaLnBrk="1" hangingPunct="1"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alt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(Словарь С.И. Ожегова)</a:t>
            </a:r>
          </a:p>
        </p:txBody>
      </p:sp>
    </p:spTree>
    <p:extLst>
      <p:ext uri="{BB962C8B-B14F-4D97-AF65-F5344CB8AC3E}">
        <p14:creationId xmlns:p14="http://schemas.microsoft.com/office/powerpoint/2010/main" val="17824877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Каждый, кто любит место, где родился и вырос.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Тот, кто любит и не забывает свою мать, свой дом.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Кто с гордостью осознает, что нет на Земле страны лучше нашей.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Тот, кто любит и охраняет природу. Ведь природа России сказочно богата.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Готов стать на защиту Отечества.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Знает государственную символику.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Готов отдать своей Родине все силы и способности.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Знает историю страны, гордится своими предками.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827584" y="116632"/>
            <a:ext cx="786643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chemeClr val="tx2"/>
                </a:solidFill>
              </a:rPr>
              <a:t>Ассоциативный ряд</a:t>
            </a:r>
            <a:endParaRPr lang="ru-RU" altLang="ru-RU" sz="4400" b="1" dirty="0">
              <a:solidFill>
                <a:schemeClr val="tx2"/>
              </a:solidFill>
            </a:endParaRPr>
          </a:p>
          <a:p>
            <a:pPr algn="ctr"/>
            <a:r>
              <a:rPr lang="ru-RU" altLang="ru-RU" sz="4400" b="1" dirty="0">
                <a:solidFill>
                  <a:srgbClr val="FF0000"/>
                </a:solidFill>
              </a:rPr>
              <a:t> 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«Патриот – кто он?»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915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нотоле\Desktop\Презентация Татаринцева О.В\pic01_new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2"/>
          <a:stretch/>
        </p:blipFill>
        <p:spPr bwMode="auto">
          <a:xfrm>
            <a:off x="57807" y="869326"/>
            <a:ext cx="9069960" cy="4392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9810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https://ds05.infourok.ru/uploads/ex/0d36/0003a32d-91a64773/640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8" t="18162" r="12295" b="7534"/>
          <a:stretch/>
        </p:blipFill>
        <p:spPr bwMode="auto">
          <a:xfrm>
            <a:off x="395536" y="881758"/>
            <a:ext cx="8136904" cy="594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92031" y="19650"/>
            <a:ext cx="2910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Кроссенс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70510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https://ds04.infourok.ru/uploads/ex/0489/000582c8-cbf0451a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28359" r="3789" b="32914"/>
          <a:stretch/>
        </p:blipFill>
        <p:spPr bwMode="auto">
          <a:xfrm>
            <a:off x="279941" y="1183978"/>
            <a:ext cx="8475889" cy="260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2683" y="260648"/>
            <a:ext cx="5480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Чтение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кроссенса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s://ds04.infourok.ru/uploads/ex/0489/000582c8-cbf0451a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" t="109538" r="3367" b="-39835"/>
          <a:stretch/>
        </p:blipFill>
        <p:spPr bwMode="auto">
          <a:xfrm>
            <a:off x="323527" y="6234545"/>
            <a:ext cx="8475889" cy="20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s://ds04.infourok.ru/uploads/ex/0489/000582c8-cbf0451a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4" t="66264" r="11631" b="2955"/>
          <a:stretch/>
        </p:blipFill>
        <p:spPr bwMode="auto">
          <a:xfrm>
            <a:off x="5888213" y="3792112"/>
            <a:ext cx="2535382" cy="207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145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30724" name="Объект 3"/>
          <p:cNvGraphicFramePr>
            <a:graphicFrameLocks noChangeAspect="1"/>
          </p:cNvGraphicFramePr>
          <p:nvPr/>
        </p:nvGraphicFramePr>
        <p:xfrm>
          <a:off x="11113" y="0"/>
          <a:ext cx="9132887" cy="658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Документ" r:id="rId4" imgW="9973428" imgH="7190124" progId="Word.Document.12">
                  <p:embed/>
                </p:oleObj>
              </mc:Choice>
              <mc:Fallback>
                <p:oleObj name="Документ" r:id="rId4" imgW="9973428" imgH="719012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3" y="0"/>
                        <a:ext cx="9132887" cy="658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556054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170830"/>
              </p:ext>
            </p:extLst>
          </p:nvPr>
        </p:nvGraphicFramePr>
        <p:xfrm>
          <a:off x="0" y="476672"/>
          <a:ext cx="9144001" cy="5976663"/>
        </p:xfrm>
        <a:graphic>
          <a:graphicData uri="http://schemas.openxmlformats.org/drawingml/2006/table">
            <a:tbl>
              <a:tblPr firstRow="1" firstCol="1" bandRow="1"/>
              <a:tblGrid>
                <a:gridCol w="3029761"/>
                <a:gridCol w="3030376"/>
                <a:gridCol w="3083864"/>
              </a:tblGrid>
              <a:tr h="1817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70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15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48789" marR="48789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5" name="Рисунок 10" descr="Описание: http://krasnoarm.msr.mosreg.ru/files/image/00/99/73/lg!o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3" y="4478048"/>
            <a:ext cx="2768494" cy="1829454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Рисунок 11" descr="Описание: https://arsenal-info.ru/img/1890997132/i_4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636" y="4292312"/>
            <a:ext cx="2464751" cy="19923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Рисунок 14" descr="Описание: https://cf.ppt-online.org/files1/slide/d/dn96NAbuXEqOPVgI5rcUl4BheKvstDFGjY2wZTJzy1/slide-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17" y="4403436"/>
            <a:ext cx="2511425" cy="18811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Рисунок 15" descr="Описание: http://admferzik.ru/wp-content/uploads/2017/07/den-voinskoj-slav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98" y="2527011"/>
            <a:ext cx="2786063" cy="17653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Рисунок 17" descr="Описание: http://arsoroik.ru/wp-content/uploads/2016/02/f0_3968779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3" y="567617"/>
            <a:ext cx="2778125" cy="17748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Рисунок 1" descr="Описание: http://itd2.mycdn.me/image?id=859834259074&amp;t=20&amp;plc=WEB&amp;tkn=*G027RfA2BttPTmC5kGqsMe70Xs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63" y="567617"/>
            <a:ext cx="2805113" cy="17113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Рисунок 2" descr="Описание: http://rethinkingrussia.ru/wp-content/uploads/2016/11/unit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310" y="567617"/>
            <a:ext cx="2617788" cy="17113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Рисунок 16" descr="Описание: https://avatars.mds.yandex.net/get-pdb/1356811/5f76b219-e1ed-4468-8603-e5ef8efe9aa3/s1200?webp=fals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393" y="2342442"/>
            <a:ext cx="2400271" cy="180020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337635" y="-88058"/>
            <a:ext cx="26464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Кроссенс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77834" y="2523175"/>
            <a:ext cx="264643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Тема: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«Дни воинской славы»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477268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blon1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shablon10</Template>
  <TotalTime>363</TotalTime>
  <Words>283</Words>
  <Application>Microsoft Office PowerPoint</Application>
  <PresentationFormat>Экран (4:3)</PresentationFormat>
  <Paragraphs>74</Paragraphs>
  <Slides>18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shablon10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Онотоле</dc:creator>
  <cp:lastModifiedBy>Lenina114</cp:lastModifiedBy>
  <cp:revision>40</cp:revision>
  <dcterms:created xsi:type="dcterms:W3CDTF">2019-02-27T16:46:20Z</dcterms:created>
  <dcterms:modified xsi:type="dcterms:W3CDTF">2022-10-15T10:08:17Z</dcterms:modified>
</cp:coreProperties>
</file>