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30"/>
  </p:notesMasterIdLst>
  <p:sldIdLst>
    <p:sldId id="256" r:id="rId2"/>
    <p:sldId id="290" r:id="rId3"/>
    <p:sldId id="291" r:id="rId4"/>
    <p:sldId id="257" r:id="rId5"/>
    <p:sldId id="258" r:id="rId6"/>
    <p:sldId id="259" r:id="rId7"/>
    <p:sldId id="264" r:id="rId8"/>
    <p:sldId id="266" r:id="rId9"/>
    <p:sldId id="267" r:id="rId10"/>
    <p:sldId id="293" r:id="rId11"/>
    <p:sldId id="273" r:id="rId12"/>
    <p:sldId id="274" r:id="rId13"/>
    <p:sldId id="275" r:id="rId14"/>
    <p:sldId id="276" r:id="rId15"/>
    <p:sldId id="278" r:id="rId16"/>
    <p:sldId id="279" r:id="rId17"/>
    <p:sldId id="280" r:id="rId18"/>
    <p:sldId id="281" r:id="rId19"/>
    <p:sldId id="282" r:id="rId20"/>
    <p:sldId id="284" r:id="rId21"/>
    <p:sldId id="283" r:id="rId22"/>
    <p:sldId id="285" r:id="rId23"/>
    <p:sldId id="286" r:id="rId24"/>
    <p:sldId id="287" r:id="rId25"/>
    <p:sldId id="288" r:id="rId26"/>
    <p:sldId id="289" r:id="rId27"/>
    <p:sldId id="294" r:id="rId28"/>
    <p:sldId id="292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DD323"/>
    <a:srgbClr val="87A51B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588" autoAdjust="0"/>
    <p:restoredTop sz="94590" autoAdjust="0"/>
  </p:normalViewPr>
  <p:slideViewPr>
    <p:cSldViewPr>
      <p:cViewPr varScale="1">
        <p:scale>
          <a:sx n="86" d="100"/>
          <a:sy n="86" d="100"/>
        </p:scale>
        <p:origin x="-134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-2634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0B245B-14DD-45C8-A3E2-EF4823334CF8}" type="datetimeFigureOut">
              <a:rPr lang="ru-RU" smtClean="0"/>
              <a:pPr/>
              <a:t>01.11.2023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ED7DE5-5458-494F-8594-4784601471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067814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D7DE5-5458-494F-8594-4784601471AA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251684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260648" y="4355976"/>
            <a:ext cx="6192688" cy="433305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D7DE5-5458-494F-8594-4784601471AA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736260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0A047-851E-433A-84AB-78780E2CB183}" type="datetimeFigureOut">
              <a:rPr lang="ru-RU" smtClean="0"/>
              <a:pPr/>
              <a:t>01.11.2023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17FE3-7247-438B-9282-37353501037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0A047-851E-433A-84AB-78780E2CB183}" type="datetimeFigureOut">
              <a:rPr lang="ru-RU" smtClean="0"/>
              <a:pPr/>
              <a:t>01.11.2023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17FE3-7247-438B-9282-3735350103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0A047-851E-433A-84AB-78780E2CB183}" type="datetimeFigureOut">
              <a:rPr lang="ru-RU" smtClean="0"/>
              <a:pPr/>
              <a:t>01.11.2023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17FE3-7247-438B-9282-3735350103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0A047-851E-433A-84AB-78780E2CB183}" type="datetimeFigureOut">
              <a:rPr lang="ru-RU" smtClean="0"/>
              <a:pPr/>
              <a:t>01.11.2023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17FE3-7247-438B-9282-3735350103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0A047-851E-433A-84AB-78780E2CB183}" type="datetimeFigureOut">
              <a:rPr lang="ru-RU" smtClean="0"/>
              <a:pPr/>
              <a:t>01.11.2023</a:t>
            </a:fld>
            <a:endParaRPr lang="ru-RU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17FE3-7247-438B-9282-3735350103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0A047-851E-433A-84AB-78780E2CB183}" type="datetimeFigureOut">
              <a:rPr lang="ru-RU" smtClean="0"/>
              <a:pPr/>
              <a:t>01.11.2023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17FE3-7247-438B-9282-3735350103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0A047-851E-433A-84AB-78780E2CB183}" type="datetimeFigureOut">
              <a:rPr lang="ru-RU" smtClean="0"/>
              <a:pPr/>
              <a:t>01.11.2023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17FE3-7247-438B-9282-3735350103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0A047-851E-433A-84AB-78780E2CB183}" type="datetimeFigureOut">
              <a:rPr lang="ru-RU" smtClean="0"/>
              <a:pPr/>
              <a:t>01.11.2023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17FE3-7247-438B-9282-3735350103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0A047-851E-433A-84AB-78780E2CB183}" type="datetimeFigureOut">
              <a:rPr lang="ru-RU" smtClean="0"/>
              <a:pPr/>
              <a:t>01.11.2023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17FE3-7247-438B-9282-3735350103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0A047-851E-433A-84AB-78780E2CB183}" type="datetimeFigureOut">
              <a:rPr lang="ru-RU" smtClean="0"/>
              <a:pPr/>
              <a:t>01.11.2023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17FE3-7247-438B-9282-37353501037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0A047-851E-433A-84AB-78780E2CB183}" type="datetimeFigureOut">
              <a:rPr lang="ru-RU" smtClean="0"/>
              <a:pPr/>
              <a:t>01.11.2023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17FE3-7247-438B-9282-37353501037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360A047-851E-433A-84AB-78780E2CB183}" type="datetimeFigureOut">
              <a:rPr lang="ru-RU" smtClean="0"/>
              <a:pPr/>
              <a:t>01.11.2023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C817FE3-7247-438B-9282-37353501037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533400"/>
            <a:ext cx="7932716" cy="879376"/>
          </a:xfrm>
        </p:spPr>
        <p:txBody>
          <a:bodyPr/>
          <a:lstStyle/>
          <a:p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47864" y="3501008"/>
            <a:ext cx="5114778" cy="1101248"/>
          </a:xfrm>
        </p:spPr>
        <p:txBody>
          <a:bodyPr/>
          <a:lstStyle/>
          <a:p>
            <a:r>
              <a:rPr lang="ru-RU" dirty="0" err="1" smtClean="0"/>
              <a:t>вамаама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851920" y="3140968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пенереурнну</a:t>
            </a:r>
            <a:endParaRPr lang="ru-RU" dirty="0"/>
          </a:p>
        </p:txBody>
      </p:sp>
      <p:sp>
        <p:nvSpPr>
          <p:cNvPr id="5" name="Прямоугольная выноска 4"/>
          <p:cNvSpPr/>
          <p:nvPr/>
        </p:nvSpPr>
        <p:spPr>
          <a:xfrm>
            <a:off x="467544" y="332656"/>
            <a:ext cx="8208912" cy="5688632"/>
          </a:xfrm>
          <a:prstGeom prst="wedgeRectCallou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перфолента 5"/>
          <p:cNvSpPr/>
          <p:nvPr/>
        </p:nvSpPr>
        <p:spPr>
          <a:xfrm>
            <a:off x="863588" y="765960"/>
            <a:ext cx="7416824" cy="3167096"/>
          </a:xfrm>
          <a:prstGeom prst="flowChartPunchedTape">
            <a:avLst/>
          </a:prstGeom>
          <a:blipFill>
            <a:blip r:embed="rId3"/>
            <a:tile tx="0" ty="0" sx="100000" sy="100000" flip="none" algn="tl"/>
          </a:blip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Развитие познавательной деятельности 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на уроках русского языка через исследовательскую деятельность. Лабораторные работы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99592" y="4365104"/>
            <a:ext cx="67687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      Савельева Ирина Степановна,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      учитель русского языка и литературы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07904" y="5011435"/>
            <a:ext cx="3888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ГБОУ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школы – интерната № 5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г.о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Тольятти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979712" y="5877303"/>
            <a:ext cx="19759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 и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3319023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/>
      <p:bldP spid="1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</p:nvPr>
        </p:nvGraphicFramePr>
        <p:xfrm>
          <a:off x="2248403" y="1600042"/>
          <a:ext cx="4647193" cy="4526280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412508"/>
                <a:gridCol w="1760134"/>
                <a:gridCol w="567946"/>
                <a:gridCol w="635701"/>
                <a:gridCol w="635203"/>
                <a:gridCol w="635701"/>
              </a:tblGrid>
              <a:tr h="75432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i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№ п/п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i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Виды деятельности учащихся. Параметры выполнения заданий.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i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Оценки учеников 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i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(комментарии)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144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Ф.И.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Ф.И.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Ф.И.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Ф.И.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44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432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Проверка домашнего задания: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Теоретическая часть: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44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а) полнота ответа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44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б) правильность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44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в) последовательность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44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г) примеры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44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д) языковое оформление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288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II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Выполнение лабораторной работы: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44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50000"/>
                        </a:lnSpc>
                        <a:spcAft>
                          <a:spcPts val="1000"/>
                        </a:spcAft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первое задание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44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50000"/>
                        </a:lnSpc>
                        <a:spcAft>
                          <a:spcPts val="1000"/>
                        </a:spcAft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второе задание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44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50000"/>
                        </a:lnSpc>
                        <a:spcAft>
                          <a:spcPts val="1000"/>
                        </a:spcAft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третье задание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Прямоугольная выноска 3"/>
          <p:cNvSpPr/>
          <p:nvPr/>
        </p:nvSpPr>
        <p:spPr>
          <a:xfrm>
            <a:off x="323528" y="188640"/>
            <a:ext cx="8280920" cy="5760640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indent="342900" algn="ctr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lang="ru-RU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739879" y="147686"/>
            <a:ext cx="568761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ОЦЕНОЧНЫЙ ЛИСТ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266826149"/>
              </p:ext>
            </p:extLst>
          </p:nvPr>
        </p:nvGraphicFramePr>
        <p:xfrm>
          <a:off x="1619671" y="805980"/>
          <a:ext cx="6480720" cy="5133548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575261"/>
                <a:gridCol w="2454586"/>
                <a:gridCol w="792026"/>
                <a:gridCol w="886514"/>
                <a:gridCol w="885819"/>
                <a:gridCol w="886514"/>
              </a:tblGrid>
              <a:tr h="834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№ п/п</a:t>
                      </a:r>
                      <a:endParaRPr lang="ru-RU" sz="9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Виды деятельности </a:t>
                      </a:r>
                      <a:r>
                        <a:rPr lang="ru-RU" sz="1100" dirty="0" err="1" smtClean="0">
                          <a:effectLst/>
                        </a:rPr>
                        <a:t>обуучающихся</a:t>
                      </a:r>
                      <a:r>
                        <a:rPr lang="ru-RU" sz="1100" dirty="0">
                          <a:effectLst/>
                        </a:rPr>
                        <a:t>. Параметры выполнения заданий.</a:t>
                      </a:r>
                      <a:endParaRPr lang="ru-RU" sz="9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Оценки учеников </a:t>
                      </a:r>
                      <a:endParaRPr lang="ru-RU" sz="900"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(комментарии)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828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Ф.И.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Ф.И.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Ф.И.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Ф.И.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/>
                </a:tc>
              </a:tr>
              <a:tr h="27828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/>
                </a:tc>
              </a:tr>
              <a:tr h="834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I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Проверка домашнего задания:</a:t>
                      </a:r>
                      <a:endParaRPr lang="ru-RU" sz="90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Теоретическая часть: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/>
                </a:tc>
              </a:tr>
              <a:tr h="27828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а) полнота ответа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/>
                </a:tc>
              </a:tr>
              <a:tr h="27828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б) правильность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/>
                </a:tc>
              </a:tr>
              <a:tr h="27828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в) последовательность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/>
                </a:tc>
              </a:tr>
              <a:tr h="27828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г) примеры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/>
                </a:tc>
              </a:tr>
              <a:tr h="27828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д) языковое оформление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/>
                </a:tc>
              </a:tr>
              <a:tr h="55656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II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Выполнение лабораторной работы: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/>
                </a:tc>
              </a:tr>
              <a:tr h="27828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50000"/>
                        </a:lnSpc>
                        <a:spcAft>
                          <a:spcPts val="1000"/>
                        </a:spcAft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100">
                          <a:effectLst/>
                        </a:rPr>
                        <a:t>первое задание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/>
                </a:tc>
              </a:tr>
              <a:tr h="40278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50000"/>
                        </a:lnSpc>
                        <a:spcAft>
                          <a:spcPts val="1000"/>
                        </a:spcAft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100" dirty="0">
                          <a:effectLst/>
                        </a:rPr>
                        <a:t>второе задание</a:t>
                      </a:r>
                      <a:endParaRPr lang="ru-RU" sz="9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/>
                </a:tc>
              </a:tr>
              <a:tr h="27828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50000"/>
                        </a:lnSpc>
                        <a:spcAft>
                          <a:spcPts val="1000"/>
                        </a:spcAft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100">
                          <a:effectLst/>
                        </a:rPr>
                        <a:t>третье задание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9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881" marR="53881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606321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ая выноска 3"/>
          <p:cNvSpPr/>
          <p:nvPr/>
        </p:nvSpPr>
        <p:spPr>
          <a:xfrm>
            <a:off x="433660" y="332656"/>
            <a:ext cx="8280920" cy="5760640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051279" y="550708"/>
            <a:ext cx="727280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Алгоритм </a:t>
            </a: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проведения лабораторного </a:t>
            </a:r>
            <a:r>
              <a:rPr lang="ru-RU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занятия.</a:t>
            </a:r>
            <a:endParaRPr lang="ru-RU" sz="2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000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Подготовительный этап</a:t>
            </a:r>
            <a:endParaRPr lang="ru-RU" sz="2000" b="1" i="1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повторение теоретических </a:t>
            </a: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знаний;</a:t>
            </a:r>
            <a:endParaRPr lang="ru-RU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выполнение </a:t>
            </a: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практических </a:t>
            </a: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заданий;</a:t>
            </a:r>
            <a:endParaRPr lang="ru-RU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предварительное ознакомление </a:t>
            </a: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обучающихся </a:t>
            </a: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 темой лабораторной  </a:t>
            </a: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работы </a:t>
            </a: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литературой к </a:t>
            </a: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ней</a:t>
            </a:r>
            <a:endParaRPr lang="ru-RU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2. Основной этап. Проведение лабораторной работы: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чёткое </a:t>
            </a: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определение целей и порядка выполнения лабораторной работы,    обозначенного  в индивидуальных карточках, карточках для группы </a:t>
            </a: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обучающихся;</a:t>
            </a:r>
            <a:endParaRPr lang="ru-RU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оснащение </a:t>
            </a: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лабораторной работы: тексты, справочники, учебные пособия, таблицы (выбор оборудования определяется целями, тематикой работы, уровнем подготовленности </a:t>
            </a: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обучающихся);</a:t>
            </a:r>
            <a:endParaRPr lang="ru-RU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самостоятельное выполнение лабораторной </a:t>
            </a: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работы</a:t>
            </a:r>
          </a:p>
          <a:p>
            <a:pPr algn="just"/>
            <a:endParaRPr lang="ru-RU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Здесь очень важно определить время выполнения </a:t>
            </a:r>
            <a:r>
              <a:rPr lang="ru-RU" sz="20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работы.</a:t>
            </a:r>
            <a:endParaRPr lang="ru-RU" sz="2000" b="1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1776126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ая выноска 3"/>
          <p:cNvSpPr/>
          <p:nvPr/>
        </p:nvSpPr>
        <p:spPr>
          <a:xfrm>
            <a:off x="467544" y="476672"/>
            <a:ext cx="8208912" cy="5544616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971600" y="476672"/>
            <a:ext cx="72008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3. Заключительный этап: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подведение итогов лабораторной работы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-ответы обучающихся;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-внесение исправлений;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-выяснение 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учителем уровня овладения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материалом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В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результате группа должна представить вариант выполненного 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задания,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 этом  любой ученик (уже по выбору учителя) должен уметь представить классу свой вариант и уметь дать  необходимые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пояснения,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т.е. аргументировать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его.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C:\Users\гузель\Desktop\фото савельева\DSCN646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1015"/>
          <a:stretch/>
        </p:blipFill>
        <p:spPr bwMode="auto">
          <a:xfrm>
            <a:off x="971600" y="3519382"/>
            <a:ext cx="3541021" cy="236324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 rotWithShape="1">
          <a:blip r:embed="rId3"/>
          <a:srcRect l="8878" b="11727"/>
          <a:stretch/>
        </p:blipFill>
        <p:spPr>
          <a:xfrm>
            <a:off x="4625188" y="3542900"/>
            <a:ext cx="3679878" cy="23698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443329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ая выноска 3"/>
          <p:cNvSpPr/>
          <p:nvPr/>
        </p:nvSpPr>
        <p:spPr>
          <a:xfrm>
            <a:off x="467544" y="404664"/>
            <a:ext cx="8208912" cy="5688632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007604" y="692696"/>
            <a:ext cx="712879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ru-RU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Основные </a:t>
            </a: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методы и технологии</a:t>
            </a:r>
            <a:r>
              <a:rPr lang="ru-RU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457200" indent="-457200">
              <a:buFont typeface="+mj-lt"/>
              <a:buAutoNum type="arabicParenR"/>
            </a:pP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ехнология </a:t>
            </a:r>
            <a:r>
              <a:rPr lang="ru-RU" sz="20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разноуровневого</a:t>
            </a: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обучения.</a:t>
            </a:r>
            <a:endParaRPr lang="ru-RU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+mj-lt"/>
              <a:buAutoNum type="arabicParenR"/>
            </a:pP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ехнология </a:t>
            </a: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обучения в </a:t>
            </a: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сотрудничестве.</a:t>
            </a:r>
            <a:endParaRPr lang="ru-RU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+mj-lt"/>
              <a:buAutoNum type="arabicParenR"/>
            </a:pP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оммуникативная технология.</a:t>
            </a:r>
            <a:endParaRPr lang="ru-RU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+mj-lt"/>
              <a:buAutoNum type="arabicParenR"/>
            </a:pP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роектная деятельность. </a:t>
            </a:r>
          </a:p>
          <a:p>
            <a:endPara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Выбор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технологий и методик  обусловлен необходимостью дифференциации и индивидуализации обучения в целях развития универсальных учебных действий и личностных качеств школьника.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Лабораторные 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работы  могут  выполняться как одним учеником, так и группой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обучающихся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3" descr="E:\Фото Олимпиада 2008г\DSC0841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29853" y="3954896"/>
            <a:ext cx="2846603" cy="21349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8905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6856" y="188640"/>
            <a:ext cx="8229600" cy="114300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ая выноска 3"/>
          <p:cNvSpPr/>
          <p:nvPr/>
        </p:nvSpPr>
        <p:spPr>
          <a:xfrm>
            <a:off x="539552" y="548680"/>
            <a:ext cx="8136904" cy="5544616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42" name="Picture 2" descr="i?id=190527908-65-72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38156" y="606041"/>
            <a:ext cx="1638300" cy="14287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63588" y="836712"/>
            <a:ext cx="748883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Существует </a:t>
            </a:r>
            <a:r>
              <a:rPr lang="ru-RU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много  подходов к формированию </a:t>
            </a: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групп .</a:t>
            </a:r>
          </a:p>
          <a:p>
            <a:r>
              <a:rPr lang="ru-RU" b="1" i="1" dirty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Наиболее известные:</a:t>
            </a:r>
            <a:endParaRPr lang="ru-RU" b="1" dirty="0">
              <a:solidFill>
                <a:srgbClr val="92D05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Распределение обучающихся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происходит по их желанию: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С кем ты хочешь работать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еление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учеников на категории: отличники, «хорошисты», удовлетворительно или плохо успевающие; затем формирование группы, в каждую из которых включается по одному  их «представителю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».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3. Создание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из активных и склонных к оказанию помощи одноклассников «групп поддержки» вокруг каждого существующего в классе плохо успевающего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ученика.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4. Создание группы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в которых оказывается один из тех, кого выбрал сам ребёнок, и тех, кого назначил учитель, учитывая возможности</a:t>
            </a:r>
          </a:p>
          <a:p>
            <a:pPr algn="just"/>
            <a:r>
              <a:rPr lang="ru-RU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r>
              <a:rPr lang="ru-RU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Группы </a:t>
            </a:r>
            <a:r>
              <a:rPr lang="ru-RU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составленные учениками по собственному выбору, как правило, всегда однородны, поэтому формировать группы рекомендуется самим </a:t>
            </a:r>
            <a:r>
              <a:rPr lang="ru-RU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педагогом.</a:t>
            </a:r>
          </a:p>
          <a:p>
            <a:pPr algn="just"/>
            <a:endParaRPr lang="ru-RU" b="1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55584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ая выноска 3"/>
          <p:cNvSpPr/>
          <p:nvPr/>
        </p:nvSpPr>
        <p:spPr>
          <a:xfrm>
            <a:off x="432850" y="512514"/>
            <a:ext cx="8208912" cy="5832648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683568" y="620688"/>
            <a:ext cx="7704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683568" y="512514"/>
            <a:ext cx="784887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Пример лабораторной работы в 6 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классе. </a:t>
            </a: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 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вариант 2.2.2)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Тема</a:t>
            </a:r>
            <a:r>
              <a:rPr lang="ru-RU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Чередование звуков.</a:t>
            </a:r>
            <a:endParaRPr lang="ru-RU" b="1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Цель: определить, какие гласные звуки в зависимости от условий их правописания, необходимо вставить в слова с пропущенными орфограммами.</a:t>
            </a:r>
          </a:p>
          <a:p>
            <a:pPr algn="ctr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Дано: правило «Корни с чередованием звуков о-а»</a:t>
            </a:r>
          </a:p>
          <a:p>
            <a:pPr algn="ctr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Ход работы: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Изучи правило!</a:t>
            </a:r>
          </a:p>
          <a:p>
            <a:pPr algn="ctr"/>
            <a:r>
              <a:rPr lang="ru-RU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Поставь ударение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331640" y="3892406"/>
            <a:ext cx="6696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B050"/>
                </a:solidFill>
              </a:rPr>
              <a:t>                 О                                                 А</a:t>
            </a:r>
            <a:endParaRPr lang="ru-RU" sz="2400" b="1" dirty="0">
              <a:solidFill>
                <a:srgbClr val="00B050"/>
              </a:solidFill>
            </a:endParaRPr>
          </a:p>
        </p:txBody>
      </p:sp>
      <p:graphicFrame>
        <p:nvGraphicFramePr>
          <p:cNvPr id="26" name="Объект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136802341"/>
              </p:ext>
            </p:extLst>
          </p:nvPr>
        </p:nvGraphicFramePr>
        <p:xfrm>
          <a:off x="653414" y="4461673"/>
          <a:ext cx="7910760" cy="1615534"/>
        </p:xfrm>
        <a:graphic>
          <a:graphicData uri="http://schemas.openxmlformats.org/presentationml/2006/ole">
            <p:oleObj spid="_x0000_s9286" name="Документ" r:id="rId3" imgW="6095081" imgH="1245063" progId="Word.Document.12">
              <p:embed/>
            </p:oleObj>
          </a:graphicData>
        </a:graphic>
      </p:graphicFrame>
      <p:sp>
        <p:nvSpPr>
          <p:cNvPr id="27" name="TextBox 26"/>
          <p:cNvSpPr txBox="1"/>
          <p:nvPr/>
        </p:nvSpPr>
        <p:spPr>
          <a:xfrm>
            <a:off x="2627784" y="3064547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92D050"/>
                </a:solidFill>
              </a:rPr>
              <a:t>БЕЗУДАРНЫЕ</a:t>
            </a:r>
            <a:endParaRPr lang="ru-RU" b="1" dirty="0">
              <a:solidFill>
                <a:srgbClr val="92D050"/>
              </a:solidFill>
            </a:endParaRPr>
          </a:p>
        </p:txBody>
      </p:sp>
      <p:cxnSp>
        <p:nvCxnSpPr>
          <p:cNvPr id="29" name="Прямая со стрелкой 28"/>
          <p:cNvCxnSpPr/>
          <p:nvPr/>
        </p:nvCxnSpPr>
        <p:spPr>
          <a:xfrm flipH="1">
            <a:off x="3779912" y="3599365"/>
            <a:ext cx="576064" cy="1896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 flipH="1">
            <a:off x="3635896" y="3613504"/>
            <a:ext cx="720080" cy="1755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17" name="Прямая со стрелкой 9216"/>
          <p:cNvCxnSpPr/>
          <p:nvPr/>
        </p:nvCxnSpPr>
        <p:spPr>
          <a:xfrm>
            <a:off x="4932040" y="3613504"/>
            <a:ext cx="504056" cy="3195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18" name="Стрелка вниз 9217"/>
          <p:cNvSpPr/>
          <p:nvPr/>
        </p:nvSpPr>
        <p:spPr>
          <a:xfrm>
            <a:off x="2339752" y="3233390"/>
            <a:ext cx="720080" cy="731949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Стрелка вниз 35"/>
          <p:cNvSpPr/>
          <p:nvPr/>
        </p:nvSpPr>
        <p:spPr>
          <a:xfrm>
            <a:off x="5940152" y="3241225"/>
            <a:ext cx="700234" cy="744557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219" name="TextBox 9218"/>
          <p:cNvSpPr txBox="1"/>
          <p:nvPr/>
        </p:nvSpPr>
        <p:spPr>
          <a:xfrm>
            <a:off x="216425" y="5883497"/>
            <a:ext cx="86417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Запомнить: выг</a:t>
            </a:r>
            <a:r>
              <a:rPr lang="ru-RU" sz="24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рки, пл</a:t>
            </a:r>
            <a:r>
              <a:rPr lang="ru-RU" sz="24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вец, пл</a:t>
            </a:r>
            <a:r>
              <a:rPr lang="ru-RU" sz="24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вчиха, утв</a:t>
            </a:r>
            <a:r>
              <a:rPr lang="ru-RU" sz="24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рь, з</a:t>
            </a:r>
            <a:r>
              <a:rPr lang="ru-RU" sz="24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ревать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04186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3" grpId="0"/>
      <p:bldP spid="27" grpId="0"/>
      <p:bldP spid="9218" grpId="0" animBg="1"/>
      <p:bldP spid="36" grpId="0" animBg="1"/>
      <p:bldP spid="921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ая выноска 3"/>
          <p:cNvSpPr/>
          <p:nvPr/>
        </p:nvSpPr>
        <p:spPr>
          <a:xfrm>
            <a:off x="503548" y="548680"/>
            <a:ext cx="8064896" cy="5544616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971600" y="1268760"/>
            <a:ext cx="712879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2. Применяя правило, вставь в слова пропущенные буквы и составь с ними словосочетания.</a:t>
            </a:r>
          </a:p>
          <a:p>
            <a:pPr algn="just"/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Заг_релась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г_рение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Скл_нил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укл_няться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Вытв_рять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раств_рить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Оз_ряла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з_рница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Пл_вление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спл_влять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C:\Users\Ирина\Desktop\ФОТО ВСЕ\Фото Олимпиада 2008г\DSC0840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72081" y="3048368"/>
            <a:ext cx="4032447" cy="30243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77075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ая выноска 3"/>
          <p:cNvSpPr/>
          <p:nvPr/>
        </p:nvSpPr>
        <p:spPr>
          <a:xfrm>
            <a:off x="463740" y="476672"/>
            <a:ext cx="8208912" cy="5472608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293346" y="501258"/>
            <a:ext cx="676875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lnSpc>
                <a:spcPct val="150000"/>
              </a:lnSpc>
              <a:spcAft>
                <a:spcPts val="0"/>
              </a:spcAft>
            </a:pPr>
            <a:r>
              <a:rPr lang="ru-RU" b="1" dirty="0" smtClean="0">
                <a:latin typeface="Times New Roman"/>
                <a:ea typeface="Times New Roman"/>
                <a:cs typeface="Times New Roman"/>
              </a:rPr>
              <a:t>3. Изучи </a:t>
            </a:r>
            <a:r>
              <a:rPr lang="ru-RU" b="1" dirty="0">
                <a:latin typeface="Times New Roman"/>
                <a:ea typeface="Times New Roman"/>
                <a:cs typeface="Times New Roman"/>
              </a:rPr>
              <a:t>следующее правило о правописании корней            </a:t>
            </a:r>
            <a:endParaRPr lang="ru-RU" sz="1400" dirty="0">
              <a:latin typeface="Times New Roman"/>
              <a:ea typeface="Times New Roman"/>
              <a:cs typeface="Times New Roman"/>
            </a:endParaRPr>
          </a:p>
          <a:p>
            <a:pPr marL="457200" algn="just">
              <a:lnSpc>
                <a:spcPct val="150000"/>
              </a:lnSpc>
              <a:spcAft>
                <a:spcPts val="0"/>
              </a:spcAft>
            </a:pPr>
            <a:r>
              <a:rPr lang="ru-RU" b="1" dirty="0" smtClean="0">
                <a:latin typeface="Times New Roman"/>
                <a:ea typeface="Times New Roman"/>
                <a:cs typeface="Times New Roman"/>
              </a:rPr>
              <a:t>                       -</a:t>
            </a:r>
            <a:r>
              <a:rPr lang="ru-RU" b="1" i="1" dirty="0">
                <a:latin typeface="Times New Roman"/>
                <a:ea typeface="Times New Roman"/>
                <a:cs typeface="Times New Roman"/>
              </a:rPr>
              <a:t>мок-  –  -мак-, -</a:t>
            </a:r>
            <a:r>
              <a:rPr lang="ru-RU" b="1" i="1" dirty="0" err="1">
                <a:latin typeface="Times New Roman"/>
                <a:ea typeface="Times New Roman"/>
                <a:cs typeface="Times New Roman"/>
              </a:rPr>
              <a:t>ровн</a:t>
            </a:r>
            <a:r>
              <a:rPr lang="ru-RU" b="1" i="1" dirty="0">
                <a:latin typeface="Times New Roman"/>
                <a:ea typeface="Times New Roman"/>
                <a:cs typeface="Times New Roman"/>
              </a:rPr>
              <a:t>-  –  -</a:t>
            </a:r>
            <a:r>
              <a:rPr lang="ru-RU" b="1" i="1" dirty="0" err="1">
                <a:latin typeface="Times New Roman"/>
                <a:ea typeface="Times New Roman"/>
                <a:cs typeface="Times New Roman"/>
              </a:rPr>
              <a:t>равн</a:t>
            </a:r>
            <a:r>
              <a:rPr lang="ru-RU" b="1" i="1" dirty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b="1" i="1" dirty="0" smtClean="0">
                <a:latin typeface="Times New Roman"/>
                <a:ea typeface="Times New Roman"/>
                <a:cs typeface="Times New Roman"/>
              </a:rPr>
              <a:t>!</a:t>
            </a:r>
            <a:endParaRPr lang="ru-RU" sz="1400" dirty="0">
              <a:ea typeface="Times New Roman"/>
              <a:cs typeface="Times New Roman"/>
            </a:endParaRPr>
          </a:p>
          <a:p>
            <a:pPr marL="457200" algn="just">
              <a:lnSpc>
                <a:spcPct val="150000"/>
              </a:lnSpc>
              <a:spcAft>
                <a:spcPts val="0"/>
              </a:spcAft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                   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 </a:t>
            </a:r>
            <a:r>
              <a:rPr lang="ru-RU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Смотри </a:t>
            </a: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значение </a:t>
            </a:r>
            <a:r>
              <a:rPr lang="ru-RU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корня.</a:t>
            </a:r>
            <a:endParaRPr lang="ru-RU" sz="2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Times New Roman"/>
              <a:cs typeface="Times New Roman"/>
            </a:endParaRPr>
          </a:p>
        </p:txBody>
      </p:sp>
      <p:pic>
        <p:nvPicPr>
          <p:cNvPr id="11270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996952"/>
            <a:ext cx="8826242" cy="3299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Стрелка вниз 14"/>
          <p:cNvSpPr/>
          <p:nvPr/>
        </p:nvSpPr>
        <p:spPr>
          <a:xfrm>
            <a:off x="2195736" y="1628800"/>
            <a:ext cx="603958" cy="900673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>
            <a:off x="6435883" y="1628800"/>
            <a:ext cx="603958" cy="900673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185334" y="2529473"/>
            <a:ext cx="69847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</a:t>
            </a:r>
            <a:r>
              <a:rPr lang="ru-RU" sz="32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                                                А</a:t>
            </a:r>
            <a:endParaRPr lang="ru-RU" sz="32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40031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5" grpId="0" animBg="1"/>
      <p:bldP spid="16" grpId="0" animBg="1"/>
      <p:bldP spid="1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422851551"/>
              </p:ext>
            </p:extLst>
          </p:nvPr>
        </p:nvGraphicFramePr>
        <p:xfrm>
          <a:off x="683567" y="3789040"/>
          <a:ext cx="8103724" cy="15121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5790"/>
                <a:gridCol w="1182989"/>
                <a:gridCol w="1182989"/>
                <a:gridCol w="1182989"/>
                <a:gridCol w="1182989"/>
                <a:gridCol w="1182989"/>
                <a:gridCol w="1182989"/>
              </a:tblGrid>
              <a:tr h="91995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r>
                        <a:rPr lang="ru-RU" dirty="0" err="1" smtClean="0"/>
                        <a:t>гар</a:t>
                      </a:r>
                      <a:r>
                        <a:rPr lang="ru-RU" dirty="0" smtClean="0"/>
                        <a:t>- </a:t>
                      </a:r>
                    </a:p>
                    <a:p>
                      <a:pPr algn="ctr"/>
                      <a:r>
                        <a:rPr lang="ru-RU" baseline="0" dirty="0" smtClean="0"/>
                        <a:t>-гор-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r>
                        <a:rPr lang="ru-RU" dirty="0" err="1" smtClean="0"/>
                        <a:t>зар</a:t>
                      </a:r>
                      <a:r>
                        <a:rPr lang="ru-RU" dirty="0" smtClean="0"/>
                        <a:t>-</a:t>
                      </a:r>
                    </a:p>
                    <a:p>
                      <a:pPr algn="ctr"/>
                      <a:r>
                        <a:rPr lang="ru-RU" dirty="0" smtClean="0"/>
                        <a:t>-</a:t>
                      </a:r>
                      <a:r>
                        <a:rPr lang="ru-RU" dirty="0" err="1" smtClean="0"/>
                        <a:t>зор</a:t>
                      </a:r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r>
                        <a:rPr lang="ru-RU" dirty="0" err="1" smtClean="0"/>
                        <a:t>плав</a:t>
                      </a:r>
                      <a:r>
                        <a:rPr lang="ru-RU" dirty="0" smtClean="0"/>
                        <a:t>-</a:t>
                      </a:r>
                    </a:p>
                    <a:p>
                      <a:pPr algn="ctr"/>
                      <a:r>
                        <a:rPr lang="ru-RU" dirty="0" smtClean="0"/>
                        <a:t>-плов-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-клан-</a:t>
                      </a:r>
                    </a:p>
                    <a:p>
                      <a:pPr algn="ctr"/>
                      <a:r>
                        <a:rPr lang="ru-RU" dirty="0" smtClean="0"/>
                        <a:t>-клон-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r>
                        <a:rPr lang="ru-RU" dirty="0" err="1" smtClean="0"/>
                        <a:t>твар</a:t>
                      </a:r>
                      <a:r>
                        <a:rPr lang="ru-RU" dirty="0" smtClean="0"/>
                        <a:t>-</a:t>
                      </a:r>
                    </a:p>
                    <a:p>
                      <a:pPr algn="ctr"/>
                      <a:r>
                        <a:rPr lang="ru-RU" dirty="0" smtClean="0"/>
                        <a:t>-</a:t>
                      </a:r>
                      <a:r>
                        <a:rPr lang="ru-RU" dirty="0" err="1" smtClean="0"/>
                        <a:t>твор</a:t>
                      </a:r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-мак-</a:t>
                      </a:r>
                    </a:p>
                    <a:p>
                      <a:pPr algn="ctr"/>
                      <a:r>
                        <a:rPr lang="ru-RU" dirty="0" smtClean="0"/>
                        <a:t>-мок-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r>
                        <a:rPr lang="ru-RU" dirty="0" err="1" smtClean="0"/>
                        <a:t>равн</a:t>
                      </a:r>
                      <a:r>
                        <a:rPr lang="ru-RU" dirty="0" smtClean="0"/>
                        <a:t>-</a:t>
                      </a:r>
                    </a:p>
                    <a:p>
                      <a:pPr algn="ctr"/>
                      <a:r>
                        <a:rPr lang="ru-RU" dirty="0" smtClean="0"/>
                        <a:t>-</a:t>
                      </a:r>
                      <a:r>
                        <a:rPr lang="ru-RU" dirty="0" err="1" smtClean="0"/>
                        <a:t>ровн</a:t>
                      </a:r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/>
                </a:tc>
              </a:tr>
              <a:tr h="59221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Прямоугольная выноска 3"/>
          <p:cNvSpPr/>
          <p:nvPr/>
        </p:nvSpPr>
        <p:spPr>
          <a:xfrm>
            <a:off x="611560" y="476672"/>
            <a:ext cx="8208912" cy="5472608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899592" y="771669"/>
            <a:ext cx="734481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4. Выясни значение корней и вставь пропущенные буквы в следующие слова: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Пром_кать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под дождем,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непром_каемый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костюм,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обм_кнуться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в море,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вым_кнуть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в поле.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Р_вномерное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движение,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подр_внять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чёлку,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ср_внять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с землёй,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ср_внить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друг с другом.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5. Вывод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: изучив правила правописания корней с чередованием звуков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о-а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составь  таблицу правописания корней, включая собственные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примеры.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245503179"/>
              </p:ext>
            </p:extLst>
          </p:nvPr>
        </p:nvGraphicFramePr>
        <p:xfrm>
          <a:off x="1043608" y="3789040"/>
          <a:ext cx="7104111" cy="10829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4873"/>
                <a:gridCol w="1014873"/>
                <a:gridCol w="1014873"/>
                <a:gridCol w="1014873"/>
                <a:gridCol w="1014873"/>
                <a:gridCol w="1014873"/>
                <a:gridCol w="1014873"/>
              </a:tblGrid>
              <a:tr h="712088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92D050"/>
                          </a:solidFill>
                        </a:rPr>
                        <a:t>-</a:t>
                      </a:r>
                      <a:r>
                        <a:rPr lang="ru-RU" dirty="0" err="1" smtClean="0">
                          <a:solidFill>
                            <a:srgbClr val="92D050"/>
                          </a:solidFill>
                        </a:rPr>
                        <a:t>гар</a:t>
                      </a:r>
                      <a:r>
                        <a:rPr lang="ru-RU" dirty="0" smtClean="0">
                          <a:solidFill>
                            <a:srgbClr val="92D050"/>
                          </a:solidFill>
                        </a:rPr>
                        <a:t>-   гор-</a:t>
                      </a:r>
                      <a:endParaRPr lang="ru-RU" dirty="0">
                        <a:solidFill>
                          <a:srgbClr val="92D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92D050"/>
                          </a:solidFill>
                        </a:rPr>
                        <a:t>-</a:t>
                      </a:r>
                      <a:r>
                        <a:rPr lang="ru-RU" dirty="0" err="1" smtClean="0">
                          <a:solidFill>
                            <a:srgbClr val="92D050"/>
                          </a:solidFill>
                        </a:rPr>
                        <a:t>зар-зор</a:t>
                      </a:r>
                      <a:r>
                        <a:rPr lang="ru-RU" dirty="0" smtClean="0">
                          <a:solidFill>
                            <a:srgbClr val="92D050"/>
                          </a:solidFill>
                        </a:rPr>
                        <a:t>-</a:t>
                      </a:r>
                      <a:endParaRPr lang="ru-RU" dirty="0">
                        <a:solidFill>
                          <a:srgbClr val="92D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92D050"/>
                          </a:solidFill>
                        </a:rPr>
                        <a:t>-</a:t>
                      </a:r>
                      <a:r>
                        <a:rPr lang="ru-RU" dirty="0" err="1" smtClean="0">
                          <a:solidFill>
                            <a:srgbClr val="92D050"/>
                          </a:solidFill>
                        </a:rPr>
                        <a:t>плав</a:t>
                      </a:r>
                      <a:r>
                        <a:rPr lang="ru-RU" dirty="0" smtClean="0">
                          <a:solidFill>
                            <a:srgbClr val="92D050"/>
                          </a:solidFill>
                        </a:rPr>
                        <a:t>-плов-</a:t>
                      </a:r>
                      <a:endParaRPr lang="ru-RU" dirty="0">
                        <a:solidFill>
                          <a:srgbClr val="92D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FF00"/>
                          </a:solidFill>
                        </a:rPr>
                        <a:t>-</a:t>
                      </a:r>
                      <a:r>
                        <a:rPr lang="ru-RU" dirty="0" smtClean="0">
                          <a:solidFill>
                            <a:srgbClr val="92D050"/>
                          </a:solidFill>
                        </a:rPr>
                        <a:t>клан-клон-</a:t>
                      </a:r>
                      <a:endParaRPr lang="ru-RU" dirty="0">
                        <a:solidFill>
                          <a:srgbClr val="92D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92D050"/>
                          </a:solidFill>
                        </a:rPr>
                        <a:t>-</a:t>
                      </a:r>
                      <a:r>
                        <a:rPr lang="ru-RU" dirty="0" err="1" smtClean="0">
                          <a:solidFill>
                            <a:srgbClr val="92D050"/>
                          </a:solidFill>
                        </a:rPr>
                        <a:t>твар-твор</a:t>
                      </a:r>
                      <a:r>
                        <a:rPr lang="ru-RU" dirty="0" smtClean="0">
                          <a:solidFill>
                            <a:srgbClr val="92D050"/>
                          </a:solidFill>
                        </a:rPr>
                        <a:t>-</a:t>
                      </a:r>
                      <a:endParaRPr lang="ru-RU" dirty="0">
                        <a:solidFill>
                          <a:srgbClr val="92D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92D050"/>
                          </a:solidFill>
                        </a:rPr>
                        <a:t>-мак-мок-</a:t>
                      </a:r>
                      <a:endParaRPr lang="ru-RU" dirty="0">
                        <a:solidFill>
                          <a:srgbClr val="92D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92D050"/>
                          </a:solidFill>
                        </a:rPr>
                        <a:t>-</a:t>
                      </a:r>
                      <a:r>
                        <a:rPr lang="ru-RU" dirty="0" err="1" smtClean="0">
                          <a:solidFill>
                            <a:srgbClr val="92D050"/>
                          </a:solidFill>
                        </a:rPr>
                        <a:t>равн-ровн</a:t>
                      </a:r>
                      <a:r>
                        <a:rPr lang="ru-RU" dirty="0" smtClean="0">
                          <a:solidFill>
                            <a:srgbClr val="92D050"/>
                          </a:solidFill>
                        </a:rPr>
                        <a:t>-</a:t>
                      </a:r>
                      <a:endParaRPr lang="ru-RU" dirty="0">
                        <a:solidFill>
                          <a:srgbClr val="92D05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452752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ая выноска 3"/>
          <p:cNvSpPr/>
          <p:nvPr/>
        </p:nvSpPr>
        <p:spPr>
          <a:xfrm>
            <a:off x="520138" y="559012"/>
            <a:ext cx="8136904" cy="5462276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204034614"/>
              </p:ext>
            </p:extLst>
          </p:nvPr>
        </p:nvGraphicFramePr>
        <p:xfrm>
          <a:off x="442958" y="836712"/>
          <a:ext cx="8291264" cy="5891972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496059"/>
                <a:gridCol w="3968437"/>
                <a:gridCol w="936104"/>
                <a:gridCol w="1008112"/>
                <a:gridCol w="1008112"/>
                <a:gridCol w="874440"/>
              </a:tblGrid>
              <a:tr h="254821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dirty="0">
                          <a:solidFill>
                            <a:srgbClr val="ADD32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№ п/п</a:t>
                      </a:r>
                      <a:endParaRPr lang="ru-RU" sz="1800" b="1" i="0" dirty="0">
                        <a:solidFill>
                          <a:srgbClr val="ADD323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050" marR="57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dirty="0">
                          <a:solidFill>
                            <a:srgbClr val="ADD32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Виды деятельности </a:t>
                      </a:r>
                      <a:endParaRPr lang="ru-RU" sz="1800" b="1" i="0" dirty="0">
                        <a:solidFill>
                          <a:srgbClr val="ADD323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dirty="0" smtClean="0">
                          <a:solidFill>
                            <a:srgbClr val="ADD32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обучающихся</a:t>
                      </a:r>
                      <a:endParaRPr lang="ru-RU" sz="1800" b="1" i="0" dirty="0">
                        <a:solidFill>
                          <a:srgbClr val="ADD323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050" marR="57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dirty="0">
                          <a:solidFill>
                            <a:srgbClr val="ADD32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Оценки </a:t>
                      </a:r>
                      <a:r>
                        <a:rPr lang="ru-RU" sz="1800" b="1" i="0" dirty="0" smtClean="0">
                          <a:solidFill>
                            <a:srgbClr val="ADD32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обучающихся</a:t>
                      </a:r>
                      <a:endParaRPr lang="ru-RU" sz="1800" b="1" i="0" dirty="0">
                        <a:solidFill>
                          <a:srgbClr val="ADD323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050" marR="57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4273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ADD32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Ф.И.О.</a:t>
                      </a:r>
                      <a:endParaRPr lang="ru-RU" sz="1800" b="1" dirty="0">
                        <a:solidFill>
                          <a:srgbClr val="ADD323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050" marR="57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dirty="0">
                          <a:solidFill>
                            <a:srgbClr val="ADD32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Ф.И.О.</a:t>
                      </a:r>
                      <a:endParaRPr lang="ru-RU" sz="1800" b="1" i="0" dirty="0">
                        <a:solidFill>
                          <a:srgbClr val="ADD323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050" marR="57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dirty="0" smtClean="0">
                          <a:solidFill>
                            <a:srgbClr val="ADD32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Ф.И.О</a:t>
                      </a:r>
                      <a:endParaRPr lang="ru-RU" sz="1800" b="1" i="0" dirty="0">
                        <a:solidFill>
                          <a:srgbClr val="ADD323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050" marR="57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dirty="0" smtClean="0">
                          <a:solidFill>
                            <a:srgbClr val="ADD32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Ф.И.О</a:t>
                      </a:r>
                      <a:endParaRPr lang="ru-RU" sz="1800" b="1" i="0" dirty="0">
                        <a:solidFill>
                          <a:srgbClr val="ADD323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050" marR="57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217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endParaRPr lang="ru-RU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050" marR="57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Задание № </a:t>
                      </a:r>
                      <a:r>
                        <a:rPr lang="ru-RU" sz="18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1.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Изучение правила № 1 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Оформление орфограмм в словах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Составление </a:t>
                      </a:r>
                      <a:r>
                        <a:rPr lang="ru-RU" sz="1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словосочетаний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Вывод 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050" marR="57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050" marR="57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050" marR="57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050" marR="57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050" marR="57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574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II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050" marR="57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Задание № </a:t>
                      </a:r>
                      <a:r>
                        <a:rPr lang="ru-RU" sz="18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2.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Изучение правила № 2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Оформление орфограмм в словах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1000"/>
                        </a:spcAft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Вывод 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050" marR="57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050" marR="57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050" marR="57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050" marR="57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050" marR="57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287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050" marR="57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Заполнение таблицы собственными примерами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050" marR="57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050" marR="57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050" marR="57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050" marR="57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050" marR="57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29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III</a:t>
                      </a:r>
                      <a:endParaRPr lang="ru-RU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050" marR="57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Вывод.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050" marR="57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050" marR="57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050" marR="57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050" marR="57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050" marR="57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258344" y="43559"/>
            <a:ext cx="71287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FFFF00"/>
                </a:solidFill>
                <a:latin typeface="Times New Roman"/>
                <a:ea typeface="Times New Roman"/>
                <a:cs typeface="Times New Roman"/>
              </a:rPr>
              <a:t>ОЦЕНОЧНЫЙ ЛИСТ</a:t>
            </a:r>
            <a:r>
              <a:rPr lang="ru-RU" dirty="0">
                <a:solidFill>
                  <a:srgbClr val="FFFF00"/>
                </a:solidFill>
                <a:ea typeface="Times New Roman"/>
                <a:cs typeface="Times New Roman"/>
              </a:rPr>
              <a:t/>
            </a:r>
            <a:br>
              <a:rPr lang="ru-RU" dirty="0">
                <a:solidFill>
                  <a:srgbClr val="FFFF00"/>
                </a:solidFill>
                <a:ea typeface="Times New Roman"/>
                <a:cs typeface="Times New Roman"/>
              </a:rPr>
            </a:br>
            <a:r>
              <a:rPr lang="ru-RU" b="1" dirty="0">
                <a:solidFill>
                  <a:srgbClr val="FFFF00"/>
                </a:solidFill>
                <a:latin typeface="Times New Roman"/>
                <a:ea typeface="Times New Roman"/>
                <a:cs typeface="Times New Roman"/>
              </a:rPr>
              <a:t>к лабораторной работе «Чередование звуков»</a:t>
            </a:r>
            <a:r>
              <a:rPr lang="ru-RU" dirty="0">
                <a:solidFill>
                  <a:srgbClr val="FFFF00"/>
                </a:solidFill>
                <a:ea typeface="Times New Roman"/>
                <a:cs typeface="Times New Roman"/>
              </a:rPr>
              <a:t/>
            </a:r>
            <a:br>
              <a:rPr lang="ru-RU" dirty="0">
                <a:solidFill>
                  <a:srgbClr val="FFFF00"/>
                </a:solidFill>
                <a:ea typeface="Times New Roman"/>
                <a:cs typeface="Times New Roman"/>
              </a:rPr>
            </a:br>
            <a:endParaRPr lang="ru-RU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55157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74638"/>
            <a:ext cx="7787208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ая выноска 3"/>
          <p:cNvSpPr/>
          <p:nvPr/>
        </p:nvSpPr>
        <p:spPr>
          <a:xfrm>
            <a:off x="827584" y="0"/>
            <a:ext cx="8208912" cy="5832648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043608" y="192501"/>
            <a:ext cx="7272808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Уроки в форме лабораторной работы должны обеспечить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следующую </a:t>
            </a:r>
            <a:r>
              <a:rPr lang="ru-RU" sz="2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0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развитие интереса у обучающихся к изучению русского языка.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Этой цели сопутствуют </a:t>
            </a:r>
            <a:r>
              <a:rPr lang="ru-RU" sz="2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lvl="0" algn="just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1. Повышение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уровня знаний:  прочное усвоение теоретического материала и овладение навыками грамотного письма и устной речи.</a:t>
            </a:r>
          </a:p>
          <a:p>
            <a:pPr lvl="0" algn="just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2. Включение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полученных теоретических знаний и приобретенных умений и навыков в систему сознательной деятельности в изучении разделов программы по русскому языку.</a:t>
            </a:r>
          </a:p>
          <a:p>
            <a:pPr lvl="0" algn="just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3. Воспитание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самостоятельности:</a:t>
            </a:r>
          </a:p>
          <a:p>
            <a:pPr algn="just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развитие навыков самостоятельно наблюдать, анализировать и обобщать языковый материал;</a:t>
            </a:r>
          </a:p>
          <a:p>
            <a:pPr algn="just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совершенствование навыков самостоятельной работы с научной литературой, фактическим материалом, навыков грамотного оформления полученных результатов, культуры научного изложения.</a:t>
            </a:r>
          </a:p>
          <a:p>
            <a:pPr algn="just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1781876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ая выноска 3"/>
          <p:cNvSpPr/>
          <p:nvPr/>
        </p:nvSpPr>
        <p:spPr>
          <a:xfrm>
            <a:off x="467544" y="260648"/>
            <a:ext cx="8208912" cy="5904656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829258" y="548679"/>
            <a:ext cx="7488832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Пример лабораторной работы в 7 классе. (вариант 2.2.2)</a:t>
            </a:r>
          </a:p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Тема. </a:t>
            </a:r>
            <a:r>
              <a:rPr lang="ru-RU" sz="20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Степени сравнения имён прилагательных.</a:t>
            </a:r>
            <a:endPara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 познакомить с образованием степеней сравнения имен прилагательных.</a:t>
            </a:r>
          </a:p>
          <a:p>
            <a:pPr algn="just"/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Дано: </a:t>
            </a:r>
          </a:p>
          <a:p>
            <a:pPr lvl="0" algn="just"/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Справочный материал: </a:t>
            </a:r>
          </a:p>
          <a:p>
            <a:pPr lvl="0" algn="just"/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сравнительная степень имен прилагательных показывает, что в том или ином предмете признак проявляется в большей степени, чем в другом (размер, форма, цвет, качество);</a:t>
            </a:r>
          </a:p>
          <a:p>
            <a:pPr lvl="0" algn="just"/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превосходная степень имен прилагательных показывает, что тот или иной предмет превосходит остальные предметы по какому-либо признаку.</a:t>
            </a:r>
          </a:p>
          <a:p>
            <a:pPr lvl="0" algn="just"/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Слова: </a:t>
            </a: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яркий, веселый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(на карточке).</a:t>
            </a:r>
          </a:p>
          <a:p>
            <a:pPr lvl="0" algn="just"/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Карточки с суффиксами сравнительной степени.</a:t>
            </a:r>
          </a:p>
          <a:p>
            <a:pPr lvl="0" algn="just"/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Два квадратика: </a:t>
            </a: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бледно-розовый и ярко-красный.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Два-три рисунка с изображением человеческого лица, выражающего различные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эмоции.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005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ая выноска 3"/>
          <p:cNvSpPr/>
          <p:nvPr/>
        </p:nvSpPr>
        <p:spPr>
          <a:xfrm>
            <a:off x="395536" y="260648"/>
            <a:ext cx="8280920" cy="5832648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043608" y="514704"/>
            <a:ext cx="712879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Ход работы:</a:t>
            </a:r>
          </a:p>
          <a:p>
            <a:pPr lvl="0" algn="just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1. Определить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сколько видов степеней сравнения есть в русском языке (смотрите справочный материал).</a:t>
            </a:r>
          </a:p>
          <a:p>
            <a:pPr lvl="0" algn="just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2. Сравните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два квадратика. Что вы можете сказать о яркости квадратов?</a:t>
            </a:r>
          </a:p>
          <a:p>
            <a:pPr lvl="0" algn="just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3. Как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изменилось прилагательное «яркий»?</a:t>
            </a:r>
          </a:p>
          <a:p>
            <a:pPr marL="342900" lvl="0" indent="-342900" algn="just">
              <a:buFont typeface="Arial" pitchFamily="34" charset="0"/>
              <a:buChar char="•"/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Взять карточку со словом яркий, выделить основу, прибавить суффикс сравнительной степени -е-. Какое слово получилось?</a:t>
            </a:r>
          </a:p>
          <a:p>
            <a:pPr marL="342900" lvl="0" indent="-342900" algn="just">
              <a:buFont typeface="Arial" pitchFamily="34" charset="0"/>
              <a:buChar char="•"/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Прибавить суффикс -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айш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-.</a:t>
            </a:r>
          </a:p>
          <a:p>
            <a:pPr marL="342900" lvl="0" indent="-342900" algn="just">
              <a:buFont typeface="Arial" pitchFamily="34" charset="0"/>
              <a:buChar char="•"/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Записать начальную форму прилагательного, получившейся формы.</a:t>
            </a:r>
          </a:p>
          <a:p>
            <a:pPr lvl="0" algn="just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4. Сравните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выражение лиц на картинках. Что вы можете сказать по поводу выражения веселости на этих лицах? Прибавить к основе -весел- суффикс сравнительной степени, а также подставить к слову «веселый» слово «самый». Записать результат.</a:t>
            </a:r>
          </a:p>
          <a:p>
            <a:pPr lvl="0" algn="just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5. Записать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результаты в виде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таблицы.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89059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ая выноска 3"/>
          <p:cNvSpPr/>
          <p:nvPr/>
        </p:nvSpPr>
        <p:spPr>
          <a:xfrm>
            <a:off x="467544" y="260648"/>
            <a:ext cx="8208912" cy="5904656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899592" y="908720"/>
            <a:ext cx="748883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Описание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работы  учеником: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Исходя из справочных материалов, можно определить, что в русском языке две степени сравнения – сравнительная и превосходная.</a:t>
            </a:r>
          </a:p>
          <a:p>
            <a:pPr algn="just"/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взял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две карточки: светло-розовую и ярко-красную. Ярко-красная карточка ярче, чем светло-розовая, она совершенно бледная.</a:t>
            </a:r>
          </a:p>
          <a:p>
            <a:pPr algn="just"/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взял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карточку со словом «яркий», затем я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выделил основу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ярк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-, потом к этой основе я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прибавил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карточку с суффиксом -е-, и у меня получается слово «ярче» (к//ч). Затем к этой же основе -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ярк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я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прибавил 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суффикс -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айш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-. У меня получилось слово «ярчайший».</a:t>
            </a:r>
          </a:p>
          <a:p>
            <a:pPr algn="just"/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Прибавив суффиксы сравнительной степени, я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получил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такие слова: </a:t>
            </a: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ярче, </a:t>
            </a: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ярчайший.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64618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ая выноска 3"/>
          <p:cNvSpPr/>
          <p:nvPr/>
        </p:nvSpPr>
        <p:spPr>
          <a:xfrm>
            <a:off x="467544" y="332656"/>
            <a:ext cx="8208912" cy="5760640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899592" y="502517"/>
            <a:ext cx="7488832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Прибавив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суффиксы сравнительной степени, я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получил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такие слова: </a:t>
            </a: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ярче, ярчайший.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сравнил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лица на рисунках. Когда я смотрю на картинку с радостным лицом, то оно вызывает радостные чувства, а картинка с грустным человеком радости не вызывает, а даже наоборот, смотря на нее, хочется плакать.</a:t>
            </a:r>
          </a:p>
          <a:p>
            <a:pPr algn="just"/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взял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слово «веселый» и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выделил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основу -весел-, затем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прибавил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суффикс -ее-, и у меня вышло слово – «веселее», а потом я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прибавил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суффикс -ей-, у меня вышло слово «веселей». Теперь я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прибавил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слово «самый» к прилагательному «веселый», и получилось – «самый веселый».</a:t>
            </a:r>
          </a:p>
          <a:p>
            <a:pPr algn="just"/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 меня вышли слова: </a:t>
            </a: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веселый, веселее, веселей, самый веселый.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Используя материал учебника, я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понял,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что в русском языке есть простая форма сравнения и составная.</a:t>
            </a:r>
          </a:p>
          <a:p>
            <a:pPr algn="just"/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Для образования составной формы сравнения нужно употреблять слова: более, самый; для простой – к основе слов нужно прибавить один из суффиксов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сравнения.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xmlns="" val="1448715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ая выноска 3"/>
          <p:cNvSpPr/>
          <p:nvPr/>
        </p:nvSpPr>
        <p:spPr>
          <a:xfrm>
            <a:off x="467544" y="260648"/>
            <a:ext cx="8280920" cy="5904656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786845798"/>
              </p:ext>
            </p:extLst>
          </p:nvPr>
        </p:nvGraphicFramePr>
        <p:xfrm>
          <a:off x="827584" y="476672"/>
          <a:ext cx="7560839" cy="3326324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1484301"/>
                <a:gridCol w="1535485"/>
                <a:gridCol w="1535485"/>
                <a:gridCol w="1502784"/>
                <a:gridCol w="1502784"/>
              </a:tblGrid>
              <a:tr h="484589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92D050"/>
                          </a:solidFill>
                          <a:effectLst/>
                        </a:rPr>
                        <a:t>Прилагательное </a:t>
                      </a:r>
                      <a:endParaRPr lang="ru-RU" sz="1100" dirty="0">
                        <a:solidFill>
                          <a:srgbClr val="92D050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92D050"/>
                          </a:solidFill>
                          <a:effectLst/>
                        </a:rPr>
                        <a:t>в начальной форме</a:t>
                      </a:r>
                      <a:endParaRPr lang="ru-RU" sz="1100" dirty="0">
                        <a:solidFill>
                          <a:srgbClr val="92D05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indent="3429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92D050"/>
                          </a:solidFill>
                          <a:effectLst/>
                        </a:rPr>
                        <a:t>Сравнительная</a:t>
                      </a:r>
                      <a:endParaRPr lang="ru-RU" sz="1100" dirty="0">
                        <a:solidFill>
                          <a:srgbClr val="92D05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indent="3429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92D050"/>
                          </a:solidFill>
                          <a:effectLst/>
                        </a:rPr>
                        <a:t>Превосходная</a:t>
                      </a:r>
                      <a:endParaRPr lang="ru-RU" sz="1100" dirty="0">
                        <a:solidFill>
                          <a:srgbClr val="92D05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8075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Простая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3429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Составная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Простая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Составная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65271">
                <a:tc>
                  <a:txBody>
                    <a:bodyPr/>
                    <a:lstStyle/>
                    <a:p>
                      <a:pPr indent="3429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Яркий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Ярче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Более яркий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Ярчайший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Самый яркий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195710">
                <a:tc>
                  <a:txBody>
                    <a:bodyPr/>
                    <a:lstStyle/>
                    <a:p>
                      <a:pPr indent="3429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Веселый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Веселее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Более веселый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Веселейший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Самый веселый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55576" y="4077072"/>
            <a:ext cx="763284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Выполняя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данную лабораторную работу,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семиклассники учились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записывать свои мысли, которые подкрепляли иллюстрированными материалами и действиями с карточками, т.е. проводили демонстрационный эксперимент, решая лингвистическую задачу для получения конкретных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результатов.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81853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ая выноска 3"/>
          <p:cNvSpPr/>
          <p:nvPr/>
        </p:nvSpPr>
        <p:spPr>
          <a:xfrm>
            <a:off x="467544" y="332656"/>
            <a:ext cx="8208912" cy="5832648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760868" y="476672"/>
            <a:ext cx="777686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8-9 классах </a:t>
            </a:r>
            <a:r>
              <a:rPr lang="ru-RU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можно предложить следующие лабораторные работы: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Простое и сложное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предложение.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Способы выражения подлежащего и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сказуемого.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Составное глагольное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сказуемое.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Составное именное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сказуемое.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Двусоставное и односоставное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предложения.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Однородные члены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предложения.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Прямая и косвенная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речь.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Сложносочинённое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предложение.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Виды сложноподчинённых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предложений.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 descr="C:\Users\гузель\Desktop\фото савельева\DSCN6468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4865"/>
          <a:stretch/>
        </p:blipFill>
        <p:spPr bwMode="auto">
          <a:xfrm>
            <a:off x="5220072" y="3866185"/>
            <a:ext cx="3317660" cy="229911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0868" y="3988410"/>
            <a:ext cx="3261467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022433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ая выноска 4"/>
          <p:cNvSpPr/>
          <p:nvPr/>
        </p:nvSpPr>
        <p:spPr>
          <a:xfrm>
            <a:off x="467544" y="332656"/>
            <a:ext cx="8280920" cy="5832648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227195726"/>
              </p:ext>
            </p:extLst>
          </p:nvPr>
        </p:nvGraphicFramePr>
        <p:xfrm>
          <a:off x="588386" y="1628801"/>
          <a:ext cx="8039235" cy="13825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79745"/>
                <a:gridCol w="2679745"/>
                <a:gridCol w="2679745"/>
              </a:tblGrid>
              <a:tr h="961256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sz="2400" dirty="0" smtClean="0"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Знаю</a:t>
                      </a:r>
                      <a:endParaRPr lang="ru-RU" sz="2400" dirty="0">
                        <a:solidFill>
                          <a:srgbClr val="92D05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Узнал новое </a:t>
                      </a:r>
                      <a:endParaRPr lang="ru-RU" sz="2400" dirty="0">
                        <a:solidFill>
                          <a:srgbClr val="92D05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Хочу узнать</a:t>
                      </a:r>
                    </a:p>
                    <a:p>
                      <a:pPr algn="ctr"/>
                      <a:endParaRPr lang="ru-RU" sz="2400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42124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910533" y="626785"/>
            <a:ext cx="68407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конце каждого лабораторного занятия я предлагаю обучающимся заполнить таблицу:</a:t>
            </a:r>
            <a:endParaRPr lang="ru-RU" sz="2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3568" y="3248980"/>
            <a:ext cx="7920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59501" y="3248980"/>
            <a:ext cx="4969014" cy="29163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19088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ая выноска 3"/>
          <p:cNvSpPr/>
          <p:nvPr/>
        </p:nvSpPr>
        <p:spPr>
          <a:xfrm>
            <a:off x="714348" y="500042"/>
            <a:ext cx="8136904" cy="5176524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258344" y="43559"/>
            <a:ext cx="7128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latin typeface="Times New Roman"/>
                <a:ea typeface="Times New Roman"/>
                <a:cs typeface="Times New Roman"/>
              </a:rPr>
              <a:t> 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714348" y="785794"/>
            <a:ext cx="7972452" cy="5340369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Вывод:</a:t>
            </a:r>
            <a:endParaRPr lang="ru-RU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Изучив методику проведения лабораторных работ и апробировав её на практике, прихожу к выводу, что лабораторные работы дают положительные результаты. Они  обеспечивают, во-первых, наиболее прочное усвоение теоретических знаний по теме; во-вторых, побуждают обучающихся к  творческой деятельности, в-третьих,  учат наблюдать, сопоставлять, обобщать, проявлять инициативу и самостоятельность, а также могут являться одним из эффективных методов подготовки обучающихся к ГВЭ по русскому языку и литературе</a:t>
            </a:r>
            <a:r>
              <a:rPr lang="ru-RU" b="1" dirty="0" smtClean="0">
                <a:solidFill>
                  <a:schemeClr val="tx1"/>
                </a:solidFill>
              </a:rPr>
              <a:t>.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Вывод: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Вывод: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55157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ая выноска 3"/>
          <p:cNvSpPr/>
          <p:nvPr/>
        </p:nvSpPr>
        <p:spPr>
          <a:xfrm>
            <a:off x="467544" y="476672"/>
            <a:ext cx="8208912" cy="5616624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683568" y="116632"/>
            <a:ext cx="7992888" cy="5770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/>
              <a:t> </a:t>
            </a:r>
            <a:r>
              <a:rPr lang="ru-R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Литература</a:t>
            </a:r>
          </a:p>
          <a:p>
            <a:r>
              <a:rPr lang="ru-RU" b="1" dirty="0"/>
              <a:t> </a:t>
            </a:r>
            <a:endParaRPr lang="ru-RU" dirty="0"/>
          </a:p>
          <a:p>
            <a:r>
              <a:rPr lang="ru-RU" b="1" dirty="0"/>
              <a:t> </a:t>
            </a:r>
            <a:r>
              <a:rPr lang="ru-RU" sz="1700" b="1" dirty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1700" b="1" dirty="0" err="1">
                <a:latin typeface="Times New Roman" pitchFamily="18" charset="0"/>
                <a:cs typeface="Times New Roman" pitchFamily="18" charset="0"/>
              </a:rPr>
              <a:t>Гац</a:t>
            </a:r>
            <a:r>
              <a:rPr lang="ru-RU" sz="1700" b="1" dirty="0">
                <a:latin typeface="Times New Roman" pitchFamily="18" charset="0"/>
                <a:cs typeface="Times New Roman" pitchFamily="18" charset="0"/>
              </a:rPr>
              <a:t> И.Ю. Методический блокнот учителя русского языка. – М., Дрофа, 2003.</a:t>
            </a:r>
          </a:p>
          <a:p>
            <a:r>
              <a:rPr lang="ru-RU" sz="1700" b="1" dirty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1700" b="1" dirty="0" err="1">
                <a:latin typeface="Times New Roman" pitchFamily="18" charset="0"/>
                <a:cs typeface="Times New Roman" pitchFamily="18" charset="0"/>
              </a:rPr>
              <a:t>Бахвалова</a:t>
            </a:r>
            <a:r>
              <a:rPr lang="ru-RU" sz="1700" b="1" dirty="0">
                <a:latin typeface="Times New Roman" pitchFamily="18" charset="0"/>
                <a:cs typeface="Times New Roman" pitchFamily="18" charset="0"/>
              </a:rPr>
              <a:t> Г.А. Лабораторные работы в курсе «Современный русский язык», РЯШ, № 2, 1997, с.101.</a:t>
            </a:r>
          </a:p>
          <a:p>
            <a:r>
              <a:rPr lang="ru-RU" sz="1700" b="1" dirty="0">
                <a:latin typeface="Times New Roman" pitchFamily="18" charset="0"/>
                <a:cs typeface="Times New Roman" pitchFamily="18" charset="0"/>
              </a:rPr>
              <a:t>3. Бураева Н.Н. Лабораторные работы на уроках русского языка в 10 классе, РЯШ, № 1, 2005.</a:t>
            </a:r>
          </a:p>
          <a:p>
            <a:r>
              <a:rPr lang="ru-RU" sz="1700" b="1" dirty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1700" b="1" dirty="0" err="1">
                <a:latin typeface="Times New Roman" pitchFamily="18" charset="0"/>
                <a:cs typeface="Times New Roman" pitchFamily="18" charset="0"/>
              </a:rPr>
              <a:t>Машталер</a:t>
            </a:r>
            <a:r>
              <a:rPr lang="ru-RU" sz="1700" b="1" dirty="0">
                <a:latin typeface="Times New Roman" pitchFamily="18" charset="0"/>
                <a:cs typeface="Times New Roman" pitchFamily="18" charset="0"/>
              </a:rPr>
              <a:t> О.В. Лингвистическая лаборатория на уроке, РЯШ, № 6, 1999, с.41.</a:t>
            </a:r>
          </a:p>
          <a:p>
            <a:r>
              <a:rPr lang="ru-RU" sz="1700" b="1" dirty="0">
                <a:latin typeface="Times New Roman" pitchFamily="18" charset="0"/>
                <a:cs typeface="Times New Roman" pitchFamily="18" charset="0"/>
              </a:rPr>
              <a:t>5. Худякова Л.А. Лабораторные работы по русскому языку в школе, РЯШ, № 6, 1999, с.25.</a:t>
            </a:r>
          </a:p>
          <a:p>
            <a:r>
              <a:rPr lang="ru-RU" sz="1700" b="1" dirty="0">
                <a:latin typeface="Times New Roman" pitchFamily="18" charset="0"/>
                <a:cs typeface="Times New Roman" pitchFamily="18" charset="0"/>
              </a:rPr>
              <a:t>6. Шурыгин Н.А. Лабораторные работы по современному русскому языку, их место в системе подготовки учителей-словесников, РЯШ, № 5, 1997, с.88.</a:t>
            </a:r>
          </a:p>
          <a:p>
            <a:r>
              <a:rPr lang="ru-RU" sz="1700" b="1" dirty="0">
                <a:latin typeface="Times New Roman" pitchFamily="18" charset="0"/>
                <a:cs typeface="Times New Roman" pitchFamily="18" charset="0"/>
              </a:rPr>
              <a:t>7. Васильева Н.В. Новые активные формы в проведении уроков русского языка. Омск, 2007;</a:t>
            </a:r>
          </a:p>
          <a:p>
            <a:r>
              <a:rPr lang="ru-RU" sz="1700" b="1" dirty="0">
                <a:latin typeface="Times New Roman" pitchFamily="18" charset="0"/>
                <a:cs typeface="Times New Roman" pitchFamily="18" charset="0"/>
              </a:rPr>
              <a:t>8. Гельдиева С.К.  «Лингводидактическое исследование методики проведения лабораторных занятий по морфологии  СРЯ» (диссертация). М., 2002.</a:t>
            </a:r>
          </a:p>
          <a:p>
            <a:r>
              <a:rPr lang="ru-RU" sz="1700" b="1" dirty="0">
                <a:latin typeface="Times New Roman" pitchFamily="18" charset="0"/>
                <a:cs typeface="Times New Roman" pitchFamily="18" charset="0"/>
              </a:rPr>
              <a:t> 9. </a:t>
            </a:r>
            <a:r>
              <a:rPr lang="ru-RU" sz="1700" b="1" u="sng" dirty="0">
                <a:latin typeface="Times New Roman" pitchFamily="18" charset="0"/>
                <a:cs typeface="Times New Roman" pitchFamily="18" charset="0"/>
              </a:rPr>
              <a:t>https://rosuchebnik.ru/material/kak-menyayutsya-professionalnye-roli-uchitelya/</a:t>
            </a:r>
            <a:endParaRPr lang="ru-RU" sz="17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700" b="1" dirty="0">
                <a:latin typeface="Times New Roman" pitchFamily="18" charset="0"/>
                <a:cs typeface="Times New Roman" pitchFamily="18" charset="0"/>
              </a:rPr>
              <a:t>10. https://infourok.ru/prezentaciya-po-russkomu-yaziku-na-temu-rol-deeprichastiy-v-hudozhestvennoy-literature-3571546.html</a:t>
            </a:r>
          </a:p>
          <a:p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14834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ая выноска 3"/>
          <p:cNvSpPr/>
          <p:nvPr/>
        </p:nvSpPr>
        <p:spPr>
          <a:xfrm>
            <a:off x="467544" y="332656"/>
            <a:ext cx="8208912" cy="5760640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857224" y="399430"/>
            <a:ext cx="7315176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4. Приобретение навыков библиографической работы.</a:t>
            </a:r>
          </a:p>
          <a:p>
            <a:pPr algn="just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5. Развитие лингвистического мышления и формирование научного мировоззрения.</a:t>
            </a:r>
          </a:p>
          <a:p>
            <a:pPr algn="just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6. 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Проверка прочности усвоенных знаний на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основе пробных лабораторных работ.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Умение использовать полученные знания для решения определенной научности и практической задачи в результате лабораторного практикума.</a:t>
            </a:r>
          </a:p>
          <a:p>
            <a:pPr algn="just"/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8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Умение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использовать различные приемы распознавания и устранения ошибок.</a:t>
            </a:r>
          </a:p>
          <a:p>
            <a:pPr algn="just"/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9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Формирование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языковой и коммуникативной компетенции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ученика.      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6325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683568" y="1067324"/>
            <a:ext cx="7848872" cy="3528747"/>
          </a:xfrm>
          <a:prstGeom prst="wedgeRectCallout">
            <a:avLst/>
          </a:prstGeom>
          <a:ln>
            <a:solidFill>
              <a:schemeClr val="bg2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marL="0" indent="0">
              <a:buNone/>
            </a:pP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В </a:t>
            </a:r>
            <a:r>
              <a:rPr lang="ru-RU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силу </a:t>
            </a: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своей практической  </a:t>
            </a:r>
            <a:r>
              <a:rPr lang="ru-RU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направленности лабораторные занятия всегда имеют исследовательский, поисковый характер, предполагают:</a:t>
            </a:r>
          </a:p>
          <a:p>
            <a:r>
              <a:rPr lang="ru-RU" sz="22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применение различных методов и приёмов исследования (описательного, сопоставительного, статистического</a:t>
            </a:r>
            <a:r>
              <a:rPr lang="ru-RU" sz="2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ru-RU" sz="2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спользование научной литературы</a:t>
            </a:r>
          </a:p>
          <a:p>
            <a:r>
              <a:rPr lang="ru-RU" sz="2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справочников</a:t>
            </a:r>
            <a:endParaRPr lang="ru-RU" sz="22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ловарей в соответствии</a:t>
            </a:r>
          </a:p>
          <a:p>
            <a:pPr marL="0" indent="0">
              <a:buNone/>
            </a:pPr>
            <a:r>
              <a:rPr lang="ru-RU" sz="2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с их назначением</a:t>
            </a:r>
            <a:endParaRPr lang="ru-RU" sz="22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83568" y="493893"/>
            <a:ext cx="78488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Лабораторная работа</a:t>
            </a:r>
            <a:endParaRPr lang="ru-RU" sz="3600" b="1" dirty="0"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656548"/>
            <a:ext cx="3619754" cy="27247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830937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  <a:p>
            <a:pPr lvl="0">
              <a:buClr>
                <a:srgbClr val="759AA5">
                  <a:lumMod val="60000"/>
                  <a:lumOff val="40000"/>
                </a:srgbClr>
              </a:buClr>
            </a:pPr>
            <a:endParaRPr lang="ru-RU" dirty="0">
              <a:solidFill>
                <a:prstClr val="white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9" name="Прямоугольная выноска 8"/>
          <p:cNvSpPr/>
          <p:nvPr/>
        </p:nvSpPr>
        <p:spPr>
          <a:xfrm>
            <a:off x="395536" y="404664"/>
            <a:ext cx="8424936" cy="5544616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Лабораторные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работы </a:t>
            </a:r>
          </a:p>
          <a:p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ормируют  умения: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анализировать факты;</a:t>
            </a:r>
            <a:endParaRPr lang="ru-RU" sz="2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фиксировать закономерности;</a:t>
            </a:r>
            <a:endParaRPr lang="ru-RU" sz="2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исследовать </a:t>
            </a: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языковой </a:t>
            </a:r>
            <a:r>
              <a:rPr lang="ru-RU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материал;</a:t>
            </a:r>
            <a:endParaRPr lang="ru-RU" sz="2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обобщать результаты;</a:t>
            </a:r>
            <a:endParaRPr lang="ru-RU" sz="2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делать выводы</a:t>
            </a:r>
          </a:p>
          <a:p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Такие умения можно сформировать </a:t>
            </a:r>
          </a:p>
          <a:p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олько в условиях самостоятельной</a:t>
            </a:r>
          </a:p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работы.</a:t>
            </a:r>
          </a:p>
          <a:p>
            <a:endPara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 уроках русского языка стала использовать элементы исследования, ставила перед школьниками различные задачи познавательного характера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гузель\Desktop\фото савельева\DSCN6464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109" b="11479"/>
          <a:stretch/>
        </p:blipFill>
        <p:spPr bwMode="auto">
          <a:xfrm>
            <a:off x="4932040" y="548680"/>
            <a:ext cx="4096587" cy="29922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24152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Clr>
                <a:srgbClr val="759AA5">
                  <a:lumMod val="60000"/>
                  <a:lumOff val="40000"/>
                </a:srgbClr>
              </a:buClr>
              <a:buNone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4" name="Прямоугольная выноска 3"/>
          <p:cNvSpPr/>
          <p:nvPr/>
        </p:nvSpPr>
        <p:spPr>
          <a:xfrm>
            <a:off x="395536" y="337880"/>
            <a:ext cx="8280920" cy="5755416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Блок-схема: типовой процесс 6"/>
          <p:cNvSpPr/>
          <p:nvPr/>
        </p:nvSpPr>
        <p:spPr>
          <a:xfrm>
            <a:off x="2142047" y="2420888"/>
            <a:ext cx="4896544" cy="1422648"/>
          </a:xfrm>
          <a:prstGeom prst="flowChartPredefinedProcess">
            <a:avLst/>
          </a:prstGeom>
          <a:solidFill>
            <a:schemeClr val="tx2">
              <a:lumMod val="2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/>
              <a:t>Прилагательное, сложились, предполагать, положить, изложить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95536" y="1844824"/>
            <a:ext cx="8280919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доске даны слова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 algn="ctr"/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Задача № 1: </a:t>
            </a:r>
            <a:r>
              <a:rPr lang="ru-RU" sz="20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рассмотреть  </a:t>
            </a:r>
            <a:r>
              <a:rPr lang="ru-RU" sz="20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примеры и </a:t>
            </a:r>
            <a:r>
              <a:rPr lang="ru-RU" sz="20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сформулировать  </a:t>
            </a:r>
            <a:r>
              <a:rPr lang="ru-RU" sz="20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тему урока.</a:t>
            </a:r>
            <a:endParaRPr lang="ru-RU" sz="2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Задача № 2: </a:t>
            </a:r>
            <a:r>
              <a:rPr lang="ru-RU" sz="20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проанализировать слова, найти закономерность и сформулировать правило.</a:t>
            </a:r>
            <a:endParaRPr lang="ru-RU" sz="2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При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выполнении подобного задания от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обучающихся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требуется </a:t>
            </a: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логичный,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доказательный ответ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а при формулировании правила – </a:t>
            </a: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построение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умозаключения .  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37640" y="388441"/>
            <a:ext cx="792088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0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 проведении орфографических минуток для </a:t>
            </a:r>
            <a:r>
              <a:rPr lang="ru-RU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обучающихся </a:t>
            </a:r>
            <a:r>
              <a:rPr lang="ru-RU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стали  привычными  задачи: 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ru-RU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найти лишнее словосочетание и объяснить, почему именно это словосочетание </a:t>
            </a:r>
            <a: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лишнее;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buFont typeface="Arial" pitchFamily="34" charset="0"/>
              <a:buChar char="•"/>
            </a:pPr>
            <a:r>
              <a:rPr lang="ru-RU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проанализировать слова, найти закономерность и сформулировать </a:t>
            </a:r>
            <a: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правило</a:t>
            </a:r>
            <a:endParaRPr lang="ru-RU" i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11223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ая выноска 3"/>
          <p:cNvSpPr/>
          <p:nvPr/>
        </p:nvSpPr>
        <p:spPr>
          <a:xfrm>
            <a:off x="467544" y="332656"/>
            <a:ext cx="8208912" cy="5832648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970564" y="476672"/>
            <a:ext cx="72008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исследовательском обучении усвоение теоретической темы становится не самоцелью, а средством развития логического мышления, умения добывать информацию при помощи анализа материала и сопоставления имеющих  мнений. Именно это умение будет востребовано в жизни любого из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обучающихся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тогда как содержание большей части школьных курсов не будет использоваться в полноте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и, возможно, забудется.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E:\Фото Олимпиада 2008г\DSC08418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836" b="28536"/>
          <a:stretch/>
        </p:blipFill>
        <p:spPr bwMode="auto">
          <a:xfrm>
            <a:off x="2492677" y="4113772"/>
            <a:ext cx="4688071" cy="22723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E:\Фото Олимпиада 2008г\DSC08418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836" b="28536"/>
          <a:stretch/>
        </p:blipFill>
        <p:spPr bwMode="auto">
          <a:xfrm>
            <a:off x="2492677" y="4149080"/>
            <a:ext cx="3879523" cy="18804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15659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ая выноска 3"/>
          <p:cNvSpPr/>
          <p:nvPr/>
        </p:nvSpPr>
        <p:spPr>
          <a:xfrm>
            <a:off x="467544" y="548680"/>
            <a:ext cx="8208912" cy="5616624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178979" y="889185"/>
            <a:ext cx="698477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Задания </a:t>
            </a: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 исследовательской методике могут быть разными: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если лабораторные занятия предшествуют практическим, то ставится </a:t>
            </a:r>
            <a:r>
              <a:rPr lang="ru-RU" sz="2000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задача исследовать какой-то частичный </a:t>
            </a:r>
            <a:r>
              <a:rPr lang="ru-RU" sz="20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вопрос;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же лабораторные работы следуют после практических, то они </a:t>
            </a:r>
            <a:r>
              <a:rPr lang="ru-RU" sz="2000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носят обобщающий </a:t>
            </a:r>
            <a:r>
              <a:rPr lang="ru-RU" sz="20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характер;</a:t>
            </a:r>
            <a:endParaRPr lang="ru-RU" sz="2000" b="1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тема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начатая на практических уроках, может быть продолжена на лабораторных занятиях, и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наоборот.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7037"/>
          <a:stretch/>
        </p:blipFill>
        <p:spPr bwMode="auto">
          <a:xfrm>
            <a:off x="1979712" y="3773731"/>
            <a:ext cx="5028926" cy="23762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62412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ая выноска 3"/>
          <p:cNvSpPr/>
          <p:nvPr/>
        </p:nvSpPr>
        <p:spPr>
          <a:xfrm>
            <a:off x="467544" y="620688"/>
            <a:ext cx="8136904" cy="5472608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67544" y="620688"/>
            <a:ext cx="81369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Важнейшие условия работы </a:t>
            </a:r>
            <a:r>
              <a:rPr lang="ru-RU" sz="24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– самостоятельность и целеустремлённость </a:t>
            </a:r>
            <a:r>
              <a:rPr lang="ru-RU" sz="24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в ходе наблюдений</a:t>
            </a:r>
            <a:r>
              <a:rPr lang="ru-RU" sz="24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в результате которых  должен быть сделан определённый </a:t>
            </a:r>
            <a:r>
              <a:rPr lang="ru-RU" sz="24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вывод.</a:t>
            </a:r>
            <a:endParaRPr lang="ru-RU" sz="2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7544" y="2132856"/>
            <a:ext cx="8136903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2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СТРУКТУРА ЛАБОРАТОРНОЙ РАБОТЫ</a:t>
            </a:r>
            <a:r>
              <a:rPr lang="ru-RU" sz="22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2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наблюдение </a:t>
            </a:r>
            <a:r>
              <a:rPr lang="ru-RU" sz="2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изучение фактов и </a:t>
            </a:r>
            <a:r>
              <a:rPr lang="ru-RU" sz="2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явлений;</a:t>
            </a:r>
            <a:endParaRPr lang="ru-RU" sz="2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2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выяснение непонятных </a:t>
            </a:r>
            <a:r>
              <a:rPr lang="ru-RU" sz="2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явлений, подлежащих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2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исследованию;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2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выдвижение гипотезы;</a:t>
            </a:r>
            <a:endParaRPr lang="ru-RU" sz="2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2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выявление </a:t>
            </a:r>
            <a:r>
              <a:rPr lang="ru-RU" sz="2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связей изучаемого явления с </a:t>
            </a:r>
            <a:r>
              <a:rPr lang="ru-RU" sz="2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другими;</a:t>
            </a:r>
            <a:endParaRPr lang="ru-RU" sz="2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2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проведение </a:t>
            </a:r>
            <a:r>
              <a:rPr lang="ru-RU" sz="2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лингвистического </a:t>
            </a:r>
            <a:r>
              <a:rPr lang="ru-RU" sz="2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эксперимента;</a:t>
            </a:r>
            <a:endParaRPr lang="ru-RU" sz="2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2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решение </a:t>
            </a:r>
            <a:r>
              <a:rPr lang="ru-RU" sz="2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лингвистической </a:t>
            </a:r>
            <a:r>
              <a:rPr lang="ru-RU" sz="2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задачи;</a:t>
            </a:r>
            <a:endParaRPr lang="ru-RU" sz="2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2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обобщение </a:t>
            </a:r>
            <a:r>
              <a:rPr lang="ru-RU" sz="2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результатов и формулировка </a:t>
            </a:r>
            <a:r>
              <a:rPr lang="ru-RU" sz="2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вывода</a:t>
            </a:r>
            <a:endParaRPr lang="ru-RU" sz="2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31397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Парк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аркет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932</TotalTime>
  <Words>2088</Words>
  <Application>Microsoft Office PowerPoint</Application>
  <PresentationFormat>Экран (4:3)</PresentationFormat>
  <Paragraphs>440</Paragraphs>
  <Slides>28</Slides>
  <Notes>2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0" baseType="lpstr">
      <vt:lpstr>Паркет</vt:lpstr>
      <vt:lpstr>Документ</vt:lpstr>
      <vt:lpstr>р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</dc:title>
  <dc:creator>гузель</dc:creator>
  <cp:lastModifiedBy>1</cp:lastModifiedBy>
  <cp:revision>87</cp:revision>
  <dcterms:created xsi:type="dcterms:W3CDTF">2013-01-19T09:28:32Z</dcterms:created>
  <dcterms:modified xsi:type="dcterms:W3CDTF">2023-11-01T12:26:08Z</dcterms:modified>
</cp:coreProperties>
</file>