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0"/>
  </p:notesMasterIdLst>
  <p:sldIdLst>
    <p:sldId id="259" r:id="rId2"/>
    <p:sldId id="257" r:id="rId3"/>
    <p:sldId id="271" r:id="rId4"/>
    <p:sldId id="272" r:id="rId5"/>
    <p:sldId id="261" r:id="rId6"/>
    <p:sldId id="262" r:id="rId7"/>
    <p:sldId id="278" r:id="rId8"/>
    <p:sldId id="264" r:id="rId9"/>
    <p:sldId id="265" r:id="rId10"/>
    <p:sldId id="258" r:id="rId11"/>
    <p:sldId id="266" r:id="rId12"/>
    <p:sldId id="267" r:id="rId13"/>
    <p:sldId id="268" r:id="rId14"/>
    <p:sldId id="269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9" autoAdjust="0"/>
  </p:normalViewPr>
  <p:slideViewPr>
    <p:cSldViewPr>
      <p:cViewPr varScale="1">
        <p:scale>
          <a:sx n="69" d="100"/>
          <a:sy n="69" d="100"/>
        </p:scale>
        <p:origin x="5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0" d="100"/>
          <a:sy n="30" d="100"/>
        </p:scale>
        <p:origin x="-179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68D93-C377-4C1D-8499-53B34429FF3B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0A271-3340-4599-9471-E3392B881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0A271-3340-4599-9471-E3392B881B3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8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101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239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F88DC-6AE1-4E5A-9F6D-8AB3C815B6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40113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32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16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37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06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16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32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837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85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39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file:///C:\Documents%20and%20Settings\user\&#1056;&#1072;&#1073;&#1086;&#1095;&#1080;&#1081;%20&#1089;&#1090;&#1086;&#1083;\&#1082;%20&#1087;&#1088;&#1077;&#1079;&#1080;&#1085;&#1090;&#1072;&#1094;&#1080;&#1080;.wma" TargetMode="External"/><Relationship Id="rId1" Type="http://schemas.openxmlformats.org/officeDocument/2006/relationships/audio" Target="file:///C:\Documents%20and%20Settings\user\&#1056;&#1072;&#1073;&#1086;&#1095;&#1080;&#1081;%20&#1089;&#1090;&#1086;&#1083;\&#1077;&#1077;&#1077;&#1077;&#1077;.wma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hyperlink" Target="http://avatarka.at.ua/_bl/0/91415.gif" TargetMode="Externa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060848"/>
            <a:ext cx="8136904" cy="2592288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ПЕДАГОГИЧЕСКИЙ КОНКУРС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ЛУЧШАЯ МЕТОДИЧЕСКАЯ РАЗРАБОТКА»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«ИМЯ</a:t>
            </a: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 ЧИСЛИТЕЛЬНОЕ»</a:t>
            </a: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 Тип урока : Обобщение</a:t>
            </a:r>
            <a: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i="1" dirty="0">
              <a:solidFill>
                <a:srgbClr val="FF0000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0315" y="3008154"/>
            <a:ext cx="3744416" cy="79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72576" y="4243471"/>
            <a:ext cx="33972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: учитель высшей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Криушинская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Лобастеева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Ивановна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6093296"/>
            <a:ext cx="772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476672"/>
            <a:ext cx="61722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Юрий  Гагарин – </a:t>
            </a:r>
            <a:b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к</a:t>
            </a:r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навт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772816"/>
            <a:ext cx="381642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Вос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мое  марта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Международный женский день.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00808"/>
            <a:ext cx="4968552" cy="457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142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Двадцать второго июня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началась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78679" y="2016125"/>
            <a:ext cx="510096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нашем классе 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двадцать три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ученика.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95613" y="2140744"/>
            <a:ext cx="34671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142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Девятого мая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поздравляют ветеранов с Днём Победы.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96227" y="2016125"/>
            <a:ext cx="5065872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Который час?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56792"/>
            <a:ext cx="590465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Который час?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60220"/>
            <a:ext cx="5112568" cy="476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Который час?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554461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Который час?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628800"/>
            <a:ext cx="5256584" cy="496855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accent3"/>
                </a:solidFill>
              </a:rPr>
              <a:t>Числа в гостях у сказки</a:t>
            </a:r>
            <a:endParaRPr lang="ru-RU" sz="4000" b="1" i="1" dirty="0">
              <a:solidFill>
                <a:schemeClr val="accent3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68760"/>
            <a:ext cx="403244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68760"/>
            <a:ext cx="428396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ееее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48175" y="3305175"/>
            <a:ext cx="244475" cy="244475"/>
          </a:xfrm>
          <a:prstGeom prst="rect">
            <a:avLst/>
          </a:prstGeom>
        </p:spPr>
      </p:pic>
      <p:pic>
        <p:nvPicPr>
          <p:cNvPr id="6" name="к презинтации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48175" y="3305175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4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accent3"/>
                </a:solidFill>
              </a:rPr>
              <a:t>Числа в гостях у сказки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43038" y="2560836"/>
            <a:ext cx="3125787" cy="234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00808"/>
            <a:ext cx="433407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60648"/>
            <a:ext cx="4608512" cy="2448272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Александр Сергеевич Пушкин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41384" y="2016125"/>
            <a:ext cx="4775557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388843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51520" y="4653136"/>
            <a:ext cx="71706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«У Лукоморья дуб зелёный…»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539750" y="260648"/>
            <a:ext cx="7993063" cy="648073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0"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Части речи</a:t>
            </a:r>
          </a:p>
        </p:txBody>
      </p:sp>
      <p:pic>
        <p:nvPicPr>
          <p:cNvPr id="6147" name="Picture 3" descr="domik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8228" t="6757" r="9438" b="13602"/>
          <a:stretch>
            <a:fillRect/>
          </a:stretch>
        </p:blipFill>
        <p:spPr bwMode="auto">
          <a:xfrm>
            <a:off x="2195513" y="1628774"/>
            <a:ext cx="4321175" cy="482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203575" y="3789363"/>
            <a:ext cx="2447925" cy="1728787"/>
          </a:xfrm>
          <a:prstGeom prst="rect">
            <a:avLst/>
          </a:prstGeom>
          <a:solidFill>
            <a:srgbClr val="CDE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ru-RU" sz="2000" b="1" dirty="0">
              <a:latin typeface="Arial" charset="0"/>
            </a:endParaRPr>
          </a:p>
          <a:p>
            <a:pPr algn="ctr"/>
            <a:endParaRPr kumimoji="0" lang="ru-RU" sz="2000" b="1" dirty="0">
              <a:latin typeface="Arial" charset="0"/>
            </a:endParaRPr>
          </a:p>
          <a:p>
            <a:pPr algn="ctr"/>
            <a:endParaRPr kumimoji="0" lang="ru-RU" sz="2000" b="1" dirty="0">
              <a:latin typeface="Arial" charset="0"/>
            </a:endParaRPr>
          </a:p>
        </p:txBody>
      </p:sp>
      <p:pic>
        <p:nvPicPr>
          <p:cNvPr id="24582" name="Picture 6" descr="за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844824"/>
            <a:ext cx="290353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0" descr="Картинка 9 из 15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4724400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1" descr="question_mar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4005064"/>
            <a:ext cx="129614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771800" y="980728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Что вы знаете о числительном?</a:t>
            </a:r>
            <a:endParaRPr lang="ru-RU" sz="2400" b="1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675456"/>
            <a:ext cx="9021688" cy="1584176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hlink"/>
                </a:solidFill>
                <a:latin typeface="Times New Roman" pitchFamily="18" charset="0"/>
              </a:rPr>
              <a:t>Тайны языка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7775575" cy="30956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b="1" i="1" dirty="0" smtClean="0">
                <a:solidFill>
                  <a:srgbClr val="FF0066"/>
                </a:solidFill>
                <a:latin typeface="Times New Roman" pitchFamily="18" charset="0"/>
              </a:rPr>
              <a:t>Имя числительное- </a:t>
            </a:r>
            <a:r>
              <a:rPr lang="ru-RU" sz="4000" b="1" i="1" dirty="0" smtClean="0">
                <a:latin typeface="Times New Roman" pitchFamily="18" charset="0"/>
              </a:rPr>
              <a:t>часть речи, которая называет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</a:rPr>
              <a:t>количество </a:t>
            </a:r>
            <a:r>
              <a:rPr lang="ru-RU" sz="4000" b="1" i="1" dirty="0" smtClean="0">
                <a:latin typeface="Times New Roman" pitchFamily="18" charset="0"/>
              </a:rPr>
              <a:t>предметов или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</a:rPr>
              <a:t>порядок </a:t>
            </a:r>
            <a:r>
              <a:rPr lang="ru-RU" sz="4000" b="1" i="1" dirty="0" smtClean="0">
                <a:latin typeface="Times New Roman" pitchFamily="18" charset="0"/>
              </a:rPr>
              <a:t>предметов при счете.</a:t>
            </a:r>
          </a:p>
        </p:txBody>
      </p:sp>
      <p:sp>
        <p:nvSpPr>
          <p:cNvPr id="7176" name="Rectangle 13"/>
          <p:cNvSpPr>
            <a:spLocks noGrp="1" noChangeArrowheads="1"/>
          </p:cNvSpPr>
          <p:nvPr>
            <p:ph sz="quarter" idx="2"/>
          </p:nvPr>
        </p:nvSpPr>
        <p:spPr>
          <a:xfrm flipV="1">
            <a:off x="4648200" y="-387350"/>
            <a:ext cx="3810000" cy="71437"/>
          </a:xfrm>
        </p:spPr>
        <p:txBody>
          <a:bodyPr>
            <a:normAutofit fontScale="25000" lnSpcReduction="20000"/>
          </a:bodyPr>
          <a:lstStyle/>
          <a:p>
            <a:endParaRPr lang="ru-RU" sz="2400" smtClean="0"/>
          </a:p>
        </p:txBody>
      </p:sp>
      <p:sp>
        <p:nvSpPr>
          <p:cNvPr id="7177" name="Rectangle 14"/>
          <p:cNvSpPr>
            <a:spLocks noGrp="1" noChangeArrowheads="1"/>
          </p:cNvSpPr>
          <p:nvPr>
            <p:ph sz="quarter" idx="3"/>
          </p:nvPr>
        </p:nvSpPr>
        <p:spPr>
          <a:xfrm flipV="1">
            <a:off x="4716463" y="-315913"/>
            <a:ext cx="3810000" cy="109538"/>
          </a:xfrm>
        </p:spPr>
        <p:txBody>
          <a:bodyPr>
            <a:normAutofit fontScale="25000" lnSpcReduction="20000"/>
          </a:bodyPr>
          <a:lstStyle/>
          <a:p>
            <a:endParaRPr lang="ru-RU" sz="2400" smtClean="0"/>
          </a:p>
        </p:txBody>
      </p:sp>
      <p:pic>
        <p:nvPicPr>
          <p:cNvPr id="28677" name="Picture 5" descr="KEY1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 rot="821041">
            <a:off x="5634038" y="158750"/>
            <a:ext cx="3509962" cy="1614488"/>
          </a:xfrm>
          <a:noFill/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059832" y="4672013"/>
            <a:ext cx="27393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latin typeface="Arial" charset="0"/>
              </a:rPr>
              <a:t>д</a:t>
            </a:r>
            <a:r>
              <a:rPr kumimoji="0" lang="ru-RU" sz="3200" b="1" dirty="0" smtClean="0">
                <a:solidFill>
                  <a:srgbClr val="FF0066"/>
                </a:solidFill>
                <a:latin typeface="Arial" charset="0"/>
              </a:rPr>
              <a:t>ва   </a:t>
            </a:r>
            <a:r>
              <a:rPr kumimoji="0" lang="ru-RU" sz="3200" b="1" dirty="0">
                <a:solidFill>
                  <a:srgbClr val="800080"/>
                </a:solidFill>
                <a:latin typeface="Arial" charset="0"/>
              </a:rPr>
              <a:t>цветка</a:t>
            </a:r>
          </a:p>
        </p:txBody>
      </p:sp>
      <p:sp>
        <p:nvSpPr>
          <p:cNvPr id="7174" name="Text Box 11"/>
          <p:cNvSpPr txBox="1">
            <a:spLocks noChangeArrowheads="1"/>
          </p:cNvSpPr>
          <p:nvPr/>
        </p:nvSpPr>
        <p:spPr bwMode="auto">
          <a:xfrm>
            <a:off x="5652119" y="5589588"/>
            <a:ext cx="254844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charset="0"/>
              </a:rPr>
              <a:t>т</a:t>
            </a:r>
            <a:r>
              <a:rPr kumimoji="0" lang="ru-RU" sz="2800" b="1" dirty="0" smtClean="0">
                <a:solidFill>
                  <a:srgbClr val="FF0000"/>
                </a:solidFill>
                <a:latin typeface="Arial" charset="0"/>
              </a:rPr>
              <a:t>ретья</a:t>
            </a:r>
            <a:r>
              <a:rPr kumimoji="0" lang="ru-RU" sz="2800" b="1" dirty="0" smtClean="0">
                <a:solidFill>
                  <a:srgbClr val="800080"/>
                </a:solidFill>
                <a:latin typeface="Arial" charset="0"/>
              </a:rPr>
              <a:t>   бабочка</a:t>
            </a:r>
            <a:endParaRPr kumimoji="0" lang="ru-RU" sz="2800" b="1" dirty="0">
              <a:solidFill>
                <a:srgbClr val="800080"/>
              </a:solidFill>
              <a:latin typeface="Arial" charset="0"/>
            </a:endParaRPr>
          </a:p>
        </p:txBody>
      </p:sp>
      <p:pic>
        <p:nvPicPr>
          <p:cNvPr id="7175" name="Picture 12" descr="f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5457" y="4221088"/>
            <a:ext cx="1210240" cy="16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5" descr="f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293096"/>
            <a:ext cx="1086991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7" descr="butterfly4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221088"/>
            <a:ext cx="11525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8" descr="butterfly4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378904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9" descr="butterfly6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5085184"/>
            <a:ext cx="10795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877272"/>
            <a:ext cx="7772400" cy="72008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66"/>
                </a:solidFill>
                <a:latin typeface="Times New Roman" pitchFamily="18" charset="0"/>
              </a:rPr>
              <a:t>ПРОВЕРЯЛОЧКА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11560" y="260648"/>
            <a:ext cx="3814763" cy="5472608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в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о</a:t>
            </a: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семнадцать</a:t>
            </a:r>
          </a:p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п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я</a:t>
            </a: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т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ь</a:t>
            </a: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десят</a:t>
            </a:r>
          </a:p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оди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нн</a:t>
            </a: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адцать</a:t>
            </a:r>
          </a:p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</a:rPr>
              <a:t>тридцать три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788024" y="260648"/>
            <a:ext cx="4032448" cy="5472608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тнадцатый</a:t>
            </a:r>
          </a:p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мидесятый</a:t>
            </a:r>
          </a:p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сьмой</a:t>
            </a:r>
          </a:p>
          <a:p>
            <a:pPr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надцатый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356992"/>
            <a:ext cx="288032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1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>
          <a:prstGeom prst="ribbon">
            <a:avLst>
              <a:gd name="adj1" fmla="val 12500"/>
              <a:gd name="adj2" fmla="val 50000"/>
            </a:avLst>
          </a:prstGeom>
          <a:solidFill>
            <a:schemeClr val="accent4"/>
          </a:solidFill>
          <a:ln>
            <a:solidFill>
              <a:schemeClr val="bg2"/>
            </a:solidFill>
            <a:round/>
          </a:ln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Имена</a:t>
            </a:r>
            <a:b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числительные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 smtClean="0"/>
              <a:t> </a:t>
            </a: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684213" y="2205038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3600" b="1" dirty="0">
                <a:solidFill>
                  <a:srgbClr val="000066"/>
                </a:solidFill>
                <a:latin typeface="Times New Roman" pitchFamily="18" charset="0"/>
              </a:rPr>
              <a:t>называют </a:t>
            </a:r>
            <a:r>
              <a:rPr kumimoji="0" lang="ru-RU" sz="3600" b="1" dirty="0">
                <a:solidFill>
                  <a:schemeClr val="hlink"/>
                </a:solidFill>
                <a:latin typeface="Times New Roman" pitchFamily="18" charset="0"/>
              </a:rPr>
              <a:t>количество</a:t>
            </a:r>
            <a:r>
              <a:rPr kumimoji="0" lang="ru-RU" sz="3600" b="1" dirty="0">
                <a:solidFill>
                  <a:srgbClr val="000066"/>
                </a:solidFill>
                <a:latin typeface="Times New Roman" pitchFamily="18" charset="0"/>
              </a:rPr>
              <a:t> предметов</a:t>
            </a: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611188" y="3500438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4800" b="1" dirty="0">
                <a:solidFill>
                  <a:srgbClr val="0000CC"/>
                </a:solidFill>
                <a:latin typeface="Times New Roman" pitchFamily="18" charset="0"/>
              </a:rPr>
              <a:t>Сколько?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684213" y="4797425"/>
            <a:ext cx="7632700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4000" b="1" dirty="0">
                <a:solidFill>
                  <a:schemeClr val="hlink"/>
                </a:solidFill>
                <a:latin typeface="Times New Roman" pitchFamily="18" charset="0"/>
              </a:rPr>
              <a:t>количественные числительные</a:t>
            </a: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>
            <a:off x="4500563" y="1844675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4500563" y="3141663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4500563" y="4437063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rrowheads="1"/>
          </p:cNvSpPr>
          <p:nvPr>
            <p:ph type="title"/>
          </p:nvPr>
        </p:nvSpPr>
        <p:spPr>
          <a:prstGeom prst="ribbon">
            <a:avLst>
              <a:gd name="adj1" fmla="val 12500"/>
              <a:gd name="adj2" fmla="val 50000"/>
            </a:avLst>
          </a:prstGeom>
          <a:solidFill>
            <a:schemeClr val="accent4"/>
          </a:solidFill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Имена числительные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/>
              <a:t> 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684213" y="2133600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2800" b="1" dirty="0">
                <a:solidFill>
                  <a:srgbClr val="000066"/>
                </a:solidFill>
                <a:latin typeface="Times New Roman" pitchFamily="18" charset="0"/>
              </a:rPr>
              <a:t>называют </a:t>
            </a:r>
            <a:r>
              <a:rPr kumimoji="0" lang="ru-RU" sz="2800" b="1" dirty="0">
                <a:solidFill>
                  <a:srgbClr val="FF0066"/>
                </a:solidFill>
                <a:latin typeface="Times New Roman" pitchFamily="18" charset="0"/>
              </a:rPr>
              <a:t>порядок</a:t>
            </a:r>
            <a:r>
              <a:rPr kumimoji="0" lang="ru-RU" sz="2800" b="1" dirty="0">
                <a:solidFill>
                  <a:srgbClr val="000066"/>
                </a:solidFill>
                <a:latin typeface="Times New Roman" pitchFamily="18" charset="0"/>
              </a:rPr>
              <a:t> предметов при счете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611188" y="3500438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4000" b="1" dirty="0">
                <a:solidFill>
                  <a:srgbClr val="0000CC"/>
                </a:solidFill>
                <a:latin typeface="Times New Roman" pitchFamily="18" charset="0"/>
              </a:rPr>
              <a:t>Какой? Какая? Какое? Какие</a:t>
            </a:r>
            <a:r>
              <a:rPr kumimoji="0" lang="ru-RU" sz="4000" b="1" dirty="0" smtClean="0">
                <a:solidFill>
                  <a:srgbClr val="0000CC"/>
                </a:solidFill>
                <a:latin typeface="Times New Roman" pitchFamily="18" charset="0"/>
              </a:rPr>
              <a:t>?</a:t>
            </a:r>
          </a:p>
          <a:p>
            <a:pPr algn="ctr"/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</a:rPr>
              <a:t>Который?</a:t>
            </a:r>
            <a:endParaRPr kumimoji="0" lang="ru-RU" sz="4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611188" y="4868863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4400" b="1" dirty="0">
                <a:solidFill>
                  <a:srgbClr val="FF0066"/>
                </a:solidFill>
                <a:latin typeface="Times New Roman" pitchFamily="18" charset="0"/>
              </a:rPr>
              <a:t>порядковые  числительные</a:t>
            </a:r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4500563" y="1844675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4427538" y="3141663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4427538" y="4508500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449</TotalTime>
  <Words>147</Words>
  <Application>Microsoft Office PowerPoint</Application>
  <PresentationFormat>Экран (4:3)</PresentationFormat>
  <Paragraphs>47</Paragraphs>
  <Slides>18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Gill Sans MT</vt:lpstr>
      <vt:lpstr>Times New Roman</vt:lpstr>
      <vt:lpstr>Wingdings</vt:lpstr>
      <vt:lpstr>游ゴシック</vt:lpstr>
      <vt:lpstr>Gallery</vt:lpstr>
      <vt:lpstr>                  III ВСЕРОССИЙСКИЙ ПЕДАГОГИЧЕСКИЙ КОНКУРС «МОЯ ЛУЧШАЯ МЕТОДИЧЕСКАЯ РАЗРАБОТКА»   Тема урока: «ИМЯ ЧИСЛИТЕЛЬНОЕ»  Тип урока : Обобщение   </vt:lpstr>
      <vt:lpstr>Числа в гостях у сказки</vt:lpstr>
      <vt:lpstr>Числа в гостях у сказки</vt:lpstr>
      <vt:lpstr>Александр Сергеевич Пушкин</vt:lpstr>
      <vt:lpstr>Презентация PowerPoint</vt:lpstr>
      <vt:lpstr>Тайны языка</vt:lpstr>
      <vt:lpstr>ПРОВЕРЯЛОЧКА</vt:lpstr>
      <vt:lpstr>Имена числительные</vt:lpstr>
      <vt:lpstr>Имена числительные</vt:lpstr>
      <vt:lpstr>    Юрий  Гагарин –  первый космонавт.</vt:lpstr>
      <vt:lpstr>Восьмое  марта  - Международный женский день. </vt:lpstr>
      <vt:lpstr>  Двадцать второго июня   началась Великая Отечественная война.</vt:lpstr>
      <vt:lpstr>В нашем классе двадцать три ученика.</vt:lpstr>
      <vt:lpstr>Девятого мая   поздравляют ветеранов с Днём Победы.</vt:lpstr>
      <vt:lpstr>Который час?</vt:lpstr>
      <vt:lpstr>Который час?</vt:lpstr>
      <vt:lpstr>Который час?</vt:lpstr>
      <vt:lpstr>Который час?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ЧИСЛИТЕЛЬНОЕ</dc:title>
  <dc:creator>User</dc:creator>
  <cp:lastModifiedBy>User</cp:lastModifiedBy>
  <cp:revision>37</cp:revision>
  <dcterms:modified xsi:type="dcterms:W3CDTF">2021-11-25T09:28:38Z</dcterms:modified>
</cp:coreProperties>
</file>