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9" r:id="rId3"/>
    <p:sldId id="268" r:id="rId4"/>
    <p:sldId id="270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5" r:id="rId14"/>
    <p:sldId id="271" r:id="rId15"/>
    <p:sldId id="272" r:id="rId16"/>
    <p:sldId id="273" r:id="rId17"/>
    <p:sldId id="26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309E-F155-40A6-A438-9F5B71439006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50EB1-3E52-4A45-91F9-722C220F6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51864-ED47-41C2-89EE-B4C8DE5A4AC3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4FB70-8A86-4D31-84B9-FE9F86722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3B416-7426-4379-9EE5-D3B835A50348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B38AA-B39A-4D3A-9751-9967291C9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65C59-1D4F-441F-9327-F8DF108DEBDD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B0845-7C09-4DCA-9149-95A52148D6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B2A29-7E4A-4AE0-9F59-97B695CC224C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C7E22-3758-469F-8707-136425BC1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A28E8-77A7-4946-A7EC-55EB4AB394ED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B8F06-487F-4380-BE41-4B87EC0AA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2E3D-9FFB-4E1A-8BDF-1680694D82D0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ADEDD-A55C-4E46-B07C-4549D0C0D4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B68F5-3E6D-4B3D-B70C-1DC6042F0D5F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095C4-1110-4E94-9503-930E87AC2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3A48B-594B-42C8-8E94-84FE3515B967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FB6E-21D6-4452-93AE-E017967CE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1D876-B572-41EE-A4D2-6A802B98F5D3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32F3-6D19-40F9-84BA-25F2B16F3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949CA5-8526-4FCB-897B-C9981537AA58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B0E7B-EB4B-4713-AA77-CFAB563D6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B224AD-CE95-42AB-9AFD-7D984B9D9636}" type="datetimeFigureOut">
              <a:rPr lang="ru-RU"/>
              <a:pPr>
                <a:defRPr/>
              </a:pPr>
              <a:t>23.03.2020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4ED57D-9036-4D8A-8E75-FB5BC18462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grpSp>
          <p:nvGrpSpPr>
            <p:cNvPr id="13" name="Полилиния 12"/>
            <p:cNvGrpSpPr>
              <a:grpSpLocks/>
            </p:cNvGrpSpPr>
            <p:nvPr/>
          </p:nvGrpSpPr>
          <p:grpSpPr bwMode="auto">
            <a:xfrm>
              <a:off x="-6124" y="62910"/>
              <a:ext cx="9156192" cy="914400"/>
              <a:chOff x="-6096" y="48768"/>
              <a:chExt cx="9156192" cy="914400"/>
            </a:xfrm>
          </p:grpSpPr>
          <p:pic>
            <p:nvPicPr>
              <p:cNvPr id="1037" name="Полилиния 12"/>
              <p:cNvPicPr>
                <a:picLocks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-6096" y="48768"/>
                <a:ext cx="9156192" cy="914400"/>
              </a:xfrm>
              <a:prstGeom prst="rect">
                <a:avLst/>
              </a:prstGeom>
              <a:noFill/>
            </p:spPr>
          </p:pic>
          <p:sp>
            <p:nvSpPr>
              <p:cNvPr id="1038" name="Text Box 14"/>
              <p:cNvSpPr txBox="1">
                <a:spLocks noChangeArrowheads="1"/>
              </p:cNvSpPr>
              <p:nvPr/>
            </p:nvSpPr>
            <p:spPr bwMode="auto">
              <a:xfrm rot="21435692">
                <a:off x="-21711" y="49536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72" r:id="rId9"/>
    <p:sldLayoutId id="2147483663" r:id="rId10"/>
    <p:sldLayoutId id="21474836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2" descr="0eac4c3e740bВасилис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126000"/>
            <a:ext cx="4849534" cy="673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642938" y="4857750"/>
            <a:ext cx="82835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>
                <a:latin typeface="Constantia" pitchFamily="18" charset="0"/>
              </a:rPr>
              <a:t>"Кувадки"Эти куклы должны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были обмануть</a:t>
            </a:r>
            <a:r>
              <a:rPr lang="en-US" sz="3600">
                <a:latin typeface="Constantia" pitchFamily="18" charset="0"/>
              </a:rPr>
              <a:t> </a:t>
            </a:r>
            <a:r>
              <a:rPr lang="ru-RU" sz="3600">
                <a:latin typeface="Constantia" pitchFamily="18" charset="0"/>
              </a:rPr>
              <a:t>злых духов и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не пустить их к младенцу и роженице. </a:t>
            </a:r>
          </a:p>
        </p:txBody>
      </p:sp>
      <p:pic>
        <p:nvPicPr>
          <p:cNvPr id="22530" name="Рисунок 2" descr="P102008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5287" y="141850"/>
            <a:ext cx="6238875" cy="4679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0" y="4714875"/>
            <a:ext cx="9144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    </a:t>
            </a:r>
            <a:r>
              <a:rPr lang="ru-RU" sz="2000">
                <a:latin typeface="Constantia" pitchFamily="18" charset="0"/>
              </a:rPr>
              <a:t>   </a:t>
            </a:r>
            <a:r>
              <a:rPr lang="ru-RU" sz="3200">
                <a:latin typeface="Constantia" pitchFamily="18" charset="0"/>
              </a:rPr>
              <a:t>После рождения ребенка к нему в кроватку подкладывали особую куколку - "Пеленашку", с той же целью - обмануть злых духов, подложить им куклу вместо ребенка. </a:t>
            </a:r>
          </a:p>
        </p:txBody>
      </p:sp>
      <p:pic>
        <p:nvPicPr>
          <p:cNvPr id="23554" name="Рисунок 2" descr="P10200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257" y="148328"/>
            <a:ext cx="6095485" cy="457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0" y="4643438"/>
            <a:ext cx="9144000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Constantia" pitchFamily="18" charset="0"/>
              </a:rPr>
              <a:t>"Столбушка". Березовое или осиновое полешко (или трубочку из бересты) "одевали" с помощью тканей и нитей и превращали полешко в куклу-женщину. </a:t>
            </a:r>
            <a:r>
              <a:rPr lang="ru-RU">
                <a:latin typeface="Constantia" pitchFamily="18" charset="0"/>
              </a:rPr>
              <a:t/>
            </a:r>
            <a:br>
              <a:rPr lang="ru-RU">
                <a:latin typeface="Constantia" pitchFamily="18" charset="0"/>
              </a:rPr>
            </a:br>
            <a:endParaRPr lang="ru-RU">
              <a:latin typeface="Constantia" pitchFamily="18" charset="0"/>
            </a:endParaRPr>
          </a:p>
        </p:txBody>
      </p:sp>
      <p:pic>
        <p:nvPicPr>
          <p:cNvPr id="24578" name="Рисунок 2" descr="P102007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16632"/>
            <a:ext cx="6095999" cy="457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"/>
          <p:cNvSpPr>
            <a:spLocks noChangeArrowheads="1"/>
          </p:cNvSpPr>
          <p:nvPr/>
        </p:nvSpPr>
        <p:spPr bwMode="auto">
          <a:xfrm>
            <a:off x="357188" y="4572000"/>
            <a:ext cx="8786812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latin typeface="Constantia" pitchFamily="18" charset="0"/>
              </a:rPr>
              <a:t>Вепсская куколка –</a:t>
            </a:r>
            <a:endParaRPr lang="en-US" sz="4400">
              <a:latin typeface="Constantia" pitchFamily="18" charset="0"/>
            </a:endParaRPr>
          </a:p>
          <a:p>
            <a:r>
              <a:rPr lang="ru-RU" sz="4400">
                <a:latin typeface="Constantia" pitchFamily="18" charset="0"/>
              </a:rPr>
              <a:t> символ благополучия и достатка</a:t>
            </a:r>
          </a:p>
        </p:txBody>
      </p:sp>
      <p:pic>
        <p:nvPicPr>
          <p:cNvPr id="26626" name="Рисунок 2" descr="P10200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235223"/>
            <a:ext cx="6082015" cy="45619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72816"/>
            <a:ext cx="4560000" cy="342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53102" y="1285029"/>
            <a:ext cx="4965170" cy="37238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0661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51" y="3284636"/>
            <a:ext cx="4272475" cy="32043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59" y="188640"/>
            <a:ext cx="4272000" cy="320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235" y="3356992"/>
            <a:ext cx="4272000" cy="320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0299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53" y="3573016"/>
            <a:ext cx="5112568" cy="34083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3487" y="801475"/>
            <a:ext cx="4697999" cy="313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98177" y="757177"/>
            <a:ext cx="4698000" cy="3132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9978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1" descr="P102008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357188" y="5749925"/>
            <a:ext cx="87868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>
                <a:solidFill>
                  <a:schemeClr val="bg1"/>
                </a:solidFill>
                <a:latin typeface="American Retro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1" descr="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712" y="116632"/>
            <a:ext cx="5500687" cy="67913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Loner\Мои документы\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720" y="188640"/>
            <a:ext cx="5429250" cy="64023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i096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0"/>
            <a:ext cx="5389562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5652121" y="928688"/>
            <a:ext cx="349188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Constantia" pitchFamily="18" charset="0"/>
              </a:rPr>
              <a:t>Тропинин «Девочка с куклой»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50850" y="2214554"/>
            <a:ext cx="8693150" cy="1920875"/>
          </a:xfrm>
          <a:prstGeom prst="rect">
            <a:avLst/>
          </a:prstGeom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</a:pPr>
            <a:endParaRPr lang="ru-RU" sz="2400" dirty="0" smtClean="0"/>
          </a:p>
          <a:p>
            <a:pPr marR="0">
              <a:lnSpc>
                <a:spcPct val="80000"/>
              </a:lnSpc>
            </a:pPr>
            <a:r>
              <a:rPr lang="ru-RU" sz="2400" dirty="0" smtClean="0"/>
              <a:t>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504" y="19254"/>
            <a:ext cx="8758238" cy="6572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857250" y="5143500"/>
            <a:ext cx="75009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dirty="0">
                <a:latin typeface="Constantia" pitchFamily="18" charset="0"/>
              </a:rPr>
              <a:t>Древнегреческие куклы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Picture 2" descr="C:\Documents and Settings\Loner\Мои документы\luhta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704850"/>
            <a:ext cx="3987339" cy="550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4444539" y="642938"/>
            <a:ext cx="427083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Constantia" pitchFamily="18" charset="0"/>
              </a:rPr>
              <a:t>Таджикская кукла «</a:t>
            </a:r>
            <a:r>
              <a:rPr lang="ru-RU" sz="4000" b="1" dirty="0" err="1">
                <a:latin typeface="Constantia" pitchFamily="18" charset="0"/>
              </a:rPr>
              <a:t>Лухтак</a:t>
            </a:r>
            <a:r>
              <a:rPr lang="ru-RU" sz="4000" b="1" dirty="0">
                <a:latin typeface="Constantia" pitchFamily="18" charset="0"/>
              </a:rPr>
              <a:t>» 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67544" y="214313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0482" name="Содержимое 7" descr="329_c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58654" y="1052736"/>
            <a:ext cx="5948362" cy="6072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3" name="TextBox 8"/>
          <p:cNvSpPr txBox="1">
            <a:spLocks noChangeArrowheads="1"/>
          </p:cNvSpPr>
          <p:nvPr/>
        </p:nvSpPr>
        <p:spPr bwMode="auto">
          <a:xfrm>
            <a:off x="827584" y="404663"/>
            <a:ext cx="80648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Constantia" pitchFamily="18" charset="0"/>
              </a:rPr>
              <a:t>Африканская кукла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1"/>
          <p:cNvSpPr>
            <a:spLocks noChangeArrowheads="1"/>
          </p:cNvSpPr>
          <p:nvPr/>
        </p:nvSpPr>
        <p:spPr bwMode="auto">
          <a:xfrm>
            <a:off x="714375" y="4500563"/>
            <a:ext cx="878681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Constantia" pitchFamily="18" charset="0"/>
              </a:rPr>
              <a:t>кукла "Крупеничка". </a:t>
            </a:r>
            <a:endParaRPr lang="en-US" sz="3600">
              <a:latin typeface="Constantia" pitchFamily="18" charset="0"/>
            </a:endParaRPr>
          </a:p>
          <a:p>
            <a:pPr algn="ctr"/>
            <a:r>
              <a:rPr lang="ru-RU" sz="3600">
                <a:latin typeface="Constantia" pitchFamily="18" charset="0"/>
              </a:rPr>
              <a:t>В ее основе - холщовый мешочек с гречихой, украшенный нитями, тканями. </a:t>
            </a:r>
          </a:p>
        </p:txBody>
      </p:sp>
      <p:pic>
        <p:nvPicPr>
          <p:cNvPr id="21506" name="Рисунок 2" descr="P102007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2" y="0"/>
            <a:ext cx="6001313" cy="45005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</TotalTime>
  <Words>89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American Retro</vt:lpstr>
      <vt:lpstr>Arial</vt:lpstr>
      <vt:lpstr>Calibri</vt:lpstr>
      <vt:lpstr>Constantia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Куклы-обереги</dc:title>
  <dc:creator>Grey Wolf</dc:creator>
  <cp:lastModifiedBy>Пользователь</cp:lastModifiedBy>
  <cp:revision>18</cp:revision>
  <dcterms:created xsi:type="dcterms:W3CDTF">2010-04-25T15:53:27Z</dcterms:created>
  <dcterms:modified xsi:type="dcterms:W3CDTF">2020-03-23T06:58:22Z</dcterms:modified>
</cp:coreProperties>
</file>