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8"/>
  </p:notesMasterIdLst>
  <p:sldIdLst>
    <p:sldId id="256" r:id="rId2"/>
    <p:sldId id="257" r:id="rId3"/>
    <p:sldId id="258" r:id="rId4"/>
    <p:sldId id="281" r:id="rId5"/>
    <p:sldId id="282" r:id="rId6"/>
    <p:sldId id="283" r:id="rId7"/>
    <p:sldId id="284" r:id="rId8"/>
    <p:sldId id="285" r:id="rId9"/>
    <p:sldId id="286" r:id="rId10"/>
    <p:sldId id="287" r:id="rId11"/>
    <p:sldId id="288" r:id="rId12"/>
    <p:sldId id="289" r:id="rId13"/>
    <p:sldId id="290" r:id="rId14"/>
    <p:sldId id="291" r:id="rId15"/>
    <p:sldId id="292" r:id="rId16"/>
    <p:sldId id="293" r:id="rId17"/>
    <p:sldId id="294" r:id="rId18"/>
    <p:sldId id="295" r:id="rId19"/>
    <p:sldId id="272" r:id="rId20"/>
    <p:sldId id="273" r:id="rId21"/>
    <p:sldId id="274" r:id="rId22"/>
    <p:sldId id="277" r:id="rId23"/>
    <p:sldId id="275" r:id="rId24"/>
    <p:sldId id="276" r:id="rId25"/>
    <p:sldId id="278" r:id="rId26"/>
    <p:sldId id="279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A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299" autoAdjust="0"/>
  </p:normalViewPr>
  <p:slideViewPr>
    <p:cSldViewPr>
      <p:cViewPr varScale="1">
        <p:scale>
          <a:sx n="85" d="100"/>
          <a:sy n="85" d="100"/>
        </p:scale>
        <p:origin x="-931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9D5ED5-0FC3-484D-8F61-E880CC306E54}" type="datetimeFigureOut">
              <a:rPr lang="ru-RU" smtClean="0"/>
              <a:pPr/>
              <a:t>23.07.2019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29C6E7-C23C-4BFD-8114-2D06EF8EF66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29C6E7-C23C-4BFD-8114-2D06EF8EF66E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29C6E7-C23C-4BFD-8114-2D06EF8EF66E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2C1B62-BBF0-44AA-AB42-4BBC2DEC3CFE}" type="datetimeFigureOut">
              <a:rPr lang="ru-RU" smtClean="0"/>
              <a:pPr/>
              <a:t>23.07.2019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61AA091E-535F-4F9C-AC6F-57AE3A4BC3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2C1B62-BBF0-44AA-AB42-4BBC2DEC3CFE}" type="datetimeFigureOut">
              <a:rPr lang="ru-RU" smtClean="0"/>
              <a:pPr/>
              <a:t>23.07.2019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AA091E-535F-4F9C-AC6F-57AE3A4BC3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B2C1B62-BBF0-44AA-AB42-4BBC2DEC3CFE}" type="datetimeFigureOut">
              <a:rPr lang="ru-RU" smtClean="0"/>
              <a:pPr/>
              <a:t>23.07.2019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61AA091E-535F-4F9C-AC6F-57AE3A4BC3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2C1B62-BBF0-44AA-AB42-4BBC2DEC3CFE}" type="datetimeFigureOut">
              <a:rPr lang="ru-RU" smtClean="0"/>
              <a:pPr/>
              <a:t>23.07.2019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AA091E-535F-4F9C-AC6F-57AE3A4BC3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2C1B62-BBF0-44AA-AB42-4BBC2DEC3CFE}" type="datetimeFigureOut">
              <a:rPr lang="ru-RU" smtClean="0"/>
              <a:pPr/>
              <a:t>23.07.2019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61AA091E-535F-4F9C-AC6F-57AE3A4BC3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2C1B62-BBF0-44AA-AB42-4BBC2DEC3CFE}" type="datetimeFigureOut">
              <a:rPr lang="ru-RU" smtClean="0"/>
              <a:pPr/>
              <a:t>23.07.2019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AA091E-535F-4F9C-AC6F-57AE3A4BC3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2C1B62-BBF0-44AA-AB42-4BBC2DEC3CFE}" type="datetimeFigureOut">
              <a:rPr lang="ru-RU" smtClean="0"/>
              <a:pPr/>
              <a:t>23.07.2019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AA091E-535F-4F9C-AC6F-57AE3A4BC3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2C1B62-BBF0-44AA-AB42-4BBC2DEC3CFE}" type="datetimeFigureOut">
              <a:rPr lang="ru-RU" smtClean="0"/>
              <a:pPr/>
              <a:t>23.07.2019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AA091E-535F-4F9C-AC6F-57AE3A4BC3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2C1B62-BBF0-44AA-AB42-4BBC2DEC3CFE}" type="datetimeFigureOut">
              <a:rPr lang="ru-RU" smtClean="0"/>
              <a:pPr/>
              <a:t>23.07.2019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AA091E-535F-4F9C-AC6F-57AE3A4BC3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2C1B62-BBF0-44AA-AB42-4BBC2DEC3CFE}" type="datetimeFigureOut">
              <a:rPr lang="ru-RU" smtClean="0"/>
              <a:pPr/>
              <a:t>23.07.2019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AA091E-535F-4F9C-AC6F-57AE3A4BC3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2C1B62-BBF0-44AA-AB42-4BBC2DEC3CFE}" type="datetimeFigureOut">
              <a:rPr lang="ru-RU" smtClean="0"/>
              <a:pPr/>
              <a:t>23.07.2019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AA091E-535F-4F9C-AC6F-57AE3A4BC35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2C1B62-BBF0-44AA-AB42-4BBC2DEC3CFE}" type="datetimeFigureOut">
              <a:rPr lang="ru-RU" smtClean="0"/>
              <a:pPr/>
              <a:t>23.07.2019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61AA091E-535F-4F9C-AC6F-57AE3A4BC35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Relationship Id="rId9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19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1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7" Type="http://schemas.openxmlformats.org/officeDocument/2006/relationships/image" Target="../media/image37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25.jpeg"/><Relationship Id="rId4" Type="http://schemas.openxmlformats.org/officeDocument/2006/relationships/image" Target="../media/image3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41.jpeg"/><Relationship Id="rId7" Type="http://schemas.openxmlformats.org/officeDocument/2006/relationships/image" Target="../media/image4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19.jpeg"/><Relationship Id="rId10" Type="http://schemas.openxmlformats.org/officeDocument/2006/relationships/image" Target="../media/image47.jpeg"/><Relationship Id="rId4" Type="http://schemas.openxmlformats.org/officeDocument/2006/relationships/image" Target="../media/image42.jpeg"/><Relationship Id="rId9" Type="http://schemas.openxmlformats.org/officeDocument/2006/relationships/image" Target="../media/image46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143240" y="5500702"/>
            <a:ext cx="5786446" cy="1101248"/>
          </a:xfrm>
        </p:spPr>
        <p:txBody>
          <a:bodyPr/>
          <a:lstStyle/>
          <a:p>
            <a:r>
              <a:rPr lang="ru-RU" dirty="0" smtClean="0"/>
              <a:t>Автор: Журавлева Н.Ю., учитель начальных классов МОБУ СОШ №1 ЛГО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857356" y="214290"/>
            <a:ext cx="8143932" cy="50266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gradFill flip="none" rotWithShape="1">
                  <a:gsLst>
                    <a:gs pos="0">
                      <a:srgbClr val="FFFFFF">
                        <a:shade val="30000"/>
                        <a:satMod val="115000"/>
                      </a:srgbClr>
                    </a:gs>
                    <a:gs pos="50000">
                      <a:srgbClr val="FFFFFF">
                        <a:shade val="67500"/>
                        <a:satMod val="115000"/>
                      </a:srgbClr>
                    </a:gs>
                    <a:gs pos="100000">
                      <a:srgbClr val="FFFFFF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Игра </a:t>
            </a:r>
            <a:b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gradFill flip="none" rotWithShape="1">
                  <a:gsLst>
                    <a:gs pos="0">
                      <a:srgbClr val="FFFFFF">
                        <a:shade val="30000"/>
                        <a:satMod val="115000"/>
                      </a:srgbClr>
                    </a:gs>
                    <a:gs pos="50000">
                      <a:srgbClr val="FFFFFF">
                        <a:shade val="67500"/>
                        <a:satMod val="115000"/>
                      </a:srgbClr>
                    </a:gs>
                    <a:gs pos="100000">
                      <a:srgbClr val="FFFFFF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gradFill flip="none" rotWithShape="1">
                  <a:gsLst>
                    <a:gs pos="0">
                      <a:srgbClr val="FFFFFF">
                        <a:shade val="30000"/>
                        <a:satMod val="115000"/>
                      </a:srgbClr>
                    </a:gs>
                    <a:gs pos="50000">
                      <a:srgbClr val="FFFFFF">
                        <a:shade val="67500"/>
                        <a:satMod val="115000"/>
                      </a:srgbClr>
                    </a:gs>
                    <a:gs pos="100000">
                      <a:srgbClr val="FFFFFF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«Поле чудес» </a:t>
            </a:r>
            <a:b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gradFill flip="none" rotWithShape="1">
                  <a:gsLst>
                    <a:gs pos="0">
                      <a:srgbClr val="FFFFFF">
                        <a:shade val="30000"/>
                        <a:satMod val="115000"/>
                      </a:srgbClr>
                    </a:gs>
                    <a:gs pos="50000">
                      <a:srgbClr val="FFFFFF">
                        <a:shade val="67500"/>
                        <a:satMod val="115000"/>
                      </a:srgbClr>
                    </a:gs>
                    <a:gs pos="100000">
                      <a:srgbClr val="FFFFFF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gradFill flip="none" rotWithShape="1">
                  <a:gsLst>
                    <a:gs pos="0">
                      <a:srgbClr val="FFFFFF">
                        <a:shade val="30000"/>
                        <a:satMod val="115000"/>
                      </a:srgbClr>
                    </a:gs>
                    <a:gs pos="50000">
                      <a:srgbClr val="FFFFFF">
                        <a:shade val="67500"/>
                        <a:satMod val="115000"/>
                      </a:srgbClr>
                    </a:gs>
                    <a:gs pos="100000">
                      <a:srgbClr val="FFFFFF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 сказочной повести  А.Волкова </a:t>
            </a:r>
          </a:p>
          <a:p>
            <a:pPr algn="ctr"/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gradFill flip="none" rotWithShape="1">
                  <a:gsLst>
                    <a:gs pos="0">
                      <a:srgbClr val="FFFFFF">
                        <a:shade val="30000"/>
                        <a:satMod val="115000"/>
                      </a:srgbClr>
                    </a:gs>
                    <a:gs pos="50000">
                      <a:srgbClr val="FFFFFF">
                        <a:shade val="67500"/>
                        <a:satMod val="115000"/>
                      </a:srgbClr>
                    </a:gs>
                    <a:gs pos="100000">
                      <a:srgbClr val="FFFFFF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«Волшебник </a:t>
            </a:r>
          </a:p>
          <a:p>
            <a:pPr algn="ctr"/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gradFill flip="none" rotWithShape="1">
                  <a:gsLst>
                    <a:gs pos="0">
                      <a:srgbClr val="FFFFFF">
                        <a:shade val="30000"/>
                        <a:satMod val="115000"/>
                      </a:srgbClr>
                    </a:gs>
                    <a:gs pos="50000">
                      <a:srgbClr val="FFFFFF">
                        <a:shade val="67500"/>
                        <a:satMod val="115000"/>
                      </a:srgbClr>
                    </a:gs>
                    <a:gs pos="100000">
                      <a:srgbClr val="FFFFFF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Изумрудного города»</a:t>
            </a:r>
          </a:p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gradFill flip="none" rotWithShape="1">
                  <a:gsLst>
                    <a:gs pos="0">
                      <a:srgbClr val="FFFFFF">
                        <a:shade val="30000"/>
                        <a:satMod val="115000"/>
                      </a:srgbClr>
                    </a:gs>
                    <a:gs pos="50000">
                      <a:srgbClr val="FFFFFF">
                        <a:shade val="67500"/>
                        <a:satMod val="115000"/>
                      </a:srgbClr>
                    </a:gs>
                    <a:gs pos="100000">
                      <a:srgbClr val="FFFFFF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(третье занятие)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gradFill flip="none" rotWithShape="1">
                <a:gsLst>
                  <a:gs pos="0">
                    <a:srgbClr val="FFFFFF">
                      <a:shade val="30000"/>
                      <a:satMod val="115000"/>
                    </a:srgbClr>
                  </a:gs>
                  <a:gs pos="50000">
                    <a:srgbClr val="FFFFFF">
                      <a:shade val="67500"/>
                      <a:satMod val="115000"/>
                    </a:srgbClr>
                  </a:gs>
                  <a:gs pos="100000">
                    <a:srgbClr val="FFFFFF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4338" name="Picture 2" descr="https://v3toys.ru/kiwi-public-data/Kiwi_Img/582a9cb847a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357298"/>
            <a:ext cx="2428892" cy="32828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42984"/>
            <a:ext cx="7239000" cy="642918"/>
          </a:xfrm>
        </p:spPr>
        <p:txBody>
          <a:bodyPr>
            <a:normAutofit fontScale="90000"/>
          </a:bodyPr>
          <a:lstStyle/>
          <a:p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21. После какой неудачи Гудвин стал страшно бояться волшебниц?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14346" y="1714488"/>
            <a:ext cx="8286808" cy="192882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3200" i="1" dirty="0" smtClean="0"/>
              <a:t>  Ответ: После того, как Летучие Обезьяны разбили войско Гудвина в походе против </a:t>
            </a:r>
          </a:p>
          <a:p>
            <a:pPr>
              <a:buNone/>
            </a:pPr>
            <a:r>
              <a:rPr lang="ru-RU" sz="3200" i="1" dirty="0" smtClean="0"/>
              <a:t>  </a:t>
            </a:r>
            <a:r>
              <a:rPr lang="ru-RU" sz="3200" i="1" dirty="0" err="1" smtClean="0"/>
              <a:t>Бастинды</a:t>
            </a:r>
            <a:r>
              <a:rPr lang="ru-RU" sz="3200" i="1" dirty="0" smtClean="0"/>
              <a:t>.</a:t>
            </a:r>
            <a:endParaRPr lang="ru-RU" sz="3200" i="1" dirty="0"/>
          </a:p>
        </p:txBody>
      </p:sp>
      <p:sp>
        <p:nvSpPr>
          <p:cNvPr id="4" name="TextBox 3"/>
          <p:cNvSpPr txBox="1"/>
          <p:nvPr/>
        </p:nvSpPr>
        <p:spPr>
          <a:xfrm>
            <a:off x="0" y="3571876"/>
            <a:ext cx="742955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22. Что пообещал </a:t>
            </a:r>
          </a:p>
          <a:p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друзьям Гудвин </a:t>
            </a:r>
          </a:p>
          <a:p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в конце разговора?</a:t>
            </a:r>
            <a:endParaRPr lang="ru-RU" sz="3600" b="1" spc="1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00B05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5429264"/>
            <a:ext cx="416171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i="1" dirty="0"/>
              <a:t>Ответ: </a:t>
            </a:r>
            <a:r>
              <a:rPr lang="ru-RU" sz="3200" i="1" dirty="0" smtClean="0"/>
              <a:t>Исполнить </a:t>
            </a:r>
          </a:p>
          <a:p>
            <a:r>
              <a:rPr lang="ru-RU" sz="3200" i="1" dirty="0" smtClean="0"/>
              <a:t>их желания.</a:t>
            </a:r>
            <a:endParaRPr lang="ru-RU" sz="3200" i="1" dirty="0"/>
          </a:p>
        </p:txBody>
      </p:sp>
      <p:pic>
        <p:nvPicPr>
          <p:cNvPr id="18434" name="Picture 2" descr="https://avatars.mds.yandex.net/get-pdb/1819331/30a1feef-e5f2-4370-bf97-991d134b565b/s1200?webp=fals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2672691"/>
            <a:ext cx="3500462" cy="41853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00042"/>
            <a:ext cx="8143900" cy="642918"/>
          </a:xfrm>
        </p:spPr>
        <p:txBody>
          <a:bodyPr>
            <a:normAutofit fontScale="90000"/>
          </a:bodyPr>
          <a:lstStyle/>
          <a:p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23. Чьи желания Гудвин исполнил на следующий день?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85784" y="1142984"/>
            <a:ext cx="8715436" cy="164307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i="1" dirty="0" smtClean="0"/>
              <a:t>  Ответ: Он исполнил желания Страшилы, Железного Дровосека и Льва.</a:t>
            </a:r>
            <a:endParaRPr lang="ru-RU" sz="3200" i="1" dirty="0"/>
          </a:p>
        </p:txBody>
      </p:sp>
      <p:sp>
        <p:nvSpPr>
          <p:cNvPr id="4" name="TextBox 3"/>
          <p:cNvSpPr txBox="1"/>
          <p:nvPr/>
        </p:nvSpPr>
        <p:spPr>
          <a:xfrm>
            <a:off x="0" y="2143116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24. Что придумал Гудвин, чтобы переправить </a:t>
            </a:r>
            <a:r>
              <a:rPr lang="ru-RU" sz="3600" b="1" spc="150" dirty="0" err="1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Элли</a:t>
            </a:r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домой?</a:t>
            </a:r>
            <a:endParaRPr lang="ru-RU" sz="3600" b="1" spc="1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00B05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3214686"/>
            <a:ext cx="807249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/>
              <a:t>Ответ: </a:t>
            </a:r>
            <a:r>
              <a:rPr lang="ru-RU" sz="3200" i="1" dirty="0" smtClean="0"/>
              <a:t>Он решил, что из этой страны можно выбраться только по воздуху, на воздушном шаре.  </a:t>
            </a:r>
          </a:p>
          <a:p>
            <a:r>
              <a:rPr lang="ru-RU" sz="3200" i="1" dirty="0" smtClean="0"/>
              <a:t>.</a:t>
            </a:r>
            <a:endParaRPr lang="ru-RU" sz="32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0" y="4714884"/>
            <a:ext cx="800102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25.Почему Гудвин решил вернуться в Канзас с </a:t>
            </a:r>
            <a:r>
              <a:rPr lang="ru-RU" sz="3600" b="1" spc="150" dirty="0" err="1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Элли</a:t>
            </a:r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?</a:t>
            </a:r>
          </a:p>
          <a:p>
            <a:endParaRPr lang="ru-RU" sz="4000" b="1" spc="1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00B05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5780782"/>
            <a:ext cx="800102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/>
              <a:t>Ответ: </a:t>
            </a:r>
            <a:r>
              <a:rPr lang="ru-RU" sz="3200" i="1" dirty="0" smtClean="0"/>
              <a:t>Ему надоело затворничество и вечный страх быть разоблачённым.</a:t>
            </a:r>
            <a:endParaRPr lang="ru-RU" sz="3200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928670"/>
            <a:ext cx="9001156" cy="642918"/>
          </a:xfrm>
        </p:spPr>
        <p:txBody>
          <a:bodyPr>
            <a:noAutofit/>
          </a:bodyPr>
          <a:lstStyle/>
          <a:p>
            <a:r>
              <a:rPr lang="ru-RU" sz="32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26. Как объяснил причину своего </a:t>
            </a:r>
            <a:br>
              <a:rPr lang="ru-RU" sz="32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ru-RU" sz="32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отлёта Гудвин жителям Изумрудного города?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85784" y="1500174"/>
            <a:ext cx="8072462" cy="1357322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sz="3200" i="1" dirty="0" smtClean="0"/>
              <a:t>   Ответ: Он отправляется навестить   старого друга –Великого Волшебника Солнце, с которым он не виделся много лет.</a:t>
            </a:r>
            <a:endParaRPr lang="ru-RU" sz="3200" i="1" dirty="0"/>
          </a:p>
        </p:txBody>
      </p:sp>
      <p:sp>
        <p:nvSpPr>
          <p:cNvPr id="4" name="TextBox 3"/>
          <p:cNvSpPr txBox="1"/>
          <p:nvPr/>
        </p:nvSpPr>
        <p:spPr>
          <a:xfrm>
            <a:off x="0" y="2643182"/>
            <a:ext cx="742955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27. Кого Гудвин </a:t>
            </a:r>
          </a:p>
          <a:p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назначил вместо </a:t>
            </a:r>
          </a:p>
          <a:p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себя?</a:t>
            </a:r>
            <a:endParaRPr lang="ru-RU" sz="3600" b="1" spc="1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00B05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142908" y="4214818"/>
            <a:ext cx="564357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 smtClean="0"/>
              <a:t> Ответ</a:t>
            </a:r>
            <a:r>
              <a:rPr lang="ru-RU" sz="3200" i="1" dirty="0"/>
              <a:t>: </a:t>
            </a:r>
            <a:r>
              <a:rPr lang="ru-RU" sz="3200" i="1" dirty="0" smtClean="0"/>
              <a:t>Достопочтенного</a:t>
            </a:r>
          </a:p>
          <a:p>
            <a:r>
              <a:rPr lang="ru-RU" sz="3200" i="1" dirty="0" smtClean="0"/>
              <a:t> Страшилу Мудрого.</a:t>
            </a:r>
            <a:endParaRPr lang="ru-RU" sz="32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0" y="5143512"/>
            <a:ext cx="4500562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28. Удалось ли </a:t>
            </a:r>
          </a:p>
          <a:p>
            <a:r>
              <a:rPr lang="ru-RU" sz="3600" b="1" spc="150" dirty="0" err="1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Элли</a:t>
            </a:r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улететь </a:t>
            </a:r>
          </a:p>
          <a:p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домой?</a:t>
            </a:r>
          </a:p>
          <a:p>
            <a:endParaRPr lang="ru-RU" sz="4000" b="1" spc="1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00B05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28794" y="6273225"/>
            <a:ext cx="28296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i="1" dirty="0"/>
              <a:t>Ответ: </a:t>
            </a:r>
            <a:r>
              <a:rPr lang="ru-RU" sz="3200" i="1" dirty="0" smtClean="0"/>
              <a:t>Нет.</a:t>
            </a:r>
            <a:endParaRPr lang="ru-RU" sz="3200" i="1" dirty="0"/>
          </a:p>
        </p:txBody>
      </p:sp>
      <p:pic>
        <p:nvPicPr>
          <p:cNvPr id="16386" name="Picture 2" descr="https://iknigi.net/books_files/online_html/115319/i_02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80" y="2643182"/>
            <a:ext cx="3470919" cy="42148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7239000" cy="642918"/>
          </a:xfrm>
        </p:spPr>
        <p:txBody>
          <a:bodyPr>
            <a:normAutofit/>
          </a:bodyPr>
          <a:lstStyle/>
          <a:p>
            <a:r>
              <a:rPr lang="ru-RU" sz="36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29. Почему?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14346" y="642918"/>
            <a:ext cx="8286808" cy="100013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3200" i="1" dirty="0" smtClean="0"/>
              <a:t>  Ответ: Верёвка лопнула под напором ураганного ветра.</a:t>
            </a:r>
            <a:endParaRPr lang="ru-RU" sz="3200" i="1" dirty="0"/>
          </a:p>
        </p:txBody>
      </p:sp>
      <p:sp>
        <p:nvSpPr>
          <p:cNvPr id="4" name="TextBox 3"/>
          <p:cNvSpPr txBox="1"/>
          <p:nvPr/>
        </p:nvSpPr>
        <p:spPr>
          <a:xfrm>
            <a:off x="0" y="1571612"/>
            <a:ext cx="81439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30. Почему люди решили, что Гудвин живёт на Солнце?</a:t>
            </a:r>
            <a:endParaRPr lang="ru-RU" sz="3600" b="1" spc="1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00B05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2714620"/>
            <a:ext cx="835821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/>
              <a:t>Ответ: </a:t>
            </a:r>
            <a:r>
              <a:rPr lang="ru-RU" sz="3200" i="1" dirty="0" smtClean="0"/>
              <a:t>На следующий день произошло солнечное затмение. Люди подумали, что это Гудвин затемнил Солнце, спускаясь на него.</a:t>
            </a:r>
            <a:endParaRPr lang="ru-RU" sz="32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0" y="4572008"/>
            <a:ext cx="800102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31. Что придумал Страшила, чтобы помочь </a:t>
            </a:r>
            <a:r>
              <a:rPr lang="ru-RU" sz="3600" b="1" spc="150" dirty="0" err="1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Элли</a:t>
            </a:r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?</a:t>
            </a:r>
          </a:p>
          <a:p>
            <a:endParaRPr lang="ru-RU" sz="4000" b="1" spc="1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00B05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5643578"/>
            <a:ext cx="821533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/>
              <a:t>Ответ: </a:t>
            </a:r>
            <a:r>
              <a:rPr lang="ru-RU" sz="3200" i="1" dirty="0" smtClean="0"/>
              <a:t>Он решил, что </a:t>
            </a:r>
            <a:r>
              <a:rPr lang="ru-RU" sz="3200" i="1" dirty="0" err="1" smtClean="0"/>
              <a:t>Элли</a:t>
            </a:r>
            <a:r>
              <a:rPr lang="ru-RU" sz="3200" i="1" dirty="0" smtClean="0"/>
              <a:t> могут перенести в Канзас Летучие Обезьяны.</a:t>
            </a:r>
            <a:endParaRPr lang="ru-RU" sz="3200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000108"/>
            <a:ext cx="8572528" cy="642918"/>
          </a:xfrm>
        </p:spPr>
        <p:txBody>
          <a:bodyPr>
            <a:normAutofit fontScale="90000"/>
          </a:bodyPr>
          <a:lstStyle/>
          <a:p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32. Почему Летучие Обезьяны отказались выполнить желание </a:t>
            </a:r>
            <a:r>
              <a:rPr lang="ru-RU" sz="4000" cap="none" spc="150" dirty="0" err="1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Элли</a:t>
            </a:r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14346" y="1643050"/>
            <a:ext cx="8429684" cy="785818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sz="3200" i="1" dirty="0" smtClean="0"/>
              <a:t>   Ответ: Канзас находится за пределами страны Гудвина. Они не могут туда лететь.</a:t>
            </a:r>
            <a:endParaRPr lang="ru-RU" sz="3200" i="1" dirty="0"/>
          </a:p>
        </p:txBody>
      </p:sp>
      <p:sp>
        <p:nvSpPr>
          <p:cNvPr id="4" name="TextBox 3"/>
          <p:cNvSpPr txBox="1"/>
          <p:nvPr/>
        </p:nvSpPr>
        <p:spPr>
          <a:xfrm>
            <a:off x="0" y="2357430"/>
            <a:ext cx="857252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33. К кому друзья </a:t>
            </a:r>
          </a:p>
          <a:p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обратились </a:t>
            </a:r>
          </a:p>
          <a:p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за советом?</a:t>
            </a:r>
            <a:endParaRPr lang="ru-RU" sz="3600" b="1" spc="1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00B05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4071942"/>
            <a:ext cx="389241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i="1" dirty="0"/>
              <a:t>Ответ: </a:t>
            </a:r>
            <a:r>
              <a:rPr lang="ru-RU" sz="3200" i="1" dirty="0" smtClean="0"/>
              <a:t>К солдату</a:t>
            </a:r>
          </a:p>
          <a:p>
            <a:r>
              <a:rPr lang="ru-RU" sz="3200" i="1" dirty="0" smtClean="0"/>
              <a:t> Дин </a:t>
            </a:r>
            <a:r>
              <a:rPr lang="ru-RU" sz="3200" i="1" dirty="0" err="1" smtClean="0"/>
              <a:t>Гиору</a:t>
            </a:r>
            <a:r>
              <a:rPr lang="ru-RU" sz="3200" i="1" dirty="0" smtClean="0"/>
              <a:t>.</a:t>
            </a:r>
            <a:endParaRPr lang="ru-RU" sz="32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0" y="5286388"/>
            <a:ext cx="8429652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34. Что он посоветовал?</a:t>
            </a:r>
          </a:p>
          <a:p>
            <a:endParaRPr lang="ru-RU" sz="4000" b="1" spc="1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00B05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5780782"/>
            <a:ext cx="792958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/>
              <a:t>Ответ: </a:t>
            </a:r>
            <a:r>
              <a:rPr lang="ru-RU" sz="3200" i="1" dirty="0" smtClean="0"/>
              <a:t>Дин </a:t>
            </a:r>
            <a:r>
              <a:rPr lang="ru-RU" sz="3200" i="1" dirty="0" err="1" smtClean="0"/>
              <a:t>Гиор</a:t>
            </a:r>
            <a:r>
              <a:rPr lang="ru-RU" sz="3200" i="1" dirty="0" smtClean="0"/>
              <a:t> решил, что </a:t>
            </a:r>
            <a:r>
              <a:rPr lang="ru-RU" sz="3200" i="1" dirty="0" err="1" smtClean="0"/>
              <a:t>Элли</a:t>
            </a:r>
            <a:r>
              <a:rPr lang="ru-RU" sz="3200" i="1" dirty="0" smtClean="0"/>
              <a:t> поможет добрая волшебница </a:t>
            </a:r>
            <a:r>
              <a:rPr lang="ru-RU" sz="3200" i="1" dirty="0" err="1" smtClean="0"/>
              <a:t>Стелла</a:t>
            </a:r>
            <a:r>
              <a:rPr lang="ru-RU" sz="3200" i="1" dirty="0" smtClean="0"/>
              <a:t>.</a:t>
            </a:r>
            <a:endParaRPr lang="ru-RU" sz="3200" i="1" dirty="0"/>
          </a:p>
        </p:txBody>
      </p:sp>
      <p:pic>
        <p:nvPicPr>
          <p:cNvPr id="14338" name="Picture 2" descr="https://shkolnaiapora.ru/wp-content/uploads/2019/01/%D0%9D%D0%BE%D0%B2%D1%8B%D0%B9-%D0%BF%D1%80%D0%B0%D0%B2%D0%B8%D1%82%D0%B5%D0%BB%D1%8C-%D0%98%D0%B7%D1%83%D0%BC%D1%80%D1%83%D0%B4%D0%BD%D0%BE%D0%B3%D0%BE-%D0%B3%D0%BE%D1%80%D0%BE%D0%B4%D0%B0.jpg"/>
          <p:cNvPicPr>
            <a:picLocks noChangeAspect="1" noChangeArrowheads="1"/>
          </p:cNvPicPr>
          <p:nvPr/>
        </p:nvPicPr>
        <p:blipFill>
          <a:blip r:embed="rId2"/>
          <a:srcRect l="4500" t="17254" r="999" b="10275"/>
          <a:stretch>
            <a:fillRect/>
          </a:stretch>
        </p:blipFill>
        <p:spPr bwMode="auto">
          <a:xfrm>
            <a:off x="4500562" y="2357429"/>
            <a:ext cx="3357586" cy="30685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2852"/>
            <a:ext cx="8143900" cy="642918"/>
          </a:xfrm>
        </p:spPr>
        <p:txBody>
          <a:bodyPr>
            <a:normAutofit fontScale="90000"/>
          </a:bodyPr>
          <a:lstStyle/>
          <a:p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35. В какой стране жила </a:t>
            </a:r>
            <a:r>
              <a:rPr lang="ru-RU" sz="4000" cap="none" spc="150" dirty="0" err="1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Стелла</a:t>
            </a:r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14346" y="857232"/>
            <a:ext cx="8501122" cy="500066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3200" i="1" dirty="0" smtClean="0"/>
              <a:t>  Ответ: В Розовой стране.</a:t>
            </a:r>
            <a:endParaRPr lang="ru-RU" sz="3200" i="1" dirty="0"/>
          </a:p>
        </p:txBody>
      </p:sp>
      <p:sp>
        <p:nvSpPr>
          <p:cNvPr id="4" name="TextBox 3"/>
          <p:cNvSpPr txBox="1"/>
          <p:nvPr/>
        </p:nvSpPr>
        <p:spPr>
          <a:xfrm>
            <a:off x="-142908" y="1428736"/>
            <a:ext cx="742955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36. </a:t>
            </a:r>
            <a:r>
              <a:rPr lang="ru-RU" sz="3600" b="1" spc="150" dirty="0" err="1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Элли</a:t>
            </a:r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пошла </a:t>
            </a:r>
          </a:p>
          <a:p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в </a:t>
            </a:r>
            <a:r>
              <a:rPr lang="ru-RU" sz="3600" b="1" spc="150" dirty="0" err="1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Розовую</a:t>
            </a:r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страну</a:t>
            </a:r>
          </a:p>
          <a:p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одна?</a:t>
            </a:r>
            <a:endParaRPr lang="ru-RU" sz="3600" b="1" spc="1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00B05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3357562"/>
            <a:ext cx="41953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i="1" dirty="0"/>
              <a:t>Ответ: </a:t>
            </a:r>
            <a:r>
              <a:rPr lang="ru-RU" sz="3200" i="1" dirty="0" smtClean="0"/>
              <a:t>С друзьями.</a:t>
            </a:r>
            <a:endParaRPr lang="ru-RU" sz="32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0" y="4857760"/>
            <a:ext cx="871540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37. Какое первое препятствие </a:t>
            </a:r>
          </a:p>
          <a:p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встретилось друзьям?</a:t>
            </a:r>
          </a:p>
          <a:p>
            <a:endParaRPr lang="ru-RU" sz="4000" b="1" spc="1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00B05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6072206"/>
            <a:ext cx="80010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/>
              <a:t>Ответ: </a:t>
            </a:r>
            <a:r>
              <a:rPr lang="ru-RU" sz="3200" i="1" dirty="0" smtClean="0"/>
              <a:t>Река.</a:t>
            </a:r>
            <a:endParaRPr lang="ru-RU" sz="3200" i="1" dirty="0"/>
          </a:p>
        </p:txBody>
      </p:sp>
      <p:pic>
        <p:nvPicPr>
          <p:cNvPr id="13316" name="Picture 4" descr="https://opt-222221.ssl.1c-bitrix-cdn.ru/upload/medialibrary/3e8/volkov2.jpg?1554212394135283"/>
          <p:cNvPicPr>
            <a:picLocks noChangeAspect="1" noChangeArrowheads="1"/>
          </p:cNvPicPr>
          <p:nvPr/>
        </p:nvPicPr>
        <p:blipFill>
          <a:blip r:embed="rId2"/>
          <a:srcRect l="14342" t="1678" r="12259" b="4326"/>
          <a:stretch>
            <a:fillRect/>
          </a:stretch>
        </p:blipFill>
        <p:spPr bwMode="auto">
          <a:xfrm>
            <a:off x="4286248" y="1500174"/>
            <a:ext cx="4857752" cy="31268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571612"/>
            <a:ext cx="8143900" cy="642918"/>
          </a:xfrm>
        </p:spPr>
        <p:txBody>
          <a:bodyPr>
            <a:normAutofit fontScale="90000"/>
          </a:bodyPr>
          <a:lstStyle/>
          <a:p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38. Что произошло, </a:t>
            </a:r>
            <a:b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когда друзья </a:t>
            </a:r>
            <a:b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оказались </a:t>
            </a:r>
            <a:b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на острове?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85784" y="2214554"/>
            <a:ext cx="4071966" cy="121444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i="1" dirty="0" smtClean="0"/>
              <a:t>   Ответ: Началась    гроза.</a:t>
            </a:r>
            <a:endParaRPr lang="ru-RU" sz="3200" i="1" dirty="0"/>
          </a:p>
        </p:txBody>
      </p:sp>
      <p:sp>
        <p:nvSpPr>
          <p:cNvPr id="4" name="TextBox 3"/>
          <p:cNvSpPr txBox="1"/>
          <p:nvPr/>
        </p:nvSpPr>
        <p:spPr>
          <a:xfrm>
            <a:off x="0" y="3500438"/>
            <a:ext cx="88582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39. Почему </a:t>
            </a:r>
            <a:r>
              <a:rPr lang="ru-RU" sz="3600" b="1" spc="150" dirty="0" err="1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Элли</a:t>
            </a:r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</a:p>
          <a:p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не вызвала Летучих Обезьян?</a:t>
            </a:r>
            <a:endParaRPr lang="ru-RU" sz="3600" b="1" spc="1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00B05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4643446"/>
            <a:ext cx="807246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/>
              <a:t>Ответ: </a:t>
            </a:r>
            <a:r>
              <a:rPr lang="ru-RU" sz="3200" i="1" dirty="0" smtClean="0"/>
              <a:t>Ветер сорвал с неё Золотую Шапку.</a:t>
            </a:r>
            <a:endParaRPr lang="ru-RU" sz="32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0" y="5596116"/>
            <a:ext cx="8715404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40. Что произошло наутро?</a:t>
            </a:r>
          </a:p>
          <a:p>
            <a:endParaRPr lang="ru-RU" sz="4000" b="1" spc="1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00B05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6143644"/>
            <a:ext cx="8143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/>
              <a:t>Ответ: </a:t>
            </a:r>
            <a:r>
              <a:rPr lang="ru-RU" sz="3200" i="1" dirty="0" smtClean="0"/>
              <a:t>Наводнение.</a:t>
            </a:r>
            <a:endParaRPr lang="ru-RU" sz="3200" i="1" dirty="0"/>
          </a:p>
        </p:txBody>
      </p:sp>
      <p:pic>
        <p:nvPicPr>
          <p:cNvPr id="12290" name="Picture 2" descr="https://shkolnaiapora.ru/wp-content/uploads/2019/01/%D0%A1%D0%BD%D0%BE%D0%B2%D0%B0-%D0%B2-%D0%BF%D1%83%D1%82%D1%8C.jpg"/>
          <p:cNvPicPr>
            <a:picLocks noChangeAspect="1" noChangeArrowheads="1"/>
          </p:cNvPicPr>
          <p:nvPr/>
        </p:nvPicPr>
        <p:blipFill>
          <a:blip r:embed="rId2"/>
          <a:srcRect l="9000" t="15350" r="14499" b="9126"/>
          <a:stretch>
            <a:fillRect/>
          </a:stretch>
        </p:blipFill>
        <p:spPr bwMode="auto">
          <a:xfrm>
            <a:off x="4714876" y="142852"/>
            <a:ext cx="3286148" cy="4000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143900" cy="642918"/>
          </a:xfrm>
        </p:spPr>
        <p:txBody>
          <a:bodyPr>
            <a:normAutofit/>
          </a:bodyPr>
          <a:lstStyle/>
          <a:p>
            <a:r>
              <a:rPr lang="ru-RU" sz="36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41. Кто спас </a:t>
            </a:r>
            <a:r>
              <a:rPr lang="ru-RU" sz="3600" cap="none" spc="150" dirty="0" err="1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Элли</a:t>
            </a:r>
            <a:r>
              <a:rPr lang="ru-RU" sz="36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 и </a:t>
            </a:r>
            <a:r>
              <a:rPr lang="ru-RU" sz="3600" cap="none" spc="150" dirty="0" err="1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Тотошку</a:t>
            </a:r>
            <a:r>
              <a:rPr lang="ru-RU" sz="36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85784" y="714356"/>
            <a:ext cx="8358246" cy="57150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3200" i="1" dirty="0" smtClean="0"/>
              <a:t>    Ответ: Лев.</a:t>
            </a:r>
            <a:endParaRPr lang="ru-RU" sz="3200" i="1" dirty="0"/>
          </a:p>
        </p:txBody>
      </p:sp>
      <p:pic>
        <p:nvPicPr>
          <p:cNvPr id="11266" name="Picture 2" descr="https://www.b17.ru/foto/uploaded/upl_1531370965_149676.jpg"/>
          <p:cNvPicPr>
            <a:picLocks noChangeAspect="1" noChangeArrowheads="1"/>
          </p:cNvPicPr>
          <p:nvPr/>
        </p:nvPicPr>
        <p:blipFill>
          <a:blip r:embed="rId2"/>
          <a:srcRect l="2266" t="6737" r="2567" b="1197"/>
          <a:stretch>
            <a:fillRect/>
          </a:stretch>
        </p:blipFill>
        <p:spPr bwMode="auto">
          <a:xfrm>
            <a:off x="1428728" y="1214422"/>
            <a:ext cx="5286412" cy="2580273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0" y="4214818"/>
            <a:ext cx="789992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42. Что произошло с Железным</a:t>
            </a:r>
          </a:p>
          <a:p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Дровосеком и Страшилой?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0" y="5429264"/>
            <a:ext cx="869661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i="1" dirty="0" smtClean="0"/>
              <a:t>Ответ: Железный Дровосек оказался под водой, </a:t>
            </a:r>
          </a:p>
          <a:p>
            <a:r>
              <a:rPr lang="ru-RU" sz="2800" i="1" dirty="0" smtClean="0"/>
              <a:t>а Страшила плыл по реке вниз головой.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71480"/>
            <a:ext cx="8786842" cy="642918"/>
          </a:xfrm>
        </p:spPr>
        <p:txBody>
          <a:bodyPr>
            <a:normAutofit fontScale="90000"/>
          </a:bodyPr>
          <a:lstStyle/>
          <a:p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43. Сколько дней </a:t>
            </a:r>
            <a:r>
              <a:rPr lang="ru-RU" sz="4000" cap="none" spc="150" dirty="0" err="1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Элли</a:t>
            </a:r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, </a:t>
            </a:r>
            <a:r>
              <a:rPr lang="ru-RU" sz="4000" cap="none" spc="150" dirty="0" err="1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Тотошка</a:t>
            </a:r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 и Лев ожидали спада воды?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142908" y="1214422"/>
            <a:ext cx="8215370" cy="64294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i="1" dirty="0" smtClean="0"/>
              <a:t>  Ответ: Три дня.</a:t>
            </a:r>
            <a:endParaRPr lang="ru-RU" sz="3200" i="1" dirty="0"/>
          </a:p>
        </p:txBody>
      </p:sp>
      <p:sp>
        <p:nvSpPr>
          <p:cNvPr id="4" name="TextBox 3"/>
          <p:cNvSpPr txBox="1"/>
          <p:nvPr/>
        </p:nvSpPr>
        <p:spPr>
          <a:xfrm>
            <a:off x="0" y="1785926"/>
            <a:ext cx="87154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44. Как </a:t>
            </a:r>
            <a:r>
              <a:rPr lang="ru-RU" sz="3600" b="1" spc="150" dirty="0" err="1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Элли</a:t>
            </a:r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вернула к жизни Железного Дровосека?</a:t>
            </a:r>
            <a:endParaRPr lang="ru-RU" sz="3600" b="1" spc="1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00B05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2857496"/>
            <a:ext cx="696376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i="1" dirty="0"/>
              <a:t>Ответ: </a:t>
            </a:r>
            <a:r>
              <a:rPr lang="ru-RU" sz="3200" i="1" dirty="0" err="1" smtClean="0"/>
              <a:t>Элли</a:t>
            </a:r>
            <a:r>
              <a:rPr lang="ru-RU" sz="3200" i="1" dirty="0" smtClean="0"/>
              <a:t> смазала маслом все </a:t>
            </a:r>
          </a:p>
          <a:p>
            <a:r>
              <a:rPr lang="ru-RU" sz="3200" i="1" dirty="0" smtClean="0"/>
              <a:t>суставы Железного Дровосека.</a:t>
            </a:r>
            <a:endParaRPr lang="ru-RU" sz="32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0" y="3929066"/>
            <a:ext cx="8358214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45. Кто нашёл Золотую Шапку?</a:t>
            </a:r>
          </a:p>
          <a:p>
            <a:endParaRPr lang="ru-RU" sz="4000" b="1" spc="1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00B05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4500570"/>
            <a:ext cx="59293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/>
              <a:t>Ответ: </a:t>
            </a:r>
            <a:r>
              <a:rPr lang="ru-RU" sz="3200" i="1" dirty="0" err="1" smtClean="0"/>
              <a:t>Тотошка</a:t>
            </a:r>
            <a:r>
              <a:rPr lang="ru-RU" sz="3200" i="1" dirty="0" smtClean="0"/>
              <a:t>.</a:t>
            </a:r>
            <a:endParaRPr lang="ru-RU" sz="3200" i="1" dirty="0"/>
          </a:p>
        </p:txBody>
      </p:sp>
      <p:sp>
        <p:nvSpPr>
          <p:cNvPr id="9" name="TextBox 8"/>
          <p:cNvSpPr txBox="1"/>
          <p:nvPr/>
        </p:nvSpPr>
        <p:spPr>
          <a:xfrm>
            <a:off x="0" y="5000636"/>
            <a:ext cx="64059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46. Где нашли Страшилу?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0" y="5572140"/>
            <a:ext cx="82333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i="1" dirty="0" smtClean="0"/>
              <a:t>Ответ: Страшила висел на ветках кустов на правом</a:t>
            </a:r>
          </a:p>
          <a:p>
            <a:r>
              <a:rPr lang="ru-RU" sz="2400" i="1" dirty="0" smtClean="0"/>
              <a:t> берегу реки. Он был мокрый и растрёпанный. Вода </a:t>
            </a:r>
          </a:p>
          <a:p>
            <a:r>
              <a:rPr lang="ru-RU" sz="2400" i="1" dirty="0" smtClean="0"/>
              <a:t>смыла у него рот, глаза и уши. </a:t>
            </a:r>
            <a:endParaRPr lang="ru-RU" sz="2400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7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357166"/>
            <a:ext cx="7115196" cy="614366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Front"/>
            <a:lightRig rig="threePt" dir="t"/>
          </a:scene3d>
          <a:sp3d>
            <a:bevelT prst="relaxedInset"/>
          </a:sp3d>
        </p:spPr>
        <p:txBody>
          <a:bodyPr>
            <a:noAutofit/>
          </a:bodyPr>
          <a:lstStyle/>
          <a:p>
            <a:pPr algn="ctr"/>
            <a:r>
              <a:rPr lang="ru-RU" sz="8000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ПОЛЕ ЧУДЕС</a:t>
            </a:r>
            <a:br>
              <a:rPr lang="ru-RU" sz="8000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ru-RU" sz="8000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/>
            </a:r>
            <a:br>
              <a:rPr lang="ru-RU" sz="8000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ru-RU" sz="8000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/>
            </a:r>
            <a:br>
              <a:rPr lang="ru-RU" sz="8000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ru-RU" sz="8000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/>
            </a:r>
            <a:br>
              <a:rPr lang="ru-RU" sz="8000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endParaRPr lang="ru-RU" sz="8000" spc="150" dirty="0" smtClean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FF000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pic>
        <p:nvPicPr>
          <p:cNvPr id="8194" name="Picture 2" descr="https://pbs.twimg.com/media/D9ARa1hW4AAtLx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928802"/>
            <a:ext cx="6191240" cy="46434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285728"/>
            <a:ext cx="8215370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 extrusionH="57150">
              <a:bevelT w="27940" h="12700" prst="softRound"/>
              <a:contourClr>
                <a:srgbClr val="DDDDDD"/>
              </a:contourClr>
            </a:sp3d>
          </a:bodyPr>
          <a:lstStyle/>
          <a:p>
            <a:pPr algn="ctr"/>
            <a:r>
              <a:rPr lang="ru-RU" sz="6600" b="1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Отборочный тур</a:t>
            </a:r>
            <a:endParaRPr lang="ru-RU" sz="4800" b="1" cap="none" spc="150" dirty="0" smtClean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00B05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  <a:p>
            <a:pPr algn="ctr"/>
            <a:r>
              <a:rPr lang="ru-RU" sz="3600" b="1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(до главы «Лев становится царём зверей»)</a:t>
            </a:r>
            <a:endParaRPr lang="ru-RU" sz="3600" b="1" cap="none" spc="1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00B05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5643578"/>
            <a:ext cx="471462" cy="812158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26628" name="Picture 4" descr="https://hsto.org/storage3/8c8/2b5/ad8/8c82b5ad8e253e79dd1e65c61f87f27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2786058"/>
            <a:ext cx="8001000" cy="38290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Администратор\Desktop\Krasnyie-pechatnyie-bukvyi\bukva-o-krasna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429000"/>
            <a:ext cx="1071570" cy="1714512"/>
          </a:xfrm>
          <a:prstGeom prst="rect">
            <a:avLst/>
          </a:prstGeom>
          <a:noFill/>
        </p:spPr>
      </p:pic>
      <p:pic>
        <p:nvPicPr>
          <p:cNvPr id="3" name="Picture 2" descr="C:\Users\Администратор\Desktop\Krasnyie-pechatnyie-bukvyi\bukva-t-krasnay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04" y="3429000"/>
            <a:ext cx="1143008" cy="1643074"/>
          </a:xfrm>
          <a:prstGeom prst="rect">
            <a:avLst/>
          </a:prstGeom>
          <a:noFill/>
        </p:spPr>
      </p:pic>
      <p:pic>
        <p:nvPicPr>
          <p:cNvPr id="1027" name="Picture 3" descr="C:\Users\Администратор\Desktop\Krasnyie-pechatnyie-bukvyi\bukva-r-krasnay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00364" y="3429000"/>
            <a:ext cx="1071570" cy="164307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428736"/>
            <a:ext cx="7858180" cy="1285884"/>
          </a:xfrm>
        </p:spPr>
        <p:txBody>
          <a:bodyPr>
            <a:noAutofit/>
          </a:bodyPr>
          <a:lstStyle/>
          <a:p>
            <a:pPr algn="ctr"/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Из чего состояли </a:t>
            </a:r>
            <a:r>
              <a:rPr lang="ru-RU" sz="4000" cap="none" spc="15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мозги </a:t>
            </a:r>
            <a:r>
              <a:rPr lang="ru-RU" sz="4000" cap="none" spc="15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Страшилы</a:t>
            </a:r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, которые подарил ему Гудвин?</a:t>
            </a:r>
          </a:p>
        </p:txBody>
      </p:sp>
      <p:pic>
        <p:nvPicPr>
          <p:cNvPr id="1026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4" y="3286124"/>
            <a:ext cx="1285884" cy="1928826"/>
          </a:xfrm>
          <a:prstGeom prst="rect">
            <a:avLst/>
          </a:prstGeom>
          <a:noFill/>
        </p:spPr>
      </p:pic>
      <p:sp>
        <p:nvSpPr>
          <p:cNvPr id="21" name="Прямоугольник 20"/>
          <p:cNvSpPr/>
          <p:nvPr/>
        </p:nvSpPr>
        <p:spPr>
          <a:xfrm>
            <a:off x="2643174" y="0"/>
            <a:ext cx="300039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cap="all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1 ТУР</a:t>
            </a:r>
          </a:p>
        </p:txBody>
      </p:sp>
      <p:pic>
        <p:nvPicPr>
          <p:cNvPr id="7169" name="Picture 1" descr="C:\Users\dns\Desktop\Krasnyie-pechatnyie-bukvyi\bukva-u-krasnaya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57686" y="3429000"/>
            <a:ext cx="1143008" cy="1571635"/>
          </a:xfrm>
          <a:prstGeom prst="rect">
            <a:avLst/>
          </a:prstGeom>
          <a:noFill/>
        </p:spPr>
      </p:pic>
      <p:pic>
        <p:nvPicPr>
          <p:cNvPr id="7170" name="Picture 2" descr="C:\Users\dns\Desktop\Krasnyie-pechatnyie-bukvyi\bukva-B-krasnaya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15008" y="3429000"/>
            <a:ext cx="1071570" cy="1571636"/>
          </a:xfrm>
          <a:prstGeom prst="rect">
            <a:avLst/>
          </a:prstGeom>
          <a:noFill/>
        </p:spPr>
      </p:pic>
      <p:pic>
        <p:nvPicPr>
          <p:cNvPr id="7171" name="Picture 3" descr="C:\Users\dns\Desktop\Krasnyie-pechatnyie-bukvyi\bukva-i-krasnaya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72330" y="3357562"/>
            <a:ext cx="1071569" cy="1643073"/>
          </a:xfrm>
          <a:prstGeom prst="rect">
            <a:avLst/>
          </a:prstGeom>
          <a:noFill/>
        </p:spPr>
      </p:pic>
      <p:pic>
        <p:nvPicPr>
          <p:cNvPr id="22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00166" y="3286124"/>
            <a:ext cx="1285884" cy="1928826"/>
          </a:xfrm>
          <a:prstGeom prst="rect">
            <a:avLst/>
          </a:prstGeom>
          <a:noFill/>
        </p:spPr>
      </p:pic>
      <p:pic>
        <p:nvPicPr>
          <p:cNvPr id="23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488" y="3286124"/>
            <a:ext cx="1285884" cy="1928826"/>
          </a:xfrm>
          <a:prstGeom prst="rect">
            <a:avLst/>
          </a:prstGeom>
          <a:noFill/>
        </p:spPr>
      </p:pic>
      <p:pic>
        <p:nvPicPr>
          <p:cNvPr id="24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4810" y="3286124"/>
            <a:ext cx="1285884" cy="1928826"/>
          </a:xfrm>
          <a:prstGeom prst="rect">
            <a:avLst/>
          </a:prstGeom>
          <a:noFill/>
        </p:spPr>
      </p:pic>
      <p:pic>
        <p:nvPicPr>
          <p:cNvPr id="25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72132" y="3286124"/>
            <a:ext cx="1285884" cy="1928826"/>
          </a:xfrm>
          <a:prstGeom prst="rect">
            <a:avLst/>
          </a:prstGeom>
          <a:noFill/>
        </p:spPr>
      </p:pic>
      <p:pic>
        <p:nvPicPr>
          <p:cNvPr id="26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29454" y="3286124"/>
            <a:ext cx="1285884" cy="1928826"/>
          </a:xfrm>
          <a:prstGeom prst="rect">
            <a:avLst/>
          </a:prstGeom>
          <a:noFill/>
        </p:spPr>
      </p:pic>
      <p:pic>
        <p:nvPicPr>
          <p:cNvPr id="7174" name="Picture 6" descr="https://zabavnik.club/wp-content/uploads/Strashila_iz_izumrudnogo_goroda_5_01103209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571868" y="5197933"/>
            <a:ext cx="1357322" cy="16600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C:\Users\dns\Desktop\Krasnyie-pechatnyie-bukvyi\bukva-sh-krasnay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3000372"/>
            <a:ext cx="1428759" cy="2000264"/>
          </a:xfrm>
          <a:prstGeom prst="rect">
            <a:avLst/>
          </a:prstGeom>
          <a:noFill/>
        </p:spPr>
      </p:pic>
      <p:pic>
        <p:nvPicPr>
          <p:cNvPr id="3074" name="Picture 2" descr="C:\Users\Администратор\Desktop\Krasnyie-pechatnyie-bukvyi\bukva-K-krasnay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3000372"/>
            <a:ext cx="1285884" cy="200026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00042"/>
            <a:ext cx="8215338" cy="2180266"/>
          </a:xfrm>
        </p:spPr>
        <p:txBody>
          <a:bodyPr>
            <a:noAutofit/>
          </a:bodyPr>
          <a:lstStyle/>
          <a:p>
            <a:pPr algn="ctr"/>
            <a:r>
              <a:rPr lang="ru-RU" sz="6000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2 ТУР</a:t>
            </a:r>
            <a:r>
              <a:rPr lang="ru-RU" sz="8000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/>
            </a:r>
            <a:br>
              <a:rPr lang="ru-RU" sz="8000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Из какого материала было сшито сердце Железного Дровосека?</a:t>
            </a:r>
          </a:p>
        </p:txBody>
      </p:sp>
      <p:pic>
        <p:nvPicPr>
          <p:cNvPr id="6145" name="Picture 1" descr="C:\Users\Администратор\Desktop\zhyolty-j-glyanet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4" y="2857496"/>
            <a:ext cx="1500198" cy="2210818"/>
          </a:xfrm>
          <a:prstGeom prst="rect">
            <a:avLst/>
          </a:prstGeom>
          <a:noFill/>
        </p:spPr>
      </p:pic>
      <p:pic>
        <p:nvPicPr>
          <p:cNvPr id="6146" name="Picture 2" descr="https://im0-tub-ru.yandex.net/i?id=eff7119a7c338978da351be36be05a1e&amp;n=13&amp;exp=1"/>
          <p:cNvPicPr>
            <a:picLocks noChangeAspect="1" noChangeArrowheads="1"/>
          </p:cNvPicPr>
          <p:nvPr/>
        </p:nvPicPr>
        <p:blipFill>
          <a:blip r:embed="rId6"/>
          <a:srcRect l="2534" t="3906" r="6249" b="4687"/>
          <a:stretch>
            <a:fillRect/>
          </a:stretch>
        </p:blipFill>
        <p:spPr bwMode="auto">
          <a:xfrm>
            <a:off x="6500826" y="3929066"/>
            <a:ext cx="2538797" cy="27503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48" name="Picture 4" descr="C:\Users\dns\Desktop\Krasnyie-pechatnyie-bukvyi\bukva-yo-krasnaya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85918" y="3000372"/>
            <a:ext cx="1458878" cy="2000264"/>
          </a:xfrm>
          <a:prstGeom prst="rect">
            <a:avLst/>
          </a:prstGeom>
          <a:noFill/>
        </p:spPr>
      </p:pic>
      <p:pic>
        <p:nvPicPr>
          <p:cNvPr id="6149" name="Picture 5" descr="C:\Users\dns\Desktop\Krasnyie-pechatnyie-bukvyi\bukva-l-krasnaya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500430" y="3000372"/>
            <a:ext cx="1341389" cy="2000264"/>
          </a:xfrm>
          <a:prstGeom prst="rect">
            <a:avLst/>
          </a:prstGeom>
          <a:noFill/>
        </p:spPr>
      </p:pic>
      <p:pic>
        <p:nvPicPr>
          <p:cNvPr id="21" name="Picture 1" descr="C:\Users\Администратор\Desktop\zhyolty-j-glyanet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85918" y="2857496"/>
            <a:ext cx="1500198" cy="2210818"/>
          </a:xfrm>
          <a:prstGeom prst="rect">
            <a:avLst/>
          </a:prstGeom>
          <a:noFill/>
        </p:spPr>
      </p:pic>
      <p:pic>
        <p:nvPicPr>
          <p:cNvPr id="22" name="Picture 1" descr="C:\Users\Администратор\Desktop\zhyolty-j-glyanet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57554" y="2857496"/>
            <a:ext cx="1500198" cy="2210818"/>
          </a:xfrm>
          <a:prstGeom prst="rect">
            <a:avLst/>
          </a:prstGeom>
          <a:noFill/>
        </p:spPr>
      </p:pic>
      <p:pic>
        <p:nvPicPr>
          <p:cNvPr id="25" name="Picture 1" descr="C:\Users\Администратор\Desktop\zhyolty-j-glyanet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29190" y="2857496"/>
            <a:ext cx="1500198" cy="22108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1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4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" descr="C:\Users\dns\Desktop\Krasnyie-pechatnyie-bukvyi\bukva-D-krasna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8148" y="3429000"/>
            <a:ext cx="1143040" cy="1904993"/>
          </a:xfrm>
          <a:prstGeom prst="rect">
            <a:avLst/>
          </a:prstGeom>
          <a:noFill/>
        </p:spPr>
      </p:pic>
      <p:pic>
        <p:nvPicPr>
          <p:cNvPr id="22" name="Picture 3" descr="C:\Users\Администратор\Desktop\Krasnyie-pechatnyie-bukvyi\bukva-o-krasnay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9058" y="3429000"/>
            <a:ext cx="1071570" cy="1857388"/>
          </a:xfrm>
          <a:prstGeom prst="rect">
            <a:avLst/>
          </a:prstGeom>
          <a:noFill/>
        </p:spPr>
      </p:pic>
      <p:pic>
        <p:nvPicPr>
          <p:cNvPr id="20" name="Picture 6" descr="C:\Users\Администратор\Downloads\bukva-r-krasnay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80" y="3429000"/>
            <a:ext cx="1071570" cy="1857388"/>
          </a:xfrm>
          <a:prstGeom prst="rect">
            <a:avLst/>
          </a:prstGeom>
          <a:noFill/>
        </p:spPr>
      </p:pic>
      <p:pic>
        <p:nvPicPr>
          <p:cNvPr id="23" name="Picture 3" descr="C:\Users\Администратор\Desktop\Krasnyie-pechatnyie-bukvyi\bukva-o-krasnay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72264" y="3429000"/>
            <a:ext cx="1143008" cy="1857388"/>
          </a:xfrm>
          <a:prstGeom prst="rect">
            <a:avLst/>
          </a:prstGeom>
          <a:noFill/>
        </p:spPr>
      </p:pic>
      <p:pic>
        <p:nvPicPr>
          <p:cNvPr id="5122" name="Picture 2" descr="C:\Users\dns\Desktop\Krasnyie-pechatnyie-bukvyi\bukva-D-krasna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6" y="3429000"/>
            <a:ext cx="1143007" cy="1904993"/>
          </a:xfrm>
          <a:prstGeom prst="rect">
            <a:avLst/>
          </a:prstGeom>
          <a:noFill/>
        </p:spPr>
      </p:pic>
      <p:pic>
        <p:nvPicPr>
          <p:cNvPr id="21" name="Picture 3" descr="C:\Users\Администратор\Desktop\Krasnyie-pechatnyie-bukvyi\bukva-o-krasnay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290" y="3500438"/>
            <a:ext cx="1071570" cy="1857388"/>
          </a:xfrm>
          <a:prstGeom prst="rect">
            <a:avLst/>
          </a:prstGeom>
          <a:noFill/>
        </p:spPr>
      </p:pic>
      <p:pic>
        <p:nvPicPr>
          <p:cNvPr id="5121" name="Picture 1" descr="C:\Users\dns\Desktop\Krasnyie-pechatnyie-bukvyi\bukva-V-krasnaya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2845" y="3571876"/>
            <a:ext cx="1071569" cy="17145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57222" y="0"/>
            <a:ext cx="8929750" cy="2928934"/>
          </a:xfrm>
        </p:spPr>
        <p:txBody>
          <a:bodyPr>
            <a:noAutofit/>
          </a:bodyPr>
          <a:lstStyle/>
          <a:p>
            <a:pPr algn="ctr"/>
            <a:r>
              <a:rPr lang="ru-RU" sz="6000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Игра со зрителями</a:t>
            </a:r>
            <a:br>
              <a:rPr lang="ru-RU" sz="6000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Каким газом наполнил Гудвин свой воздушный шар? </a:t>
            </a:r>
          </a:p>
        </p:txBody>
      </p:sp>
      <p:pic>
        <p:nvPicPr>
          <p:cNvPr id="5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3429000"/>
            <a:ext cx="1214414" cy="1928826"/>
          </a:xfrm>
          <a:prstGeom prst="rect">
            <a:avLst/>
          </a:prstGeom>
          <a:noFill/>
        </p:spPr>
      </p:pic>
      <p:pic>
        <p:nvPicPr>
          <p:cNvPr id="14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285852" y="3429000"/>
            <a:ext cx="1214446" cy="1928826"/>
          </a:xfrm>
          <a:prstGeom prst="rect">
            <a:avLst/>
          </a:prstGeom>
          <a:noFill/>
        </p:spPr>
      </p:pic>
      <p:pic>
        <p:nvPicPr>
          <p:cNvPr id="15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71736" y="3429000"/>
            <a:ext cx="1214446" cy="1928826"/>
          </a:xfrm>
          <a:prstGeom prst="rect">
            <a:avLst/>
          </a:prstGeom>
          <a:noFill/>
        </p:spPr>
      </p:pic>
      <p:pic>
        <p:nvPicPr>
          <p:cNvPr id="16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57620" y="3429000"/>
            <a:ext cx="1214446" cy="1928826"/>
          </a:xfrm>
          <a:prstGeom prst="rect">
            <a:avLst/>
          </a:prstGeom>
          <a:noFill/>
        </p:spPr>
      </p:pic>
      <p:pic>
        <p:nvPicPr>
          <p:cNvPr id="17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43504" y="3429000"/>
            <a:ext cx="1214446" cy="1928826"/>
          </a:xfrm>
          <a:prstGeom prst="rect">
            <a:avLst/>
          </a:prstGeom>
          <a:noFill/>
        </p:spPr>
      </p:pic>
      <p:pic>
        <p:nvPicPr>
          <p:cNvPr id="18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00826" y="3429000"/>
            <a:ext cx="1214446" cy="1928826"/>
          </a:xfrm>
          <a:prstGeom prst="rect">
            <a:avLst/>
          </a:prstGeom>
          <a:noFill/>
        </p:spPr>
      </p:pic>
      <p:pic>
        <p:nvPicPr>
          <p:cNvPr id="19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786710" y="3429000"/>
            <a:ext cx="1214446" cy="19288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 descr="C:\Users\dns\Desktop\Krasnyie-pechatnyie-bukvyi\bukva-s-krasna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3357562"/>
            <a:ext cx="1214446" cy="2000264"/>
          </a:xfrm>
          <a:prstGeom prst="rect">
            <a:avLst/>
          </a:prstGeom>
          <a:noFill/>
        </p:spPr>
      </p:pic>
      <p:pic>
        <p:nvPicPr>
          <p:cNvPr id="2052" name="Picture 4" descr="C:\Users\Администратор\Desktop\Krasnyie-pechatnyie-bukvyi\bukva-A-krasnay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4678" y="3357562"/>
            <a:ext cx="1285884" cy="2000264"/>
          </a:xfrm>
          <a:prstGeom prst="rect">
            <a:avLst/>
          </a:prstGeom>
          <a:noFill/>
        </p:spPr>
      </p:pic>
      <p:pic>
        <p:nvPicPr>
          <p:cNvPr id="13" name="Picture 1" descr="C:\Users\dns\Desktop\Krasnyie-pechatnyie-bukvyi\bukva-V-krasnay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85918" y="3357562"/>
            <a:ext cx="1214445" cy="2000264"/>
          </a:xfrm>
          <a:prstGeom prst="rect">
            <a:avLst/>
          </a:prstGeom>
          <a:noFill/>
        </p:spPr>
      </p:pic>
      <p:pic>
        <p:nvPicPr>
          <p:cNvPr id="14" name="Picture 2" descr="C:\Users\Администратор\Desktop\Krasnyie-pechatnyie-bukvyi\bukva-K-krasnay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3357562"/>
            <a:ext cx="1285884" cy="2000264"/>
          </a:xfrm>
          <a:prstGeom prst="rect">
            <a:avLst/>
          </a:prstGeom>
          <a:noFill/>
        </p:spPr>
      </p:pic>
      <p:pic>
        <p:nvPicPr>
          <p:cNvPr id="26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43240" y="3357562"/>
            <a:ext cx="1357322" cy="2035982"/>
          </a:xfrm>
          <a:prstGeom prst="rect">
            <a:avLst/>
          </a:prstGeom>
          <a:noFill/>
        </p:spPr>
      </p:pic>
      <p:pic>
        <p:nvPicPr>
          <p:cNvPr id="27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3357562"/>
            <a:ext cx="1357322" cy="2035982"/>
          </a:xfrm>
          <a:prstGeom prst="rect">
            <a:avLst/>
          </a:prstGeom>
          <a:noFill/>
        </p:spPr>
      </p:pic>
      <p:pic>
        <p:nvPicPr>
          <p:cNvPr id="24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14480" y="3357562"/>
            <a:ext cx="1357322" cy="203598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7239000" cy="2786082"/>
          </a:xfrm>
        </p:spPr>
        <p:txBody>
          <a:bodyPr>
            <a:noAutofit/>
          </a:bodyPr>
          <a:lstStyle/>
          <a:p>
            <a:pPr algn="ctr"/>
            <a:r>
              <a:rPr lang="ru-RU" sz="8000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3 ТУР</a:t>
            </a:r>
            <a:br>
              <a:rPr lang="ru-RU" sz="8000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Что за напиток велел выпить Гудвин Льву, чтобы стать смелым?</a:t>
            </a:r>
          </a:p>
        </p:txBody>
      </p:sp>
      <p:pic>
        <p:nvPicPr>
          <p:cNvPr id="4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20" y="3357562"/>
            <a:ext cx="1357322" cy="2035982"/>
          </a:xfrm>
          <a:prstGeom prst="rect">
            <a:avLst/>
          </a:prstGeom>
          <a:noFill/>
        </p:spPr>
      </p:pic>
      <p:pic>
        <p:nvPicPr>
          <p:cNvPr id="4099" name="Picture 3" descr="https://itexts.net/files/online_html/59538/i_054.png"/>
          <p:cNvPicPr>
            <a:picLocks noChangeAspect="1" noChangeArrowheads="1"/>
          </p:cNvPicPr>
          <p:nvPr/>
        </p:nvPicPr>
        <p:blipFill>
          <a:blip r:embed="rId7"/>
          <a:srcRect t="1724"/>
          <a:stretch>
            <a:fillRect/>
          </a:stretch>
        </p:blipFill>
        <p:spPr bwMode="auto">
          <a:xfrm>
            <a:off x="6429388" y="2786058"/>
            <a:ext cx="1714512" cy="40719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" descr="C:\Users\dns\Desktop\Krasnyie-pechatnyie-bukvyi\bukva-V-krasna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571744"/>
            <a:ext cx="1214445" cy="200026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96595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000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Финал</a:t>
            </a:r>
            <a:br>
              <a:rPr lang="ru-RU" sz="6000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ru-RU" sz="44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Из чего Гудвин сделал Огненный Шар?</a:t>
            </a:r>
          </a:p>
        </p:txBody>
      </p:sp>
      <p:pic>
        <p:nvPicPr>
          <p:cNvPr id="4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571744"/>
            <a:ext cx="1357322" cy="2035983"/>
          </a:xfrm>
          <a:prstGeom prst="rect">
            <a:avLst/>
          </a:prstGeom>
          <a:noFill/>
        </p:spPr>
      </p:pic>
      <p:pic>
        <p:nvPicPr>
          <p:cNvPr id="5122" name="Picture 2" descr="C:\Users\Администратор\Desktop\Krasnyie-pechatnyie-bukvyi\bukva-A-krasnay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2643182"/>
            <a:ext cx="1285884" cy="1928826"/>
          </a:xfrm>
          <a:prstGeom prst="rect">
            <a:avLst/>
          </a:prstGeom>
          <a:noFill/>
        </p:spPr>
      </p:pic>
      <p:pic>
        <p:nvPicPr>
          <p:cNvPr id="25" name="Picture 2" descr="C:\Users\Администратор\Desktop\Krasnyie-pechatnyie-bukvyi\bukva-A-krasnay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85918" y="2643182"/>
            <a:ext cx="1285884" cy="1928826"/>
          </a:xfrm>
          <a:prstGeom prst="rect">
            <a:avLst/>
          </a:prstGeom>
          <a:noFill/>
        </p:spPr>
      </p:pic>
      <p:pic>
        <p:nvPicPr>
          <p:cNvPr id="3073" name="Picture 1" descr="C:\Users\dns\Desktop\Krasnyie-pechatnyie-bukvyi\bukva-t-krasnay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57554" y="2643182"/>
            <a:ext cx="1214446" cy="1928826"/>
          </a:xfrm>
          <a:prstGeom prst="rect">
            <a:avLst/>
          </a:prstGeom>
          <a:noFill/>
        </p:spPr>
      </p:pic>
      <p:pic>
        <p:nvPicPr>
          <p:cNvPr id="27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14480" y="2571744"/>
            <a:ext cx="1357322" cy="2035983"/>
          </a:xfrm>
          <a:prstGeom prst="rect">
            <a:avLst/>
          </a:prstGeom>
          <a:noFill/>
        </p:spPr>
      </p:pic>
      <p:pic>
        <p:nvPicPr>
          <p:cNvPr id="32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4678" y="2571744"/>
            <a:ext cx="1357322" cy="2035983"/>
          </a:xfrm>
          <a:prstGeom prst="rect">
            <a:avLst/>
          </a:prstGeom>
          <a:noFill/>
        </p:spPr>
      </p:pic>
      <p:pic>
        <p:nvPicPr>
          <p:cNvPr id="33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2571744"/>
            <a:ext cx="1357322" cy="2035983"/>
          </a:xfrm>
          <a:prstGeom prst="rect">
            <a:avLst/>
          </a:prstGeom>
          <a:noFill/>
        </p:spPr>
      </p:pic>
      <p:pic>
        <p:nvPicPr>
          <p:cNvPr id="3075" name="Picture 3" descr="http://skazkivolkova.ru/images/big/1_056.jpg"/>
          <p:cNvPicPr>
            <a:picLocks noChangeAspect="1" noChangeArrowheads="1"/>
          </p:cNvPicPr>
          <p:nvPr/>
        </p:nvPicPr>
        <p:blipFill>
          <a:blip r:embed="rId6"/>
          <a:srcRect l="3259" r="5496" b="43158"/>
          <a:stretch>
            <a:fillRect/>
          </a:stretch>
        </p:blipFill>
        <p:spPr bwMode="auto">
          <a:xfrm>
            <a:off x="6143636" y="2571744"/>
            <a:ext cx="2000264" cy="38576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 descr="C:\Users\dns\Desktop\Krasnyie-pechatnyie-bukvyi\bukva-D-krasnay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2285992"/>
            <a:ext cx="1285884" cy="1833555"/>
          </a:xfrm>
          <a:prstGeom prst="rect">
            <a:avLst/>
          </a:prstGeom>
          <a:noFill/>
        </p:spPr>
      </p:pic>
      <p:pic>
        <p:nvPicPr>
          <p:cNvPr id="3074" name="Picture 2" descr="C:\Users\Администратор\Desktop\Krasnyie-pechatnyie-bukvyi\bukva-s-krasnay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58082" y="2285992"/>
            <a:ext cx="1071570" cy="17145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-214338"/>
            <a:ext cx="7929618" cy="2000264"/>
          </a:xfrm>
        </p:spPr>
        <p:txBody>
          <a:bodyPr>
            <a:normAutofit/>
          </a:bodyPr>
          <a:lstStyle/>
          <a:p>
            <a:pPr algn="ctr"/>
            <a:r>
              <a:rPr lang="ru-RU" sz="4000" spc="150" dirty="0" err="1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Суперигра</a:t>
            </a:r>
            <a:r>
              <a:rPr lang="ru-RU" sz="5400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/>
            </a:r>
            <a:br>
              <a:rPr lang="ru-RU" sz="5400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Назовите имя Гудвина.</a:t>
            </a:r>
          </a:p>
        </p:txBody>
      </p:sp>
      <p:pic>
        <p:nvPicPr>
          <p:cNvPr id="4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4" y="2214554"/>
            <a:ext cx="1357322" cy="2035983"/>
          </a:xfrm>
          <a:prstGeom prst="rect">
            <a:avLst/>
          </a:prstGeom>
          <a:noFill/>
        </p:spPr>
      </p:pic>
      <p:pic>
        <p:nvPicPr>
          <p:cNvPr id="2050" name="Picture 2" descr="C:\Users\dns\Desktop\Krasnyie-pechatnyie-bukvyi\bukva-zh-krasnaya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71604" y="2357430"/>
            <a:ext cx="1285884" cy="1714512"/>
          </a:xfrm>
          <a:prstGeom prst="rect">
            <a:avLst/>
          </a:prstGeom>
          <a:noFill/>
        </p:spPr>
      </p:pic>
      <p:pic>
        <p:nvPicPr>
          <p:cNvPr id="2051" name="Picture 3" descr="C:\Users\dns\Desktop\Krasnyie-pechatnyie-bukvyi\bukva-E-krasnaya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71802" y="2357430"/>
            <a:ext cx="1215767" cy="1714512"/>
          </a:xfrm>
          <a:prstGeom prst="rect">
            <a:avLst/>
          </a:prstGeom>
          <a:noFill/>
        </p:spPr>
      </p:pic>
      <p:pic>
        <p:nvPicPr>
          <p:cNvPr id="2052" name="Picture 4" descr="C:\Users\dns\Desktop\Krasnyie-pechatnyie-bukvyi\bukva-y-krasnaya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500562" y="2285992"/>
            <a:ext cx="1285884" cy="1765289"/>
          </a:xfrm>
          <a:prstGeom prst="rect">
            <a:avLst/>
          </a:prstGeom>
          <a:noFill/>
        </p:spPr>
      </p:pic>
      <p:pic>
        <p:nvPicPr>
          <p:cNvPr id="2053" name="Picture 5" descr="C:\Users\dns\Desktop\Krasnyie-pechatnyie-bukvyi\bukva-M-krasnaya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929322" y="2357430"/>
            <a:ext cx="1249539" cy="1676394"/>
          </a:xfrm>
          <a:prstGeom prst="rect">
            <a:avLst/>
          </a:prstGeom>
          <a:noFill/>
        </p:spPr>
      </p:pic>
      <p:pic>
        <p:nvPicPr>
          <p:cNvPr id="21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71604" y="2214554"/>
            <a:ext cx="1357322" cy="2035983"/>
          </a:xfrm>
          <a:prstGeom prst="rect">
            <a:avLst/>
          </a:prstGeom>
          <a:noFill/>
        </p:spPr>
      </p:pic>
      <p:pic>
        <p:nvPicPr>
          <p:cNvPr id="22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00364" y="2214554"/>
            <a:ext cx="1357322" cy="2035983"/>
          </a:xfrm>
          <a:prstGeom prst="rect">
            <a:avLst/>
          </a:prstGeom>
          <a:noFill/>
        </p:spPr>
      </p:pic>
      <p:pic>
        <p:nvPicPr>
          <p:cNvPr id="23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9124" y="2214554"/>
            <a:ext cx="1357322" cy="2035983"/>
          </a:xfrm>
          <a:prstGeom prst="rect">
            <a:avLst/>
          </a:prstGeom>
          <a:noFill/>
        </p:spPr>
      </p:pic>
      <p:pic>
        <p:nvPicPr>
          <p:cNvPr id="24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57884" y="2214554"/>
            <a:ext cx="1357322" cy="2035983"/>
          </a:xfrm>
          <a:prstGeom prst="rect">
            <a:avLst/>
          </a:prstGeom>
          <a:noFill/>
        </p:spPr>
      </p:pic>
      <p:pic>
        <p:nvPicPr>
          <p:cNvPr id="25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86644" y="2214554"/>
            <a:ext cx="1357322" cy="2035983"/>
          </a:xfrm>
          <a:prstGeom prst="rect">
            <a:avLst/>
          </a:prstGeom>
          <a:noFill/>
        </p:spPr>
      </p:pic>
      <p:pic>
        <p:nvPicPr>
          <p:cNvPr id="2055" name="Picture 7" descr="http://deti-i-mama.ru/wp-content/uploads/2016/04/Gudvin-volshebnik.jpg"/>
          <p:cNvPicPr>
            <a:picLocks noChangeAspect="1" noChangeArrowheads="1"/>
          </p:cNvPicPr>
          <p:nvPr/>
        </p:nvPicPr>
        <p:blipFill>
          <a:blip r:embed="rId10"/>
          <a:srcRect l="1528" t="2609" r="2240" b="4782"/>
          <a:stretch>
            <a:fillRect/>
          </a:stretch>
        </p:blipFill>
        <p:spPr bwMode="auto">
          <a:xfrm>
            <a:off x="3286116" y="4286256"/>
            <a:ext cx="2155214" cy="25717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7239000" cy="1285884"/>
          </a:xfrm>
        </p:spPr>
        <p:txBody>
          <a:bodyPr>
            <a:noAutofit/>
          </a:bodyPr>
          <a:lstStyle/>
          <a:p>
            <a:pPr algn="ctr"/>
            <a:r>
              <a:rPr lang="ru-RU" sz="8000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Молодцы!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142908" y="2571744"/>
            <a:ext cx="5715040" cy="300039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 </a:t>
            </a:r>
            <a:r>
              <a:rPr lang="ru-RU" sz="3200" b="1" u="sng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Задание к следующему занятию: </a:t>
            </a:r>
            <a:r>
              <a:rPr lang="ru-RU" sz="32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читать книгу </a:t>
            </a:r>
          </a:p>
          <a:p>
            <a:pPr>
              <a:buNone/>
            </a:pPr>
            <a:r>
              <a:rPr lang="ru-RU" sz="32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 А. Волкова «Волшебник Изумрудного города» </a:t>
            </a:r>
          </a:p>
          <a:p>
            <a:pPr>
              <a:buNone/>
            </a:pPr>
            <a:r>
              <a:rPr lang="ru-RU" sz="32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 до конца.</a:t>
            </a:r>
          </a:p>
        </p:txBody>
      </p:sp>
      <p:pic>
        <p:nvPicPr>
          <p:cNvPr id="4" name="Picture 2" descr="https://v3toys.ru/kiwi-public-data/Kiwi_Img/582a9cb847a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3570" y="2428868"/>
            <a:ext cx="2216010" cy="2857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4572000" cy="928686"/>
          </a:xfrm>
        </p:spPr>
        <p:txBody>
          <a:bodyPr>
            <a:normAutofit fontScale="90000"/>
          </a:bodyPr>
          <a:lstStyle/>
          <a:p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1. Как встретил </a:t>
            </a:r>
            <a:b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путников Гудвин?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14422"/>
            <a:ext cx="4714876" cy="114300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i="1" dirty="0" smtClean="0"/>
              <a:t>Ответ: Он не отвечал</a:t>
            </a:r>
          </a:p>
          <a:p>
            <a:pPr>
              <a:buNone/>
            </a:pPr>
            <a:r>
              <a:rPr lang="ru-RU" sz="3200" i="1" dirty="0" smtClean="0"/>
              <a:t> Дин </a:t>
            </a:r>
            <a:r>
              <a:rPr lang="ru-RU" sz="3200" i="1" dirty="0" err="1" smtClean="0"/>
              <a:t>Гиору</a:t>
            </a:r>
            <a:r>
              <a:rPr lang="ru-RU" sz="3200" i="1" dirty="0" smtClean="0"/>
              <a:t> неделю.</a:t>
            </a:r>
            <a:endParaRPr lang="ru-RU" sz="3200" i="1" dirty="0"/>
          </a:p>
        </p:txBody>
      </p:sp>
      <p:sp>
        <p:nvSpPr>
          <p:cNvPr id="4" name="TextBox 3"/>
          <p:cNvSpPr txBox="1"/>
          <p:nvPr/>
        </p:nvSpPr>
        <p:spPr>
          <a:xfrm>
            <a:off x="0" y="2285992"/>
            <a:ext cx="742955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spc="150" dirty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2. </a:t>
            </a:r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Что заставило </a:t>
            </a:r>
          </a:p>
          <a:p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Гудвина назначить </a:t>
            </a:r>
          </a:p>
          <a:p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встречу?</a:t>
            </a:r>
            <a:endParaRPr lang="ru-RU" sz="3600" b="1" spc="1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00B05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4000504"/>
            <a:ext cx="707233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/>
              <a:t>Ответ: </a:t>
            </a:r>
            <a:r>
              <a:rPr lang="ru-RU" sz="3200" i="1" dirty="0" smtClean="0"/>
              <a:t>Страшила напугал </a:t>
            </a:r>
          </a:p>
          <a:p>
            <a:r>
              <a:rPr lang="ru-RU" sz="3200" i="1" dirty="0" smtClean="0"/>
              <a:t>Гудвина Летучими Обезьянами.</a:t>
            </a:r>
            <a:endParaRPr lang="ru-RU" sz="32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0" y="5072074"/>
            <a:ext cx="807246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spc="150" dirty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3. </a:t>
            </a:r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В каком образе был Гудвин на этот раз?</a:t>
            </a:r>
          </a:p>
          <a:p>
            <a:endParaRPr lang="ru-RU" sz="4000" b="1" spc="1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00B05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6143644"/>
            <a:ext cx="41520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i="1" dirty="0"/>
              <a:t>Ответ: </a:t>
            </a:r>
            <a:r>
              <a:rPr lang="ru-RU" sz="3200" i="1" dirty="0" smtClean="0"/>
              <a:t>Невидимка.</a:t>
            </a:r>
            <a:endParaRPr lang="ru-RU" sz="3200" i="1" dirty="0"/>
          </a:p>
        </p:txBody>
      </p:sp>
      <p:pic>
        <p:nvPicPr>
          <p:cNvPr id="25604" name="Picture 4" descr="https://vignette.wikia.nocookie.net/izumgorod/images/b/bf/Din_Gior_VL.png/revision/latest?cb=20170502081911&amp;path-prefix=r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0694" y="0"/>
            <a:ext cx="2428892" cy="46227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5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43966" cy="1143008"/>
          </a:xfrm>
        </p:spPr>
        <p:txBody>
          <a:bodyPr>
            <a:normAutofit fontScale="90000"/>
          </a:bodyPr>
          <a:lstStyle/>
          <a:p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4.Кто заставил Гудвина </a:t>
            </a:r>
            <a:b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показаться путникам?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42984"/>
            <a:ext cx="7858148" cy="81945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i="1" dirty="0" err="1" smtClean="0"/>
              <a:t>Ответ:Тотошка</a:t>
            </a:r>
            <a:r>
              <a:rPr lang="ru-RU" sz="3200" i="1" dirty="0" smtClean="0"/>
              <a:t>.</a:t>
            </a:r>
            <a:endParaRPr lang="ru-RU" sz="3200" i="1" dirty="0"/>
          </a:p>
        </p:txBody>
      </p:sp>
      <p:sp>
        <p:nvSpPr>
          <p:cNvPr id="4" name="TextBox 3"/>
          <p:cNvSpPr txBox="1"/>
          <p:nvPr/>
        </p:nvSpPr>
        <p:spPr>
          <a:xfrm>
            <a:off x="0" y="1643050"/>
            <a:ext cx="7429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5. Где прятался Гудвин?</a:t>
            </a:r>
            <a:endParaRPr lang="ru-RU" sz="3600" b="1" spc="1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00B05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2214554"/>
            <a:ext cx="64475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i="1" dirty="0" smtClean="0"/>
              <a:t>Ответ: За зелёной ширмочкой.</a:t>
            </a:r>
            <a:endParaRPr lang="ru-RU" sz="32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0" y="2714620"/>
            <a:ext cx="857256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6. Кем был на самом деле Великий Волшебник?</a:t>
            </a:r>
          </a:p>
          <a:p>
            <a:endParaRPr lang="ru-RU" sz="4000" b="1" spc="1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00B05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3786190"/>
            <a:ext cx="729077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i="1" dirty="0" smtClean="0"/>
              <a:t>Ответ: Он был старым человеком </a:t>
            </a:r>
          </a:p>
          <a:p>
            <a:r>
              <a:rPr lang="ru-RU" sz="3200" i="1" dirty="0" smtClean="0"/>
              <a:t>маленького роста.</a:t>
            </a:r>
            <a:endParaRPr lang="ru-RU" sz="3200" i="1" dirty="0"/>
          </a:p>
        </p:txBody>
      </p:sp>
      <p:pic>
        <p:nvPicPr>
          <p:cNvPr id="24578" name="Picture 2" descr="http://skazkivolkova.ru/images/big/3_0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4810" y="4291545"/>
            <a:ext cx="3857652" cy="25664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714356"/>
            <a:ext cx="8215338" cy="928686"/>
          </a:xfrm>
        </p:spPr>
        <p:txBody>
          <a:bodyPr>
            <a:normAutofit fontScale="90000"/>
          </a:bodyPr>
          <a:lstStyle/>
          <a:p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7. Как отнеслись друзья к тому, что Гудвин был обыкновенным человеком?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142908" y="1571612"/>
            <a:ext cx="8429684" cy="107157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i="1" dirty="0" smtClean="0"/>
              <a:t>   Ответ: Они очень расстроились и рассердились.</a:t>
            </a:r>
            <a:endParaRPr lang="ru-RU" sz="3200" i="1" dirty="0"/>
          </a:p>
        </p:txBody>
      </p:sp>
      <p:sp>
        <p:nvSpPr>
          <p:cNvPr id="4" name="TextBox 3"/>
          <p:cNvSpPr txBox="1"/>
          <p:nvPr/>
        </p:nvSpPr>
        <p:spPr>
          <a:xfrm>
            <a:off x="0" y="2571744"/>
            <a:ext cx="80724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8. Кем был Гудвин раньше?</a:t>
            </a:r>
            <a:endParaRPr lang="ru-RU" sz="3600" b="1" spc="1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00B05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3214686"/>
            <a:ext cx="82867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/>
              <a:t>Ответ: </a:t>
            </a:r>
            <a:r>
              <a:rPr lang="ru-RU" sz="3200" i="1" dirty="0" smtClean="0"/>
              <a:t>Он был актёром, </a:t>
            </a:r>
            <a:r>
              <a:rPr lang="ru-RU" sz="3200" i="1" dirty="0" err="1" smtClean="0"/>
              <a:t>баллонистом</a:t>
            </a:r>
            <a:r>
              <a:rPr lang="ru-RU" sz="3200" i="1" dirty="0" smtClean="0"/>
              <a:t>.</a:t>
            </a:r>
            <a:endParaRPr lang="ru-RU" sz="32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0" y="3786190"/>
            <a:ext cx="857256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9. Где он жил?</a:t>
            </a:r>
          </a:p>
          <a:p>
            <a:endParaRPr lang="ru-RU" sz="4000" b="1" spc="1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00B05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4429132"/>
            <a:ext cx="428675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i="1" dirty="0"/>
              <a:t>Ответ: </a:t>
            </a:r>
            <a:r>
              <a:rPr lang="ru-RU" sz="3200" i="1" dirty="0" smtClean="0"/>
              <a:t>Жил Гудвин </a:t>
            </a:r>
          </a:p>
          <a:p>
            <a:r>
              <a:rPr lang="ru-RU" sz="3200" i="1" dirty="0" smtClean="0"/>
              <a:t>в Канзасе.</a:t>
            </a:r>
            <a:endParaRPr lang="ru-RU" sz="3200" i="1" dirty="0"/>
          </a:p>
        </p:txBody>
      </p:sp>
      <p:pic>
        <p:nvPicPr>
          <p:cNvPr id="23554" name="Picture 2" descr="https://avatars.mds.yandex.net/get-pdb/1767376/30b2cdb0-368a-407a-81d8-1e185a9bb05f/s1200?webp=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3765056"/>
            <a:ext cx="2920167" cy="30929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7239000" cy="928686"/>
          </a:xfrm>
        </p:spPr>
        <p:txBody>
          <a:bodyPr>
            <a:normAutofit fontScale="90000"/>
          </a:bodyPr>
          <a:lstStyle/>
          <a:p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10. Как Гудвин очутился в Волшебной стране?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14346" y="1357298"/>
            <a:ext cx="8358246" cy="178595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i="1" dirty="0" smtClean="0"/>
              <a:t>   Ответ: Воздушный шар, на котором летал Гудвин, подхватил ураган и унёс в Волшебную страну .</a:t>
            </a:r>
            <a:endParaRPr lang="ru-RU" sz="3200" i="1" dirty="0"/>
          </a:p>
        </p:txBody>
      </p:sp>
      <p:sp>
        <p:nvSpPr>
          <p:cNvPr id="4" name="TextBox 3"/>
          <p:cNvSpPr txBox="1"/>
          <p:nvPr/>
        </p:nvSpPr>
        <p:spPr>
          <a:xfrm>
            <a:off x="0" y="3071810"/>
            <a:ext cx="85010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11. За кого приняли Гудвина жители Волшебной страны?</a:t>
            </a:r>
            <a:endParaRPr lang="ru-RU" sz="3600" b="1" spc="1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00B05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4357694"/>
            <a:ext cx="7358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/>
              <a:t>Ответ: </a:t>
            </a:r>
            <a:r>
              <a:rPr lang="ru-RU" sz="3200" i="1" dirty="0" smtClean="0"/>
              <a:t>За Великого Волшебника.</a:t>
            </a:r>
            <a:endParaRPr lang="ru-RU" sz="32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0" y="4929198"/>
            <a:ext cx="9001156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12. Почему?</a:t>
            </a:r>
          </a:p>
          <a:p>
            <a:endParaRPr lang="ru-RU" sz="4000" b="1" spc="1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00B05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5572140"/>
            <a:ext cx="807246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/>
              <a:t>Ответ: </a:t>
            </a:r>
            <a:r>
              <a:rPr lang="ru-RU" sz="3200" i="1" dirty="0" smtClean="0"/>
              <a:t>Они увидели, что Гудвин спустился с неба.</a:t>
            </a:r>
            <a:endParaRPr lang="ru-RU" sz="3200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142900"/>
            <a:ext cx="8143900" cy="928686"/>
          </a:xfrm>
        </p:spPr>
        <p:txBody>
          <a:bodyPr>
            <a:normAutofit fontScale="90000"/>
          </a:bodyPr>
          <a:lstStyle/>
          <a:p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13. Кем объявил себя Гудвин?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28670"/>
            <a:ext cx="8072462" cy="928694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sz="3200" i="1" dirty="0" smtClean="0"/>
              <a:t>Ответ: Правителем Волшебной страны.</a:t>
            </a:r>
            <a:endParaRPr lang="ru-RU" sz="3200" i="1" dirty="0"/>
          </a:p>
        </p:txBody>
      </p:sp>
      <p:sp>
        <p:nvSpPr>
          <p:cNvPr id="4" name="TextBox 3"/>
          <p:cNvSpPr txBox="1"/>
          <p:nvPr/>
        </p:nvSpPr>
        <p:spPr>
          <a:xfrm>
            <a:off x="0" y="1643050"/>
            <a:ext cx="86439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14. Что он первым делом </a:t>
            </a:r>
          </a:p>
          <a:p>
            <a:pPr>
              <a:spcBef>
                <a:spcPct val="0"/>
              </a:spcBef>
            </a:pPr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сделал?</a:t>
            </a:r>
            <a:endParaRPr lang="ru-RU" sz="3600" b="1" spc="1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00B05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3000372"/>
            <a:ext cx="80724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/>
              <a:t>Ответ: </a:t>
            </a:r>
            <a:r>
              <a:rPr lang="ru-RU" sz="3200" i="1" dirty="0" smtClean="0"/>
              <a:t>Построил Изумрудный город.</a:t>
            </a:r>
            <a:endParaRPr lang="ru-RU" sz="32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0" y="3786190"/>
            <a:ext cx="857256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15. Какова тайна Изумрудного города?</a:t>
            </a:r>
          </a:p>
          <a:p>
            <a:endParaRPr lang="ru-RU" sz="4000" b="1" spc="1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00B05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5143512"/>
            <a:ext cx="80724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/>
              <a:t>Ответ: </a:t>
            </a:r>
            <a:r>
              <a:rPr lang="ru-RU" sz="3200" i="1" dirty="0" smtClean="0"/>
              <a:t>Это был обычный город. Всё дело в зелёных очках, которых никогда не снимают подданные Гудвина.</a:t>
            </a:r>
            <a:endParaRPr lang="ru-RU" sz="3200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742955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16. Где </a:t>
            </a:r>
          </a:p>
          <a:p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изумруды </a:t>
            </a:r>
          </a:p>
          <a:p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были </a:t>
            </a:r>
          </a:p>
          <a:p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настоящие?</a:t>
            </a:r>
            <a:endParaRPr lang="ru-RU" sz="3600" b="1" spc="1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00B05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2357430"/>
            <a:ext cx="23807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/>
              <a:t>Ответ: </a:t>
            </a:r>
            <a:endParaRPr lang="ru-RU" sz="3200" i="1" dirty="0" smtClean="0"/>
          </a:p>
          <a:p>
            <a:r>
              <a:rPr lang="ru-RU" sz="3200" i="1" dirty="0" smtClean="0"/>
              <a:t>На башнях </a:t>
            </a:r>
          </a:p>
          <a:p>
            <a:r>
              <a:rPr lang="ru-RU" sz="3200" i="1" dirty="0" smtClean="0"/>
              <a:t>города.</a:t>
            </a:r>
            <a:endParaRPr lang="ru-RU" sz="32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0" y="4000504"/>
            <a:ext cx="8072462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17. Почему Гудвин закрылся в тронном зале и прекратил общение со всем миром?</a:t>
            </a:r>
          </a:p>
          <a:p>
            <a:endParaRPr lang="ru-RU" sz="4000" b="1" spc="1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00B05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5643578"/>
            <a:ext cx="792958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/>
              <a:t>Ответ: </a:t>
            </a:r>
            <a:r>
              <a:rPr lang="ru-RU" sz="3200" i="1" dirty="0" smtClean="0"/>
              <a:t>Он боялся, что в нем разгадают обыкновенного человека.</a:t>
            </a:r>
            <a:endParaRPr lang="ru-RU" sz="3200" i="1" dirty="0"/>
          </a:p>
        </p:txBody>
      </p:sp>
      <p:sp>
        <p:nvSpPr>
          <p:cNvPr id="11" name="Содержимое 10"/>
          <p:cNvSpPr>
            <a:spLocks noGrp="1"/>
          </p:cNvSpPr>
          <p:nvPr>
            <p:ph idx="1"/>
          </p:nvPr>
        </p:nvSpPr>
        <p:spPr>
          <a:xfrm>
            <a:off x="7215206" y="5214950"/>
            <a:ext cx="480994" cy="124078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486" name="Picture 6" descr="https://www.culture.ru/storage/images/1d1aafc71760725ffc18572aa206ea1a/f0ddfc05e85f2c35f316cedbdd40b06e.jpeg"/>
          <p:cNvPicPr>
            <a:picLocks noChangeAspect="1" noChangeArrowheads="1"/>
          </p:cNvPicPr>
          <p:nvPr/>
        </p:nvPicPr>
        <p:blipFill>
          <a:blip r:embed="rId2"/>
          <a:srcRect l="7311" t="4421" r="6421" b="13800"/>
          <a:stretch>
            <a:fillRect/>
          </a:stretch>
        </p:blipFill>
        <p:spPr bwMode="auto">
          <a:xfrm>
            <a:off x="3000364" y="142852"/>
            <a:ext cx="5072098" cy="37862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000108"/>
            <a:ext cx="8286776" cy="642918"/>
          </a:xfrm>
        </p:spPr>
        <p:txBody>
          <a:bodyPr>
            <a:normAutofit fontScale="90000"/>
          </a:bodyPr>
          <a:lstStyle/>
          <a:p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18. Удавалось ли Гудвину поддерживать свою славу великого чародея?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00562" y="1071546"/>
            <a:ext cx="2857488" cy="571504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sz="3200" i="1" dirty="0" smtClean="0"/>
              <a:t>    Ответ: Да.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1643050"/>
            <a:ext cx="90011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19. Из чего были сделаны </a:t>
            </a:r>
          </a:p>
          <a:p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формы, которые может </a:t>
            </a:r>
          </a:p>
          <a:p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принимать Гудвин?</a:t>
            </a:r>
            <a:endParaRPr lang="ru-RU" sz="3600" b="1" spc="1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00B05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3500438"/>
            <a:ext cx="50006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/>
              <a:t>Ответ: </a:t>
            </a:r>
            <a:r>
              <a:rPr lang="ru-RU" sz="3200" i="1" dirty="0" smtClean="0"/>
              <a:t>Из бумаги, </a:t>
            </a:r>
          </a:p>
          <a:p>
            <a:r>
              <a:rPr lang="ru-RU" sz="3200" i="1" dirty="0" smtClean="0"/>
              <a:t>картона, папье-маше.</a:t>
            </a:r>
            <a:endParaRPr lang="ru-RU" sz="32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0" y="4643446"/>
            <a:ext cx="757239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20. Где хранил </a:t>
            </a:r>
          </a:p>
          <a:p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их Гудвин?</a:t>
            </a:r>
          </a:p>
          <a:p>
            <a:endParaRPr lang="ru-RU" sz="4000" b="1" spc="1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00B05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5780782"/>
            <a:ext cx="467147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i="1" dirty="0"/>
              <a:t>Ответ: </a:t>
            </a:r>
            <a:r>
              <a:rPr lang="ru-RU" sz="3200" i="1" dirty="0" smtClean="0"/>
              <a:t>В кладовой </a:t>
            </a:r>
          </a:p>
          <a:p>
            <a:r>
              <a:rPr lang="ru-RU" sz="3200" i="1" dirty="0" smtClean="0"/>
              <a:t>позади тронного зала.</a:t>
            </a:r>
            <a:endParaRPr lang="ru-RU" sz="3200" i="1" dirty="0"/>
          </a:p>
        </p:txBody>
      </p:sp>
      <p:pic>
        <p:nvPicPr>
          <p:cNvPr id="19460" name="Picture 4" descr="https://i.pinimg.com/474x/0d/6a/64/0d6a649b0db1ef3f5dfe79f2ad5fd09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2796132"/>
            <a:ext cx="3201097" cy="40618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7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Другая 8">
      <a:dk1>
        <a:sysClr val="windowText" lastClr="000000"/>
      </a:dk1>
      <a:lt1>
        <a:sysClr val="window" lastClr="FFFFFF"/>
      </a:lt1>
      <a:dk2>
        <a:srgbClr val="00B050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2133</TotalTime>
  <Words>927</Words>
  <Application>Microsoft Office PowerPoint</Application>
  <PresentationFormat>Экран (4:3)</PresentationFormat>
  <Paragraphs>152</Paragraphs>
  <Slides>26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Изящная</vt:lpstr>
      <vt:lpstr>Слайд 1</vt:lpstr>
      <vt:lpstr>Слайд 2</vt:lpstr>
      <vt:lpstr>1. Как встретил  путников Гудвин?</vt:lpstr>
      <vt:lpstr>4.Кто заставил Гудвина  показаться путникам?</vt:lpstr>
      <vt:lpstr>7. Как отнеслись друзья к тому, что Гудвин был обыкновенным человеком?</vt:lpstr>
      <vt:lpstr>10. Как Гудвин очутился в Волшебной стране?</vt:lpstr>
      <vt:lpstr>13. Кем объявил себя Гудвин?</vt:lpstr>
      <vt:lpstr>Слайд 8</vt:lpstr>
      <vt:lpstr>18. Удавалось ли Гудвину поддерживать свою славу великого чародея?</vt:lpstr>
      <vt:lpstr>21. После какой неудачи Гудвин стал страшно бояться волшебниц?</vt:lpstr>
      <vt:lpstr>23. Чьи желания Гудвин исполнил на следующий день?</vt:lpstr>
      <vt:lpstr>26. Как объяснил причину своего  отлёта Гудвин жителям Изумрудного города?</vt:lpstr>
      <vt:lpstr>29. Почему?</vt:lpstr>
      <vt:lpstr>32. Почему Летучие Обезьяны отказались выполнить желание Элли?</vt:lpstr>
      <vt:lpstr>35. В какой стране жила Стелла?</vt:lpstr>
      <vt:lpstr>38. Что произошло,  когда друзья  оказались  на острове?</vt:lpstr>
      <vt:lpstr>41. Кто спас Элли и Тотошку?</vt:lpstr>
      <vt:lpstr>43. Сколько дней Элли, Тотошка и Лев ожидали спада воды?</vt:lpstr>
      <vt:lpstr>ПОЛЕ ЧУДЕС    </vt:lpstr>
      <vt:lpstr>Из чего состояли мозги Страшилы, которые подарил ему Гудвин?</vt:lpstr>
      <vt:lpstr>2 ТУР Из какого материала было сшито сердце Железного Дровосека?</vt:lpstr>
      <vt:lpstr>Игра со зрителями Каким газом наполнил Гудвин свой воздушный шар? </vt:lpstr>
      <vt:lpstr>3 ТУР Что за напиток велел выпить Гудвин Льву, чтобы стать смелым?</vt:lpstr>
      <vt:lpstr>Финал Из чего Гудвин сделал Огненный Шар?</vt:lpstr>
      <vt:lpstr>Суперигра Назовите имя Гудвина.</vt:lpstr>
      <vt:lpstr>Молодцы!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XTreme.ws</dc:creator>
  <cp:lastModifiedBy>XTreme.ws</cp:lastModifiedBy>
  <cp:revision>217</cp:revision>
  <dcterms:created xsi:type="dcterms:W3CDTF">2019-06-03T08:33:33Z</dcterms:created>
  <dcterms:modified xsi:type="dcterms:W3CDTF">2019-07-23T08:13:15Z</dcterms:modified>
</cp:coreProperties>
</file>