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mp4" ContentType="video/mp4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65" r:id="rId6"/>
    <p:sldId id="263" r:id="rId7"/>
    <p:sldId id="264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153E"/>
    <a:srgbClr val="D60093"/>
    <a:srgbClr val="2602BE"/>
    <a:srgbClr val="0D97FF"/>
    <a:srgbClr val="FF66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-786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92D79-7AB3-4848-8781-CE03D7A042A3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51A42-EB75-4ECF-A870-77F59D9FFAE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58375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92D79-7AB3-4848-8781-CE03D7A042A3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51A42-EB75-4ECF-A870-77F59D9FFAE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009488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92D79-7AB3-4848-8781-CE03D7A042A3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51A42-EB75-4ECF-A870-77F59D9FFAE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401172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92D79-7AB3-4848-8781-CE03D7A042A3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51A42-EB75-4ECF-A870-77F59D9FFAE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551552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92D79-7AB3-4848-8781-CE03D7A042A3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51A42-EB75-4ECF-A870-77F59D9FFAE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010097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92D79-7AB3-4848-8781-CE03D7A042A3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51A42-EB75-4ECF-A870-77F59D9FFAE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637762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92D79-7AB3-4848-8781-CE03D7A042A3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51A42-EB75-4ECF-A870-77F59D9FFAE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500169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92D79-7AB3-4848-8781-CE03D7A042A3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51A42-EB75-4ECF-A870-77F59D9FFAE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149858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92D79-7AB3-4848-8781-CE03D7A042A3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51A42-EB75-4ECF-A870-77F59D9FFAE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960586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92D79-7AB3-4848-8781-CE03D7A042A3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51A42-EB75-4ECF-A870-77F59D9FFAE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837822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92D79-7AB3-4848-8781-CE03D7A042A3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51A42-EB75-4ECF-A870-77F59D9FFAE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967501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B92D79-7AB3-4848-8781-CE03D7A042A3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651A42-EB75-4ECF-A870-77F59D9FFAE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433524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3.png"/><Relationship Id="rId5" Type="http://schemas.microsoft.com/office/2007/relationships/media" Target="../media/media1.mp4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4844"/>
            <a:ext cx="12192000" cy="6872844"/>
          </a:xfrm>
          <a:prstGeom prst="rect">
            <a:avLst/>
          </a:prstGeom>
        </p:spPr>
      </p:pic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0704"/>
          <a:stretch/>
        </p:blipFill>
        <p:spPr>
          <a:xfrm>
            <a:off x="0" y="-45988"/>
            <a:ext cx="5486401" cy="6935132"/>
          </a:xfrm>
        </p:spPr>
      </p:pic>
      <p:pic>
        <p:nvPicPr>
          <p:cNvPr id="8" name="videoplayback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5">
                  <p14:trim end="64474.6666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538245" y="-45988"/>
            <a:ext cx="9653755" cy="6950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81720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4844"/>
            <a:ext cx="12192000" cy="6872844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923803" y="0"/>
            <a:ext cx="10046523" cy="6858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8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Проверка</a:t>
            </a:r>
          </a:p>
          <a:p>
            <a:pPr marL="0" indent="0">
              <a:buNone/>
            </a:pPr>
            <a:r>
              <a:rPr lang="ru-RU" sz="4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Погода </a:t>
            </a:r>
            <a:r>
              <a:rPr lang="ru-RU" sz="4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это процессы, происходящие в атмосфере в данное время над определенной территорией. </a:t>
            </a:r>
            <a:endParaRPr lang="ru-RU" sz="44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sz="4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4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Климат</a:t>
            </a:r>
            <a:r>
              <a:rPr lang="ru-RU" sz="4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-это многолетний режим погоды, характерный для данного района Земли.</a:t>
            </a:r>
          </a:p>
        </p:txBody>
      </p:sp>
    </p:spTree>
    <p:extLst>
      <p:ext uri="{BB962C8B-B14F-4D97-AF65-F5344CB8AC3E}">
        <p14:creationId xmlns:p14="http://schemas.microsoft.com/office/powerpoint/2010/main" xmlns="" val="3058629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4844"/>
            <a:ext cx="12192000" cy="6872844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838200" y="211015"/>
            <a:ext cx="5181600" cy="142083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600" b="1" dirty="0" smtClean="0">
                <a:solidFill>
                  <a:srgbClr val="D6009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Тема урока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2518116" y="1885071"/>
            <a:ext cx="8835683" cy="4291891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6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Пояса освещенности: жаркие, умеренные, холодные.</a:t>
            </a:r>
          </a:p>
          <a:p>
            <a:pPr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058629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4844"/>
            <a:ext cx="12192000" cy="6872844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067951" y="281354"/>
            <a:ext cx="9847383" cy="6576646"/>
          </a:xfrm>
        </p:spPr>
        <p:txBody>
          <a:bodyPr>
            <a:noAutofit/>
          </a:bodyPr>
          <a:lstStyle/>
          <a:p>
            <a:pPr lvl="0"/>
            <a:r>
              <a:rPr lang="ru-RU" sz="7200" b="1" dirty="0" smtClean="0">
                <a:solidFill>
                  <a:srgbClr val="D60093"/>
                </a:solidFill>
                <a:latin typeface="Arial" pitchFamily="34" charset="0"/>
                <a:cs typeface="Arial" pitchFamily="34" charset="0"/>
              </a:rPr>
              <a:t>           </a:t>
            </a:r>
            <a:r>
              <a:rPr lang="ru-RU" sz="7200" b="1" u="sng" dirty="0" smtClean="0">
                <a:solidFill>
                  <a:srgbClr val="D60093"/>
                </a:solidFill>
                <a:latin typeface="Arial" pitchFamily="34" charset="0"/>
                <a:cs typeface="Arial" pitchFamily="34" charset="0"/>
              </a:rPr>
              <a:t>в</a:t>
            </a:r>
            <a:r>
              <a:rPr lang="ru-RU" sz="5400" b="1" u="sng" dirty="0" smtClean="0">
                <a:solidFill>
                  <a:srgbClr val="D60093"/>
                </a:solidFill>
                <a:latin typeface="Arial" pitchFamily="34" charset="0"/>
                <a:cs typeface="Arial" pitchFamily="34" charset="0"/>
              </a:rPr>
              <a:t>опросы</a:t>
            </a:r>
            <a:r>
              <a:rPr lang="ru-RU" sz="1000" b="1" u="sng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  </a:t>
            </a:r>
            <a:r>
              <a:rPr lang="ru-RU" sz="54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5400" dirty="0" smtClean="0">
                <a:latin typeface="Arial" pitchFamily="34" charset="0"/>
                <a:cs typeface="Arial" pitchFamily="34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1. От чего зависит разделение поверхности Земли на 5 поясов?</a:t>
            </a:r>
            <a:br>
              <a:rPr lang="ru-RU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2. Каково направление солнечных лучей во всех поясах?</a:t>
            </a:r>
            <a:br>
              <a:rPr lang="ru-RU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3. Пояса освещенности на карте полушарий.</a:t>
            </a:r>
            <a:endParaRPr lang="ru-RU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https://st2.depositphotos.com/2495409/12275/i/950/depositphotos_122754596-stock-photo-question-mark-concept-illustration.jpg"/>
          <p:cNvPicPr>
            <a:picLocks noChangeAspect="1" noChangeArrowheads="1"/>
          </p:cNvPicPr>
          <p:nvPr/>
        </p:nvPicPr>
        <p:blipFill>
          <a:blip r:embed="rId3"/>
          <a:srcRect l="16477" t="6051" r="16927" b="11147"/>
          <a:stretch>
            <a:fillRect/>
          </a:stretch>
        </p:blipFill>
        <p:spPr bwMode="auto">
          <a:xfrm>
            <a:off x="0" y="1795300"/>
            <a:ext cx="1641483" cy="21999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058629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4844"/>
            <a:ext cx="12192000" cy="6872844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786597" y="281354"/>
            <a:ext cx="10128738" cy="5064369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D60093"/>
                </a:solidFill>
                <a:latin typeface="Arial" pitchFamily="34" charset="0"/>
                <a:cs typeface="Arial" pitchFamily="34" charset="0"/>
              </a:rPr>
              <a:t>     </a:t>
            </a:r>
            <a:br>
              <a:rPr lang="ru-RU" sz="4800" b="1" dirty="0" smtClean="0">
                <a:solidFill>
                  <a:srgbClr val="D60093"/>
                </a:solidFill>
                <a:latin typeface="Arial" pitchFamily="34" charset="0"/>
                <a:cs typeface="Arial" pitchFamily="34" charset="0"/>
              </a:rPr>
            </a:br>
            <a:r>
              <a:rPr lang="ru-RU" sz="4800" b="1" dirty="0" smtClean="0">
                <a:solidFill>
                  <a:srgbClr val="D60093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4800" b="1" dirty="0" smtClean="0">
                <a:solidFill>
                  <a:srgbClr val="D60093"/>
                </a:solidFill>
                <a:latin typeface="Arial" pitchFamily="34" charset="0"/>
                <a:cs typeface="Arial" pitchFamily="34" charset="0"/>
              </a:rPr>
            </a:br>
            <a:r>
              <a:rPr lang="ru-RU" sz="4800" b="1" dirty="0" smtClean="0">
                <a:solidFill>
                  <a:srgbClr val="D60093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4800" b="1" dirty="0" smtClean="0">
                <a:solidFill>
                  <a:srgbClr val="D60093"/>
                </a:solidFill>
                <a:latin typeface="Arial" pitchFamily="34" charset="0"/>
                <a:cs typeface="Arial" pitchFamily="34" charset="0"/>
              </a:rPr>
            </a:br>
            <a:r>
              <a:rPr lang="ru-RU" sz="4800" b="1" dirty="0" smtClean="0">
                <a:solidFill>
                  <a:srgbClr val="D60093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4800" b="1" dirty="0" smtClean="0">
                <a:solidFill>
                  <a:srgbClr val="D60093"/>
                </a:solidFill>
                <a:latin typeface="Arial" pitchFamily="34" charset="0"/>
                <a:cs typeface="Arial" pitchFamily="34" charset="0"/>
              </a:rPr>
            </a:br>
            <a:r>
              <a:rPr lang="ru-RU" sz="4800" b="1" dirty="0" smtClean="0">
                <a:solidFill>
                  <a:srgbClr val="D60093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4800" b="1" dirty="0" smtClean="0">
                <a:solidFill>
                  <a:srgbClr val="D60093"/>
                </a:solidFill>
                <a:latin typeface="Arial" pitchFamily="34" charset="0"/>
                <a:cs typeface="Arial" pitchFamily="34" charset="0"/>
              </a:rPr>
            </a:br>
            <a:r>
              <a:rPr lang="ru-RU" sz="4800" b="1" dirty="0" smtClean="0">
                <a:solidFill>
                  <a:srgbClr val="D60093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4800" b="1" dirty="0" smtClean="0">
                <a:solidFill>
                  <a:srgbClr val="D60093"/>
                </a:solidFill>
                <a:latin typeface="Arial" pitchFamily="34" charset="0"/>
                <a:cs typeface="Arial" pitchFamily="34" charset="0"/>
              </a:rPr>
            </a:br>
            <a:r>
              <a:rPr lang="ru-RU" sz="4800" b="1" dirty="0" smtClean="0">
                <a:solidFill>
                  <a:srgbClr val="D60093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4800" b="1" dirty="0" smtClean="0">
                <a:solidFill>
                  <a:srgbClr val="D60093"/>
                </a:solidFill>
                <a:latin typeface="Arial" pitchFamily="34" charset="0"/>
                <a:cs typeface="Arial" pitchFamily="34" charset="0"/>
              </a:rPr>
            </a:br>
            <a:r>
              <a:rPr lang="ru-RU" sz="4800" b="1" dirty="0" smtClean="0">
                <a:solidFill>
                  <a:srgbClr val="D60093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4800" b="1" dirty="0" smtClean="0">
                <a:solidFill>
                  <a:srgbClr val="D60093"/>
                </a:solidFill>
                <a:latin typeface="Arial" pitchFamily="34" charset="0"/>
                <a:cs typeface="Arial" pitchFamily="34" charset="0"/>
              </a:rPr>
            </a:br>
            <a:r>
              <a:rPr lang="ru-RU" sz="4800" b="1" dirty="0" smtClean="0">
                <a:solidFill>
                  <a:srgbClr val="D60093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4800" b="1" dirty="0" smtClean="0">
                <a:solidFill>
                  <a:srgbClr val="D60093"/>
                </a:solidFill>
                <a:latin typeface="Arial" pitchFamily="34" charset="0"/>
                <a:cs typeface="Arial" pitchFamily="34" charset="0"/>
              </a:rPr>
            </a:br>
            <a:r>
              <a:rPr lang="ru-RU" sz="4800" b="1" dirty="0" smtClean="0">
                <a:solidFill>
                  <a:srgbClr val="D60093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3200" b="1" dirty="0" smtClean="0">
                <a:solidFill>
                  <a:srgbClr val="D60093"/>
                </a:solidFill>
                <a:latin typeface="Arial" pitchFamily="34" charset="0"/>
                <a:cs typeface="Arial" pitchFamily="34" charset="0"/>
              </a:rPr>
              <a:t>Практическая работа «Пояса освещенности»</a:t>
            </a:r>
            <a:r>
              <a:rPr lang="ru-RU" sz="4800" b="1" dirty="0" smtClean="0">
                <a:solidFill>
                  <a:srgbClr val="D60093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4800" b="1" dirty="0" smtClean="0">
                <a:solidFill>
                  <a:srgbClr val="D60093"/>
                </a:solidFill>
                <a:latin typeface="Arial" pitchFamily="34" charset="0"/>
                <a:cs typeface="Arial" pitchFamily="34" charset="0"/>
              </a:rPr>
            </a:br>
            <a:r>
              <a:rPr lang="ru-RU" sz="4800" b="1" dirty="0" smtClean="0">
                <a:solidFill>
                  <a:srgbClr val="D60093"/>
                </a:solidFill>
                <a:latin typeface="Arial" pitchFamily="34" charset="0"/>
                <a:cs typeface="Arial" pitchFamily="34" charset="0"/>
              </a:rPr>
              <a:t>                    </a:t>
            </a:r>
            <a:r>
              <a:rPr lang="ru-RU" sz="3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</a:t>
            </a:r>
            <a:r>
              <a:rPr lang="ru-RU" sz="3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лан работы.</a:t>
            </a:r>
            <a:r>
              <a:rPr lang="ru-RU" sz="4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4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1. </a:t>
            </a:r>
            <a:r>
              <a:rPr lang="ru-RU" sz="2400" b="1" dirty="0" smtClean="0">
                <a:solidFill>
                  <a:srgbClr val="00153E"/>
                </a:solidFill>
                <a:latin typeface="Arial" pitchFamily="34" charset="0"/>
                <a:cs typeface="Arial" pitchFamily="34" charset="0"/>
              </a:rPr>
              <a:t>На контурной карте полушарий </a:t>
            </a:r>
            <a:r>
              <a:rPr lang="ru-RU" sz="2400" b="1" dirty="0" smtClean="0">
                <a:solidFill>
                  <a:srgbClr val="00153E"/>
                </a:solidFill>
                <a:latin typeface="Arial" pitchFamily="34" charset="0"/>
                <a:cs typeface="Arial" pitchFamily="34" charset="0"/>
              </a:rPr>
              <a:t>раскрасьте тропический </a:t>
            </a:r>
            <a:r>
              <a:rPr lang="ru-RU" sz="2400" b="1" dirty="0" smtClean="0">
                <a:solidFill>
                  <a:srgbClr val="00153E"/>
                </a:solidFill>
                <a:latin typeface="Arial" pitchFamily="34" charset="0"/>
                <a:cs typeface="Arial" pitchFamily="34" charset="0"/>
              </a:rPr>
              <a:t>пояс красным карандашом, умеренные пояса –зеленым карандашом, полярные </a:t>
            </a:r>
            <a:r>
              <a:rPr lang="ru-RU" sz="2400" b="1" dirty="0" smtClean="0">
                <a:solidFill>
                  <a:srgbClr val="00153E"/>
                </a:solidFill>
                <a:latin typeface="Arial" pitchFamily="34" charset="0"/>
                <a:cs typeface="Arial" pitchFamily="34" charset="0"/>
              </a:rPr>
              <a:t>пояса - </a:t>
            </a:r>
            <a:r>
              <a:rPr lang="ru-RU" sz="2400" b="1" dirty="0" err="1" smtClean="0">
                <a:solidFill>
                  <a:srgbClr val="00153E"/>
                </a:solidFill>
                <a:latin typeface="Arial" pitchFamily="34" charset="0"/>
                <a:cs typeface="Arial" pitchFamily="34" charset="0"/>
              </a:rPr>
              <a:t>голубым</a:t>
            </a:r>
            <a:r>
              <a:rPr lang="ru-RU" sz="2400" b="1" dirty="0" smtClean="0">
                <a:solidFill>
                  <a:srgbClr val="00153E"/>
                </a:solidFill>
                <a:latin typeface="Arial" pitchFamily="34" charset="0"/>
                <a:cs typeface="Arial" pitchFamily="34" charset="0"/>
              </a:rPr>
              <a:t>. </a:t>
            </a:r>
            <a:br>
              <a:rPr lang="ru-RU" sz="2400" b="1" dirty="0" smtClean="0">
                <a:solidFill>
                  <a:srgbClr val="00153E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solidFill>
                  <a:srgbClr val="00153E"/>
                </a:solidFill>
                <a:latin typeface="Arial" pitchFamily="34" charset="0"/>
                <a:cs typeface="Arial" pitchFamily="34" charset="0"/>
              </a:rPr>
              <a:t> </a:t>
            </a:r>
            <a:br>
              <a:rPr lang="ru-RU" sz="2400" b="1" dirty="0" smtClean="0">
                <a:solidFill>
                  <a:srgbClr val="00153E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solidFill>
                  <a:srgbClr val="00153E"/>
                </a:solidFill>
                <a:latin typeface="Arial" pitchFamily="34" charset="0"/>
                <a:cs typeface="Arial" pitchFamily="34" charset="0"/>
              </a:rPr>
              <a:t>2. Надпиши </a:t>
            </a:r>
            <a:r>
              <a:rPr lang="ru-RU" sz="2400" b="1" dirty="0" smtClean="0">
                <a:solidFill>
                  <a:srgbClr val="00153E"/>
                </a:solidFill>
                <a:latin typeface="Arial" pitchFamily="34" charset="0"/>
                <a:cs typeface="Arial" pitchFamily="34" charset="0"/>
              </a:rPr>
              <a:t>пояса </a:t>
            </a:r>
            <a:r>
              <a:rPr lang="ru-RU" sz="2400" b="1" dirty="0" smtClean="0">
                <a:solidFill>
                  <a:srgbClr val="00153E"/>
                </a:solidFill>
                <a:latin typeface="Arial" pitchFamily="34" charset="0"/>
                <a:cs typeface="Arial" pitchFamily="34" charset="0"/>
              </a:rPr>
              <a:t>освещенности на контурной карте полушарий. </a:t>
            </a:r>
            <a:r>
              <a:rPr lang="ru-RU" sz="2400" b="1" dirty="0" smtClean="0">
                <a:solidFill>
                  <a:srgbClr val="00153E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400" b="1" dirty="0" smtClean="0">
                <a:solidFill>
                  <a:srgbClr val="00153E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solidFill>
                  <a:srgbClr val="00153E"/>
                </a:solidFill>
                <a:latin typeface="Arial" pitchFamily="34" charset="0"/>
                <a:cs typeface="Arial" pitchFamily="34" charset="0"/>
              </a:rPr>
              <a:t> </a:t>
            </a:r>
            <a:br>
              <a:rPr lang="ru-RU" sz="2400" b="1" dirty="0" smtClean="0">
                <a:solidFill>
                  <a:srgbClr val="00153E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solidFill>
                  <a:srgbClr val="00153E"/>
                </a:solidFill>
                <a:latin typeface="Arial" pitchFamily="34" charset="0"/>
                <a:cs typeface="Arial" pitchFamily="34" charset="0"/>
              </a:rPr>
              <a:t>3. Заполните </a:t>
            </a:r>
            <a:r>
              <a:rPr lang="ru-RU" sz="2400" b="1" dirty="0" smtClean="0">
                <a:solidFill>
                  <a:srgbClr val="00153E"/>
                </a:solidFill>
                <a:latin typeface="Arial" pitchFamily="34" charset="0"/>
                <a:cs typeface="Arial" pitchFamily="34" charset="0"/>
              </a:rPr>
              <a:t>сравнительную </a:t>
            </a:r>
            <a:r>
              <a:rPr lang="ru-RU" sz="2400" b="1" dirty="0" smtClean="0">
                <a:solidFill>
                  <a:srgbClr val="00153E"/>
                </a:solidFill>
                <a:latin typeface="Arial" pitchFamily="34" charset="0"/>
                <a:cs typeface="Arial" pitchFamily="34" charset="0"/>
              </a:rPr>
              <a:t>таблицу, используя учебник (стр. 122-123)</a:t>
            </a:r>
            <a:br>
              <a:rPr lang="ru-RU" sz="2400" b="1" dirty="0" smtClean="0">
                <a:solidFill>
                  <a:srgbClr val="00153E"/>
                </a:solidFill>
                <a:latin typeface="Arial" pitchFamily="34" charset="0"/>
                <a:cs typeface="Arial" pitchFamily="34" charset="0"/>
              </a:rPr>
            </a:b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800" dirty="0" smtClean="0"/>
              <a:t> </a:t>
            </a:r>
            <a:br>
              <a:rPr lang="ru-RU" sz="4800" dirty="0" smtClean="0"/>
            </a:br>
            <a:r>
              <a:rPr lang="ru-RU" sz="4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4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4800" b="1" dirty="0" smtClean="0">
                <a:solidFill>
                  <a:srgbClr val="D60093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4800" b="1" dirty="0" smtClean="0">
                <a:solidFill>
                  <a:srgbClr val="D60093"/>
                </a:solidFill>
                <a:latin typeface="Arial" pitchFamily="34" charset="0"/>
                <a:cs typeface="Arial" pitchFamily="34" charset="0"/>
              </a:rPr>
            </a:br>
            <a:r>
              <a:rPr lang="ru-RU" sz="4800" b="1" dirty="0" smtClean="0">
                <a:solidFill>
                  <a:srgbClr val="D60093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4800" b="1" dirty="0" smtClean="0">
                <a:solidFill>
                  <a:srgbClr val="D60093"/>
                </a:solidFill>
                <a:latin typeface="Arial" pitchFamily="34" charset="0"/>
                <a:cs typeface="Arial" pitchFamily="34" charset="0"/>
              </a:rPr>
            </a:br>
            <a:r>
              <a:rPr lang="ru-RU" sz="4800" b="1" dirty="0" smtClean="0">
                <a:solidFill>
                  <a:srgbClr val="D60093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4800" b="1" dirty="0" smtClean="0">
                <a:solidFill>
                  <a:srgbClr val="D60093"/>
                </a:solidFill>
                <a:latin typeface="Arial" pitchFamily="34" charset="0"/>
                <a:cs typeface="Arial" pitchFamily="34" charset="0"/>
              </a:rPr>
            </a:br>
            <a:r>
              <a:rPr lang="ru-RU" sz="4800" b="1" dirty="0" smtClean="0">
                <a:solidFill>
                  <a:srgbClr val="D60093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4800" b="1" dirty="0" smtClean="0">
                <a:solidFill>
                  <a:srgbClr val="D60093"/>
                </a:solidFill>
                <a:latin typeface="Arial" pitchFamily="34" charset="0"/>
                <a:cs typeface="Arial" pitchFamily="34" charset="0"/>
              </a:rPr>
            </a:br>
            <a:r>
              <a:rPr lang="ru-RU" sz="4800" b="1" dirty="0" smtClean="0">
                <a:solidFill>
                  <a:srgbClr val="D60093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4800" b="1" dirty="0" smtClean="0">
                <a:solidFill>
                  <a:srgbClr val="D60093"/>
                </a:solidFill>
                <a:latin typeface="Arial" pitchFamily="34" charset="0"/>
                <a:cs typeface="Arial" pitchFamily="34" charset="0"/>
              </a:rPr>
            </a:br>
            <a:r>
              <a:rPr lang="ru-RU" sz="4800" b="1" dirty="0" smtClean="0">
                <a:solidFill>
                  <a:srgbClr val="D60093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4800" b="1" dirty="0" smtClean="0">
                <a:solidFill>
                  <a:srgbClr val="D60093"/>
                </a:solidFill>
                <a:latin typeface="Arial" pitchFamily="34" charset="0"/>
                <a:cs typeface="Arial" pitchFamily="34" charset="0"/>
              </a:rPr>
            </a:br>
            <a:r>
              <a:rPr lang="ru-RU" sz="54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5400" dirty="0" smtClean="0">
                <a:latin typeface="Arial" pitchFamily="34" charset="0"/>
                <a:cs typeface="Arial" pitchFamily="34" charset="0"/>
              </a:rPr>
            </a:br>
            <a:endParaRPr lang="ru-RU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856934" y="4312139"/>
          <a:ext cx="9931791" cy="2202442"/>
        </p:xfrm>
        <a:graphic>
          <a:graphicData uri="http://schemas.openxmlformats.org/drawingml/2006/table">
            <a:tbl>
              <a:tblPr>
                <a:tableStyleId>{BDBED569-4797-4DF1-A0F4-6AAB3CD982D8}</a:tableStyleId>
              </a:tblPr>
              <a:tblGrid>
                <a:gridCol w="5178229"/>
                <a:gridCol w="4753562"/>
              </a:tblGrid>
              <a:tr h="926580"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153E"/>
                          </a:solidFill>
                          <a:latin typeface="Arial" pitchFamily="34" charset="0"/>
                          <a:cs typeface="Arial" pitchFamily="34" charset="0"/>
                        </a:rPr>
                        <a:t>Пояса освещенности </a:t>
                      </a:r>
                      <a:endParaRPr lang="ru-RU" sz="2400" b="1" dirty="0">
                        <a:solidFill>
                          <a:srgbClr val="00153E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1" dirty="0">
                          <a:solidFill>
                            <a:srgbClr val="00153E"/>
                          </a:solidFill>
                          <a:latin typeface="Arial" pitchFamily="34" charset="0"/>
                          <a:cs typeface="Arial" pitchFamily="34" charset="0"/>
                        </a:rPr>
                        <a:t>Количество получаемого тепла и света</a:t>
                      </a:r>
                      <a:endParaRPr lang="ru-RU" sz="2400" b="1" dirty="0">
                        <a:solidFill>
                          <a:srgbClr val="00153E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491872"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153E"/>
                          </a:solidFill>
                          <a:latin typeface="Arial" pitchFamily="34" charset="0"/>
                          <a:cs typeface="Arial" pitchFamily="34" charset="0"/>
                        </a:rPr>
                        <a:t>Тропический пояс </a:t>
                      </a:r>
                      <a:endParaRPr lang="ru-RU" sz="2400" dirty="0">
                        <a:solidFill>
                          <a:srgbClr val="00153E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2400" dirty="0">
                        <a:solidFill>
                          <a:srgbClr val="00153E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418230"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153E"/>
                          </a:solidFill>
                          <a:latin typeface="Arial" pitchFamily="34" charset="0"/>
                          <a:cs typeface="Arial" pitchFamily="34" charset="0"/>
                        </a:rPr>
                        <a:t>Умеренный пояс</a:t>
                      </a:r>
                      <a:endParaRPr lang="ru-RU" sz="2400">
                        <a:solidFill>
                          <a:srgbClr val="00153E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2400">
                        <a:solidFill>
                          <a:srgbClr val="00153E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345050"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153E"/>
                          </a:solidFill>
                          <a:latin typeface="Arial" pitchFamily="34" charset="0"/>
                          <a:cs typeface="Arial" pitchFamily="34" charset="0"/>
                        </a:rPr>
                        <a:t>Полярный пояс</a:t>
                      </a:r>
                      <a:endParaRPr lang="ru-RU" sz="2400">
                        <a:solidFill>
                          <a:srgbClr val="00153E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2400" dirty="0">
                        <a:solidFill>
                          <a:srgbClr val="00153E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058629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4844"/>
            <a:ext cx="12192000" cy="6872844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067951" y="3545058"/>
            <a:ext cx="6991643" cy="3312942"/>
          </a:xfrm>
        </p:spPr>
        <p:txBody>
          <a:bodyPr>
            <a:noAutofit/>
          </a:bodyPr>
          <a:lstStyle/>
          <a:p>
            <a:pPr lvl="0"/>
            <a:r>
              <a:rPr lang="ru-RU" sz="7200" b="1" dirty="0" smtClean="0">
                <a:solidFill>
                  <a:srgbClr val="D60093"/>
                </a:solidFill>
                <a:latin typeface="Arial" pitchFamily="34" charset="0"/>
                <a:cs typeface="Arial" pitchFamily="34" charset="0"/>
              </a:rPr>
              <a:t>           </a:t>
            </a:r>
            <a:r>
              <a:rPr lang="ru-RU" sz="1000" b="1" u="sng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  </a:t>
            </a:r>
            <a:r>
              <a:rPr lang="ru-RU" sz="54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5400" dirty="0" smtClean="0">
                <a:latin typeface="Arial" pitchFamily="34" charset="0"/>
                <a:cs typeface="Arial" pitchFamily="34" charset="0"/>
              </a:rPr>
            </a:br>
            <a:endParaRPr lang="ru-RU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1" name="Picture 7" descr="C:\Users\Ольга\Desktop\62328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" y="0"/>
            <a:ext cx="6400167" cy="4262511"/>
          </a:xfrm>
          <a:prstGeom prst="rect">
            <a:avLst/>
          </a:prstGeom>
          <a:noFill/>
        </p:spPr>
      </p:pic>
      <p:sp>
        <p:nvSpPr>
          <p:cNvPr id="8" name="Выноска со стрелкой вверх 7"/>
          <p:cNvSpPr/>
          <p:nvPr/>
        </p:nvSpPr>
        <p:spPr>
          <a:xfrm>
            <a:off x="0" y="4023360"/>
            <a:ext cx="6246055" cy="2518117"/>
          </a:xfrm>
          <a:prstGeom prst="upArrowCallout">
            <a:avLst>
              <a:gd name="adj1" fmla="val 14815"/>
              <a:gd name="adj2" fmla="val 25926"/>
              <a:gd name="adj3" fmla="val 15181"/>
              <a:gd name="adj4" fmla="val 7944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0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4000" b="1" dirty="0" smtClean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Полярный день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Летом Солнце не опускается за горизонт, так не наступает темное время суток.</a:t>
            </a:r>
          </a:p>
          <a:p>
            <a:pPr algn="ctr"/>
            <a:r>
              <a:rPr lang="ru-RU" sz="4000" b="1" dirty="0" smtClean="0">
                <a:latin typeface="Arial" pitchFamily="34" charset="0"/>
                <a:cs typeface="Arial" pitchFamily="34" charset="0"/>
              </a:rPr>
              <a:t> </a:t>
            </a:r>
            <a:endParaRPr lang="ru-RU" sz="40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3" name="Picture 9" descr="https://s3.nat-geo.ru/images/2019/5/16/8dab626e723e4a938f3217ec5d69fdd7.max-1200x80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44530" y="0"/>
            <a:ext cx="5847469" cy="4262511"/>
          </a:xfrm>
          <a:prstGeom prst="rect">
            <a:avLst/>
          </a:prstGeom>
          <a:noFill/>
        </p:spPr>
      </p:pic>
      <p:sp>
        <p:nvSpPr>
          <p:cNvPr id="10" name="Выноска со стрелкой вверх 9"/>
          <p:cNvSpPr/>
          <p:nvPr/>
        </p:nvSpPr>
        <p:spPr>
          <a:xfrm>
            <a:off x="6386732" y="4009293"/>
            <a:ext cx="5805268" cy="2532184"/>
          </a:xfrm>
          <a:prstGeom prst="upArrowCallout">
            <a:avLst>
              <a:gd name="adj1" fmla="val 14815"/>
              <a:gd name="adj2" fmla="val 25926"/>
              <a:gd name="adj3" fmla="val 15181"/>
              <a:gd name="adj4" fmla="val 7944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0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4000" b="1" dirty="0" smtClean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Полярная ночь 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Зимой Солнце не показывается над горизонтом </a:t>
            </a:r>
          </a:p>
          <a:p>
            <a:pPr algn="ctr"/>
            <a:r>
              <a:rPr lang="ru-RU" sz="4000" b="1" dirty="0" smtClean="0">
                <a:latin typeface="Arial" pitchFamily="34" charset="0"/>
                <a:cs typeface="Arial" pitchFamily="34" charset="0"/>
              </a:rPr>
              <a:t> </a:t>
            </a:r>
            <a:endParaRPr lang="ru-RU" sz="40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58629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artlib.ru/objects/gallery_70/artlib_gallery-35439-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</p:spPr>
      </p:pic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0" y="5134708"/>
            <a:ext cx="11943471" cy="1723292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Борисов Александр </a:t>
            </a:r>
            <a:r>
              <a:rPr lang="ru-RU" sz="3600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«Художник вечных льдов»</a:t>
            </a:r>
            <a:endParaRPr lang="ru-RU" sz="36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4000" dirty="0" smtClean="0">
                <a:solidFill>
                  <a:srgbClr val="2602BE"/>
                </a:solidFill>
                <a:latin typeface="Arial" pitchFamily="34" charset="0"/>
                <a:cs typeface="Arial" pitchFamily="34" charset="0"/>
              </a:rPr>
              <a:t>Весенняя полярная ночь. 1897г.</a:t>
            </a:r>
            <a:endParaRPr lang="ru-RU" sz="4000" dirty="0">
              <a:solidFill>
                <a:srgbClr val="2602BE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8" name="Picture 4" descr="http://kola.gallery/wp-content/uploads/2014/04/3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095500" cy="37433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729</TotalTime>
  <Words>94</Words>
  <Application>Microsoft Office PowerPoint</Application>
  <PresentationFormat>Произвольный</PresentationFormat>
  <Paragraphs>24</Paragraphs>
  <Slides>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Слайд 1</vt:lpstr>
      <vt:lpstr>Слайд 2</vt:lpstr>
      <vt:lpstr>Слайд 3</vt:lpstr>
      <vt:lpstr>           вопросы    1. От чего зависит разделение поверхности Земли на 5 поясов?  2. Каково направление солнечных лучей во всех поясах?  3. Пояса освещенности на карте полушарий.</vt:lpstr>
      <vt:lpstr>                Практическая работа «Пояса освещенности»                     План работы. 1. На контурной карте полушарий раскрасьте тропический пояс красным карандашом, умеренные пояса –зеленым карандашом, полярные пояса - голубым.    2. Надпиши пояса освещенности на контурной карте полушарий.    3. Заполните сравнительную таблицу, используя учебник (стр. 122-123)            </vt:lpstr>
      <vt:lpstr>               </vt:lpstr>
      <vt:lpstr>Слайд 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Ольга</cp:lastModifiedBy>
  <cp:revision>62</cp:revision>
  <dcterms:created xsi:type="dcterms:W3CDTF">2020-03-06T10:29:49Z</dcterms:created>
  <dcterms:modified xsi:type="dcterms:W3CDTF">2020-03-10T16:51:37Z</dcterms:modified>
</cp:coreProperties>
</file>