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50" r:id="rId3"/>
    <p:sldId id="362" r:id="rId4"/>
    <p:sldId id="344" r:id="rId5"/>
    <p:sldId id="346" r:id="rId6"/>
    <p:sldId id="348" r:id="rId7"/>
    <p:sldId id="345" r:id="rId8"/>
    <p:sldId id="258" r:id="rId9"/>
    <p:sldId id="292" r:id="rId11"/>
    <p:sldId id="324" r:id="rId12"/>
    <p:sldId id="347" r:id="rId13"/>
    <p:sldId id="351" r:id="rId14"/>
    <p:sldId id="352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000000"/>
    <a:srgbClr val="317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49" autoAdjust="0"/>
    <p:restoredTop sz="93135" autoAdjust="0"/>
  </p:normalViewPr>
  <p:slideViewPr>
    <p:cSldViewPr showGuides="1">
      <p:cViewPr varScale="1">
        <p:scale>
          <a:sx n="109" d="100"/>
          <a:sy n="109" d="100"/>
        </p:scale>
        <p:origin x="950" y="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E2F07-EE0D-4CA3-BAC7-86C53DBE4E66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248F9-EED2-4CE1-86A2-A7AD3B07DDF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248F9-EED2-4CE1-86A2-A7AD3B07DDF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248F9-EED2-4CE1-86A2-A7AD3B07DDF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360_F_98680006_Uv12x3NDSMEWzpCtYcXf3EmNWQxybsD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" y="255270"/>
            <a:ext cx="9060815" cy="4716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365125" y="259715"/>
            <a:ext cx="8470265" cy="44754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defTabSz="266700">
              <a:lnSpc>
                <a:spcPct val="107000"/>
              </a:lnSpc>
            </a:pPr>
            <a:r>
              <a:rPr sz="2400">
                <a:latin typeface="Times New Roman" panose="02020603050405020304"/>
                <a:ea typeface="Calibri" panose="020F0502020204030204"/>
              </a:rPr>
              <a:t>I never used to</a:t>
            </a:r>
            <a:r>
              <a:rPr sz="2400" u="sng">
                <a:latin typeface="Times New Roman" panose="02020603050405020304"/>
                <a:ea typeface="Calibri" panose="020F0502020204030204"/>
              </a:rPr>
              <a:t> 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worry</a:t>
            </a:r>
            <a:r>
              <a:rPr sz="2400" b="1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 </a:t>
            </a:r>
            <a:r>
              <a:rPr sz="2400">
                <a:latin typeface="Times New Roman" panose="02020603050405020304"/>
                <a:ea typeface="Calibri" panose="020F0502020204030204"/>
              </a:rPr>
              <a:t>about my 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health</a:t>
            </a:r>
            <a:r>
              <a:rPr sz="2400">
                <a:latin typeface="Times New Roman" panose="02020603050405020304"/>
                <a:ea typeface="Calibri" panose="020F0502020204030204"/>
              </a:rPr>
              <a:t> until recently. When I was a kid, I did loads of 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exercise</a:t>
            </a:r>
            <a:r>
              <a:rPr sz="2400" b="1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.</a:t>
            </a:r>
            <a:r>
              <a:rPr sz="2400">
                <a:latin typeface="Times New Roman" panose="02020603050405020304"/>
                <a:ea typeface="Calibri" panose="020F0502020204030204"/>
              </a:rPr>
              <a:t> Even in my twenties and thirties I was very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 fit</a:t>
            </a:r>
            <a:r>
              <a:rPr sz="2400">
                <a:latin typeface="Times New Roman" panose="02020603050405020304"/>
                <a:ea typeface="Calibri" panose="020F0502020204030204"/>
              </a:rPr>
              <a:t> and never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 ill</a:t>
            </a:r>
            <a:r>
              <a:rPr sz="2400" b="1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.</a:t>
            </a:r>
            <a:r>
              <a:rPr sz="2400">
                <a:latin typeface="Times New Roman" panose="02020603050405020304"/>
                <a:ea typeface="Calibri" panose="020F0502020204030204"/>
              </a:rPr>
              <a:t>  </a:t>
            </a:r>
            <a:endParaRPr sz="2400">
              <a:latin typeface="Times New Roman" panose="020206030504050203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</a:pPr>
            <a:r>
              <a:rPr sz="2400">
                <a:latin typeface="Times New Roman" panose="02020603050405020304"/>
                <a:ea typeface="Calibri" panose="020F0502020204030204"/>
              </a:rPr>
              <a:t>I should go for a health check, but I’m too</a:t>
            </a:r>
            <a:r>
              <a:rPr sz="2400" u="sng">
                <a:latin typeface="Times New Roman" panose="02020603050405020304"/>
                <a:ea typeface="Calibri" panose="020F0502020204030204"/>
              </a:rPr>
              <a:t> 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busy</a:t>
            </a:r>
            <a:r>
              <a:rPr sz="2400">
                <a:latin typeface="Times New Roman" panose="02020603050405020304"/>
                <a:ea typeface="Calibri" panose="020F0502020204030204"/>
              </a:rPr>
              <a:t>. The older you get, the more you worry about your health.</a:t>
            </a:r>
            <a:endParaRPr sz="2400">
              <a:latin typeface="Times New Roman" panose="020206030504050203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</a:pPr>
            <a:r>
              <a:rPr sz="2400">
                <a:latin typeface="Times New Roman" panose="02020603050405020304"/>
                <a:ea typeface="Calibri" panose="020F0502020204030204"/>
              </a:rPr>
              <a:t> One good thing is that I’m eating more healthily now than ever before. I no longer have 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fast food</a:t>
            </a:r>
            <a:r>
              <a:rPr sz="2400">
                <a:latin typeface="Times New Roman" panose="02020603050405020304"/>
                <a:ea typeface="Calibri" panose="020F0502020204030204"/>
              </a:rPr>
              <a:t> and midnight 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snacks</a:t>
            </a:r>
            <a:r>
              <a:rPr sz="2400" b="1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.</a:t>
            </a:r>
            <a:r>
              <a:rPr sz="2400">
                <a:latin typeface="Times New Roman" panose="02020603050405020304"/>
                <a:ea typeface="Calibri" panose="020F0502020204030204"/>
              </a:rPr>
              <a:t> </a:t>
            </a:r>
            <a:endParaRPr sz="2400">
              <a:latin typeface="Times New Roman" panose="02020603050405020304"/>
              <a:ea typeface="Calibri" panose="020F0502020204030204"/>
            </a:endParaRPr>
          </a:p>
          <a:p>
            <a:pPr algn="just" defTabSz="266700">
              <a:lnSpc>
                <a:spcPct val="107000"/>
              </a:lnSpc>
            </a:pPr>
            <a:r>
              <a:rPr sz="2400">
                <a:latin typeface="Times New Roman" panose="02020603050405020304"/>
                <a:ea typeface="Calibri" panose="020F0502020204030204"/>
              </a:rPr>
              <a:t>I also 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sleep</a:t>
            </a:r>
            <a:r>
              <a:rPr sz="2400">
                <a:latin typeface="Times New Roman" panose="02020603050405020304"/>
                <a:ea typeface="Calibri" panose="020F0502020204030204"/>
              </a:rPr>
              <a:t> a lot more. I’ve read that getting seven or eight hours sleep every night is one of the best things you can do for your </a:t>
            </a:r>
            <a:r>
              <a:rPr sz="2400" b="1" u="sng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health</a:t>
            </a:r>
            <a:r>
              <a:rPr sz="2400" b="1">
                <a:solidFill>
                  <a:srgbClr val="FF0000"/>
                </a:solidFill>
                <a:latin typeface="Times New Roman" panose="02020603050405020304"/>
                <a:ea typeface="Calibri" panose="020F0502020204030204"/>
              </a:rPr>
              <a:t>.</a:t>
            </a:r>
            <a:endParaRPr sz="2400" b="1">
              <a:solidFill>
                <a:srgbClr val="FF0000"/>
              </a:solidFill>
              <a:latin typeface="Times New Roman" panose="02020603050405020304"/>
              <a:ea typeface="Calibri" panose="020F050202020403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680713852_papik-pro-p-poster-o-zdorovom-obraze-zhizni-na-angliis-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310" y="417195"/>
            <a:ext cx="6469380" cy="43091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75" y="1399540"/>
            <a:ext cx="3672205" cy="341503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92430" y="223520"/>
            <a:ext cx="8441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ru-RU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An apple a day keeps the doctor away.</a:t>
            </a:r>
            <a:endParaRPr lang="ru-RU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Изображение 2" descr="Захват202412042213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685" y="509270"/>
            <a:ext cx="5057775" cy="4124325"/>
          </a:xfrm>
          <a:prstGeom prst="rect">
            <a:avLst/>
          </a:prstGeom>
        </p:spPr>
      </p:pic>
      <p:sp>
        <p:nvSpPr>
          <p:cNvPr id="4" name="Блок-схема: завершение 3"/>
          <p:cNvSpPr/>
          <p:nvPr/>
        </p:nvSpPr>
        <p:spPr>
          <a:xfrm>
            <a:off x="2771775" y="1059815"/>
            <a:ext cx="1940560" cy="215900"/>
          </a:xfrm>
          <a:prstGeom prst="flowChartTerminator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5" name="Блок-схема: завершение 4"/>
          <p:cNvSpPr/>
          <p:nvPr/>
        </p:nvSpPr>
        <p:spPr>
          <a:xfrm>
            <a:off x="6156325" y="1059815"/>
            <a:ext cx="215900" cy="1367790"/>
          </a:xfrm>
          <a:prstGeom prst="flowChartTerminator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636010" y="1635760"/>
            <a:ext cx="1296035" cy="215900"/>
          </a:xfrm>
          <a:prstGeom prst="flowChartAlternateProcess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083935" y="2666365"/>
            <a:ext cx="288290" cy="1417955"/>
          </a:xfrm>
          <a:prstGeom prst="flowChartAlternateProcess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43530" y="4126865"/>
            <a:ext cx="2664460" cy="316230"/>
          </a:xfrm>
          <a:prstGeom prst="flowChartAlternateProcess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2771775" y="3580130"/>
            <a:ext cx="2447925" cy="287655"/>
          </a:xfrm>
          <a:prstGeom prst="flowChartAlternateProcess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771775" y="2760980"/>
            <a:ext cx="1080135" cy="243205"/>
          </a:xfrm>
          <a:prstGeom prst="flowChartAlternateProcess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292090" y="2211705"/>
            <a:ext cx="215900" cy="1368425"/>
          </a:xfrm>
          <a:prstGeom prst="flowChartAlternateProcess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487045" y="222885"/>
            <a:ext cx="3684905" cy="5111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0" hangingPunct="0"/>
            <a:r>
              <a:rPr lang="en-US" sz="2800" dirty="0" smtClean="0">
                <a:latin typeface="Times New Roman" panose="02020603050405020304" pitchFamily="18" charset="0"/>
                <a:sym typeface="+mn-ea"/>
              </a:rPr>
              <a:t>Describe the</a:t>
            </a:r>
            <a:r>
              <a:rPr lang="ru-RU" altLang="en-US" sz="2800" dirty="0" smtClean="0">
                <a:latin typeface="Times New Roman" panose="02020603050405020304" pitchFamily="18" charset="0"/>
                <a:sym typeface="+mn-ea"/>
              </a:rPr>
              <a:t> </a:t>
            </a:r>
            <a:r>
              <a:rPr lang="en-GB" altLang="en-US" sz="2800" dirty="0" smtClean="0">
                <a:latin typeface="Times New Roman" panose="02020603050405020304" pitchFamily="18" charset="0"/>
                <a:sym typeface="+mn-ea"/>
              </a:rPr>
              <a:t>pictures</a:t>
            </a:r>
            <a:r>
              <a:rPr lang="en-US" sz="2800" dirty="0" smtClean="0">
                <a:latin typeface="Times New Roman" panose="02020603050405020304" pitchFamily="18" charset="0"/>
                <a:sym typeface="+mn-ea"/>
              </a:rPr>
              <a:t> with the help of these questions:</a:t>
            </a:r>
            <a:endParaRPr lang="ru-RU" sz="2800" dirty="0" smtClean="0">
              <a:latin typeface="Times New Roman" panose="02020603050405020304" pitchFamily="18" charset="0"/>
            </a:endParaRPr>
          </a:p>
          <a:p>
            <a:pPr marL="514350" indent="-514350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are these people doing?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is the reason for it?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picture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illustrate healthy or unhealthy habits?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Изображение 2" descr="istock-1607861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9090" y="473710"/>
            <a:ext cx="4747260" cy="43326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0235" y="699135"/>
            <a:ext cx="4587240" cy="285623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23215" y="267335"/>
            <a:ext cx="4075430" cy="4460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eaLnBrk="0" hangingPunct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Describe the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pictures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with the help of these questions: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woman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doing?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is the reason for it?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picture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illustrate healthy or unhealthy habits?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0845" y="418465"/>
            <a:ext cx="4579620" cy="425831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683260" y="627380"/>
            <a:ext cx="3782060" cy="2543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0" hangingPunct="0"/>
            <a:r>
              <a:rPr lang="en-US" sz="2800" dirty="0" smtClean="0">
                <a:latin typeface="Times New Roman" panose="02020603050405020304" pitchFamily="18" charset="0"/>
                <a:sym typeface="+mn-ea"/>
              </a:rPr>
              <a:t>Describe the</a:t>
            </a:r>
            <a:r>
              <a:rPr lang="ru-RU" altLang="en-US" sz="2800" dirty="0" smtClean="0">
                <a:latin typeface="Times New Roman" panose="02020603050405020304" pitchFamily="18" charset="0"/>
                <a:sym typeface="+mn-ea"/>
              </a:rPr>
              <a:t> </a:t>
            </a:r>
            <a:r>
              <a:rPr lang="en-GB" altLang="en-US" sz="2800" dirty="0" smtClean="0">
                <a:latin typeface="Times New Roman" panose="02020603050405020304" pitchFamily="18" charset="0"/>
                <a:sym typeface="+mn-ea"/>
              </a:rPr>
              <a:t>pictures</a:t>
            </a:r>
            <a:r>
              <a:rPr lang="en-US" sz="2800" dirty="0" smtClean="0">
                <a:latin typeface="Times New Roman" panose="02020603050405020304" pitchFamily="18" charset="0"/>
                <a:sym typeface="+mn-ea"/>
              </a:rPr>
              <a:t> with the help of these questions:</a:t>
            </a:r>
            <a:endParaRPr lang="ru-RU" sz="2800" dirty="0" smtClean="0">
              <a:latin typeface="Times New Roman" panose="02020603050405020304" pitchFamily="18" charset="0"/>
            </a:endParaRPr>
          </a:p>
          <a:p>
            <a:pPr marL="514350" indent="-514350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are these people doing?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is the reason for it?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picture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illustrate healthy or unhealthy habits?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655" y="627380"/>
            <a:ext cx="3963670" cy="264287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95605" y="195580"/>
            <a:ext cx="4464685" cy="4531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eaLnBrk="0" hangingPunct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Describe the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pictures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with the help of these questions: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woman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doing?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is the reason for it?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 eaLnBrk="0" hangingPunct="0"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picture</a:t>
            </a:r>
            <a:r>
              <a:rPr lang="en-GB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illustrate healthy or unhealthy habits?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004" y="-34170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hnschrift SemiBold SemiConden" pitchFamily="34" charset="0"/>
              </a:rPr>
              <a:t>1</a:t>
            </a:r>
            <a:endParaRPr lang="ru-RU" sz="4000" b="1" cap="none" spc="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hnschrift SemiBold SemiConden" pitchFamily="34" charset="0"/>
            </a:endParaRPr>
          </a:p>
        </p:txBody>
      </p:sp>
      <p:sp>
        <p:nvSpPr>
          <p:cNvPr id="6" name="AutoShape 7" descr="https://image.isu.pub/170821095032-82bf0c47d57546988cbc4a5420c04110/jpg/page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57" y="133154"/>
            <a:ext cx="5409187" cy="50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7494"/>
            <a:ext cx="3888432" cy="4608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4" y="555526"/>
            <a:ext cx="4827633" cy="2669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185590"/>
            <a:ext cx="4402435" cy="1705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33154"/>
            <a:ext cx="1401964" cy="154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37" y="938844"/>
            <a:ext cx="7315200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85" y="103208"/>
            <a:ext cx="71056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1824" y="-40183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hnschrift SemiBold SemiConden" pitchFamily="34" charset="0"/>
              </a:rPr>
              <a:t>3</a:t>
            </a:r>
            <a:endParaRPr lang="ru-RU" sz="5400" b="1" cap="none" spc="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hnschrift SemiBold SemiConden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7" y="555002"/>
            <a:ext cx="1762125" cy="3524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891" y="0"/>
            <a:ext cx="1401964" cy="154216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19872" y="1059582"/>
            <a:ext cx="695538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669080" y="1402343"/>
            <a:ext cx="767016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483768" y="1851670"/>
            <a:ext cx="576064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292080" y="1851670"/>
            <a:ext cx="864096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777764" y="2283718"/>
            <a:ext cx="1154275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851920" y="2643758"/>
            <a:ext cx="1296144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178402" y="3075806"/>
            <a:ext cx="695538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88326" y="3435846"/>
            <a:ext cx="785613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082226" y="3867894"/>
            <a:ext cx="913710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135999" y="4299942"/>
            <a:ext cx="695538" cy="2880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496" y="-83385"/>
            <a:ext cx="5309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hnschrift SemiBold SemiConden" pitchFamily="34" charset="0"/>
              </a:rPr>
              <a:t>4</a:t>
            </a:r>
            <a:endParaRPr lang="ru-RU" sz="3600" b="1" cap="none" spc="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hnschrift SemiBold SemiConden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38" y="195486"/>
            <a:ext cx="485775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51520" y="1578463"/>
            <a:ext cx="2304256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lose/ put on</a:t>
            </a:r>
            <a:endParaRPr lang="en-US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1520" y="2187468"/>
            <a:ext cx="2232248" cy="83099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cut down on/ give up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0262" y="3250576"/>
            <a:ext cx="2263506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take up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0262" y="3833536"/>
            <a:ext cx="2263505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join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48064" y="1578463"/>
            <a:ext cx="3744416" cy="461665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sports team/a gym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48064" y="2234913"/>
            <a:ext cx="3744416" cy="461665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sport/an activity</a:t>
            </a:r>
            <a:endParaRPr lang="ru-RU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48064" y="2859782"/>
            <a:ext cx="3744416" cy="461665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diet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48064" y="3475678"/>
            <a:ext cx="3744416" cy="830997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junk/ fatty foods, fizzy drinks</a:t>
            </a:r>
            <a:endParaRPr lang="en-US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0262" y="4456240"/>
            <a:ext cx="2263506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go on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48064" y="4456239"/>
            <a:ext cx="3744416" cy="461665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weight</a:t>
            </a:r>
            <a:endParaRPr lang="en-US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>
            <a:endCxn id="46" idx="1"/>
          </p:cNvCxnSpPr>
          <p:nvPr/>
        </p:nvCxnSpPr>
        <p:spPr>
          <a:xfrm>
            <a:off x="2555776" y="1851670"/>
            <a:ext cx="2592288" cy="2835402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32" idx="3"/>
            <a:endCxn id="40" idx="1"/>
          </p:cNvCxnSpPr>
          <p:nvPr/>
        </p:nvCxnSpPr>
        <p:spPr>
          <a:xfrm>
            <a:off x="2483768" y="2602967"/>
            <a:ext cx="2664296" cy="128821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33" idx="3"/>
            <a:endCxn id="38" idx="1"/>
          </p:cNvCxnSpPr>
          <p:nvPr/>
        </p:nvCxnSpPr>
        <p:spPr>
          <a:xfrm flipV="1">
            <a:off x="2483768" y="2465746"/>
            <a:ext cx="2664296" cy="101566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35" idx="3"/>
            <a:endCxn id="37" idx="1"/>
          </p:cNvCxnSpPr>
          <p:nvPr/>
        </p:nvCxnSpPr>
        <p:spPr>
          <a:xfrm flipV="1">
            <a:off x="2483767" y="1809296"/>
            <a:ext cx="2664297" cy="225507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45" idx="3"/>
            <a:endCxn id="39" idx="1"/>
          </p:cNvCxnSpPr>
          <p:nvPr/>
        </p:nvCxnSpPr>
        <p:spPr>
          <a:xfrm flipV="1">
            <a:off x="2483768" y="3090615"/>
            <a:ext cx="2664296" cy="159645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179512" y="1279089"/>
            <a:ext cx="8784976" cy="378460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If you want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lose weight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you should stop eating chocolate.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If you can’t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 up fizzy drinks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at least cut down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them!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Why not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take up an activity like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yoga to reduce your stress levels?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 Ever since Michael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joined the football team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he has made a lot of new friends.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You don’t need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go on a diet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you're already nice and slim.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1716</Words>
  <Application>WPS Presentation</Application>
  <PresentationFormat>Экран (16:9)</PresentationFormat>
  <Paragraphs>60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SimSun</vt:lpstr>
      <vt:lpstr>Wingdings</vt:lpstr>
      <vt:lpstr>Times New Roman</vt:lpstr>
      <vt:lpstr>Bahnschrift SemiBold SemiConden</vt:lpstr>
      <vt:lpstr>Bahnschrift</vt:lpstr>
      <vt:lpstr>Times New Roman</vt:lpstr>
      <vt:lpstr>Calibri</vt:lpstr>
      <vt:lpstr>Microsoft YaHei</vt:lpstr>
      <vt:lpstr>Arial Unicode MS</vt:lpstr>
      <vt:lpstr>Century Gothic</vt:lpstr>
      <vt:lpstr>ChangaOne</vt:lpstr>
      <vt:lpstr>AMGDT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Pavel Gloukhov</cp:lastModifiedBy>
  <cp:revision>171</cp:revision>
  <dcterms:created xsi:type="dcterms:W3CDTF">2023-08-15T06:47:00Z</dcterms:created>
  <dcterms:modified xsi:type="dcterms:W3CDTF">2024-12-04T21:07:01Z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770A939CF42548FE8DCFB989DCAE7001_13</vt:lpwstr>
  </property>
  <property fmtid="{D5CDD505-2E9C-101B-9397-08002B2CF9AE}" pid="3" name="KSOProductBuildVer">
    <vt:lpwstr>1049-12.2.0.18911</vt:lpwstr>
  </property>
</Properties>
</file>