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76" r:id="rId2"/>
    <p:sldId id="277" r:id="rId3"/>
    <p:sldId id="298" r:id="rId4"/>
    <p:sldId id="299" r:id="rId5"/>
    <p:sldId id="258" r:id="rId6"/>
    <p:sldId id="259" r:id="rId7"/>
    <p:sldId id="260" r:id="rId8"/>
    <p:sldId id="305" r:id="rId9"/>
    <p:sldId id="30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663300"/>
    <a:srgbClr val="996633"/>
    <a:srgbClr val="800000"/>
    <a:srgbClr val="808000"/>
    <a:srgbClr val="339933"/>
    <a:srgbClr val="FF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78" autoAdjust="0"/>
  </p:normalViewPr>
  <p:slideViewPr>
    <p:cSldViewPr showGuides="1">
      <p:cViewPr varScale="1">
        <p:scale>
          <a:sx n="87" d="100"/>
          <a:sy n="87" d="100"/>
        </p:scale>
        <p:origin x="-2050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300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/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2048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20484" name="Group 4"/>
            <p:cNvGrpSpPr/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2048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8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8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488" name="Group 8"/>
            <p:cNvGrpSpPr/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2048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9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49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49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49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18B369-63CE-4BB5-8620-4449F51710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CEDCB-8BFE-4280-8D00-25E7300158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4B1A5-D83B-44E2-A5D9-B02C358A68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FB0A1-8DEF-4D2C-AF0D-502790B4B5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2EB82-B307-43E8-83B5-ECAC14EFB4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3EFAE-3C0A-49B0-8A5B-7CF660B96F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F90B3-CFB7-4C69-8D01-4CFA790613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16814D-6346-4D22-9DAF-24FDCBDD33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6354-D561-46B9-B7C7-22E474B69E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B7CCA-F727-4089-98DB-2C29AC48AC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8BE53-4C61-4C76-B11D-CA3813463B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1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/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19460" name="Group 4"/>
            <p:cNvGrpSpPr/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946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6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946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/>
            </a:lvl1pPr>
          </a:lstStyle>
          <a:p>
            <a:fld id="{E9FD2B34-D8BF-4DC9-B1D5-67A802A4A72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1000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/>
              <a:t>ОГБОУ «</a:t>
            </a:r>
            <a:r>
              <a:rPr lang="ru-RU" sz="2800" dirty="0" err="1" smtClean="0"/>
              <a:t>Ровеньская</a:t>
            </a:r>
            <a:r>
              <a:rPr lang="ru-RU" sz="2800" smtClean="0"/>
              <a:t> средняя </a:t>
            </a:r>
            <a:r>
              <a:rPr lang="ru-RU" sz="2800" dirty="0"/>
              <a:t>общеобразовательная </a:t>
            </a:r>
            <a:r>
              <a:rPr lang="ru-RU" sz="2800" dirty="0" smtClean="0"/>
              <a:t>школа </a:t>
            </a:r>
            <a:r>
              <a:rPr lang="ru-RU" sz="2800" dirty="0"/>
              <a:t>с УИОП»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b="1" dirty="0">
                <a:latin typeface="+mj-lt"/>
              </a:rPr>
              <a:t>Тема: </a:t>
            </a:r>
            <a:r>
              <a:rPr lang="ru-RU" b="1" dirty="0" smtClean="0">
                <a:latin typeface="+mj-lt"/>
              </a:rPr>
              <a:t>«Круг событий и их значение</a:t>
            </a: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b="1" dirty="0" smtClean="0">
                <a:latin typeface="+mj-lt"/>
              </a:rPr>
              <a:t> в повести Н.В. Гоголя «Шинель»</a:t>
            </a:r>
            <a:endParaRPr lang="ru-RU" dirty="0" smtClean="0">
              <a:latin typeface="+mj-lt"/>
            </a:endParaRPr>
          </a:p>
          <a:p>
            <a:pPr algn="ctr">
              <a:buNone/>
            </a:pPr>
            <a:endParaRPr lang="ru-RU" dirty="0"/>
          </a:p>
          <a:p>
            <a:pPr algn="r"/>
            <a:endParaRPr lang="ru-RU" sz="2400" dirty="0">
              <a:latin typeface="+mj-lt"/>
            </a:endParaRPr>
          </a:p>
          <a:p>
            <a:pPr marL="0" indent="0" algn="r">
              <a:buNone/>
            </a:pPr>
            <a:endParaRPr lang="ru-RU" sz="2400" dirty="0">
              <a:latin typeface="+mj-lt"/>
            </a:endParaRPr>
          </a:p>
          <a:p>
            <a:pPr marL="0" indent="0" algn="r">
              <a:buNone/>
            </a:pPr>
            <a:r>
              <a:rPr lang="ru-RU" sz="2400" dirty="0">
                <a:latin typeface="+mj-lt"/>
              </a:rPr>
              <a:t>Автор проекта: </a:t>
            </a:r>
            <a:r>
              <a:rPr lang="ru-RU" sz="2400" dirty="0" smtClean="0">
                <a:latin typeface="+mj-lt"/>
              </a:rPr>
              <a:t>Бондаренко Екатерина,</a:t>
            </a:r>
            <a:endParaRPr lang="ru-RU" sz="2400" dirty="0">
              <a:latin typeface="+mj-lt"/>
            </a:endParaRPr>
          </a:p>
          <a:p>
            <a:pPr algn="r"/>
            <a:r>
              <a:rPr lang="ru-RU" sz="2400" dirty="0">
                <a:latin typeface="+mj-lt"/>
              </a:rPr>
              <a:t>обучающаяся 9А класса</a:t>
            </a:r>
          </a:p>
        </p:txBody>
      </p:sp>
    </p:spTree>
  </p:cSld>
  <p:clrMapOvr>
    <a:masterClrMapping/>
  </p:clrMapOvr>
  <p:transition spd="med" advClick="0" advTm="11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14400" y="191135"/>
            <a:ext cx="7772400" cy="76200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6792"/>
            <a:ext cx="7772400" cy="44644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latin typeface="+mj-lt"/>
              </a:rPr>
              <a:t>Актуальность темы исследования</a:t>
            </a:r>
            <a:r>
              <a:rPr lang="ru-RU" sz="2400" dirty="0" smtClean="0">
                <a:latin typeface="+mj-lt"/>
              </a:rPr>
              <a:t>:«</a:t>
            </a:r>
            <a:r>
              <a:rPr lang="ru-RU" sz="2400" i="1" dirty="0" smtClean="0">
                <a:latin typeface="+mj-lt"/>
              </a:rPr>
              <a:t>маленькие люди</a:t>
            </a:r>
            <a:r>
              <a:rPr lang="ru-RU" sz="2400" dirty="0" smtClean="0">
                <a:latin typeface="+mj-lt"/>
              </a:rPr>
              <a:t>» и отношение общества к ним, духовное воспитание человека и поиск своего внутреннего мира.</a:t>
            </a:r>
            <a:endParaRPr lang="ru-RU" sz="2400" dirty="0">
              <a:latin typeface="+mj-lt"/>
            </a:endParaRPr>
          </a:p>
          <a:p>
            <a:pPr marL="0" indent="0" algn="ctr">
              <a:buNone/>
            </a:pPr>
            <a:endParaRPr lang="ru-RU" sz="2400" dirty="0">
              <a:latin typeface="+mj-lt"/>
            </a:endParaRPr>
          </a:p>
          <a:p>
            <a:pPr marL="0" indent="0" algn="ctr">
              <a:buNone/>
            </a:pPr>
            <a:r>
              <a:rPr lang="ru-RU" sz="2400" b="1" dirty="0">
                <a:latin typeface="+mj-lt"/>
              </a:rPr>
              <a:t>Цель исследования</a:t>
            </a:r>
            <a:r>
              <a:rPr lang="ru-RU" sz="2400" b="1" dirty="0" smtClean="0">
                <a:latin typeface="+mj-lt"/>
              </a:rPr>
              <a:t>:</a:t>
            </a:r>
            <a:r>
              <a:rPr lang="ru-RU" sz="2400" dirty="0" smtClean="0">
                <a:latin typeface="+mj-lt"/>
              </a:rPr>
              <a:t> определить влияние жизненных (кругов) событий, рассмотренных в повести Н.В. Гоголя «</a:t>
            </a:r>
            <a:r>
              <a:rPr lang="ru-RU" sz="2400" i="1" dirty="0" smtClean="0">
                <a:latin typeface="+mj-lt"/>
              </a:rPr>
              <a:t>Шинель</a:t>
            </a:r>
            <a:r>
              <a:rPr lang="ru-RU" sz="2400" dirty="0" smtClean="0">
                <a:latin typeface="+mj-lt"/>
              </a:rPr>
              <a:t>» на внутренний мир главного героя.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+mj-lt"/>
              </a:rPr>
              <a:t> 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ransition spd="med" advClick="0" advTm="11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14400" y="276860"/>
            <a:ext cx="7772400" cy="76200"/>
          </a:xfrm>
        </p:spPr>
        <p:txBody>
          <a:bodyPr/>
          <a:lstStyle/>
          <a:p>
            <a:endParaRPr lang="ru-RU" altLang="en-US" sz="320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914400" y="463550"/>
            <a:ext cx="7772400" cy="5667375"/>
          </a:xfrm>
        </p:spPr>
        <p:txBody>
          <a:bodyPr/>
          <a:lstStyle/>
          <a:p>
            <a:pPr marL="0" indent="0" algn="l">
              <a:buNone/>
            </a:pPr>
            <a:endParaRPr lang="ru-RU" altLang="en-US" sz="3600" dirty="0">
              <a:latin typeface="+mj-ea"/>
              <a:cs typeface="+mj-ea"/>
            </a:endParaRPr>
          </a:p>
          <a:p>
            <a:pPr marL="0" indent="0" algn="l">
              <a:buNone/>
            </a:pPr>
            <a:endParaRPr lang="ru-RU" altLang="en-US" sz="3600" dirty="0">
              <a:latin typeface="+mj-ea"/>
              <a:cs typeface="+mj-ea"/>
            </a:endParaRPr>
          </a:p>
          <a:p>
            <a:pPr marL="0" indent="0" algn="l">
              <a:buNone/>
            </a:pPr>
            <a:r>
              <a:rPr lang="ru-RU" altLang="en-US" sz="3600" dirty="0">
                <a:latin typeface="+mj-ea"/>
                <a:cs typeface="+mj-ea"/>
              </a:rPr>
              <a:t>Задачи:</a:t>
            </a:r>
          </a:p>
          <a:p>
            <a:pPr marL="514350" lvl="0" indent="-514350">
              <a:buFont typeface="Wingdings" panose="05000000000000000000" pitchFamily="2" charset="2"/>
              <a:buAutoNum type="arabicPeriod"/>
            </a:pPr>
            <a:r>
              <a:rPr lang="ru-RU" dirty="0" smtClean="0"/>
              <a:t>Познакомиться с содержанием повести Гоголя «</a:t>
            </a:r>
            <a:r>
              <a:rPr lang="ru-RU" i="1" dirty="0" smtClean="0"/>
              <a:t>Шинель</a:t>
            </a:r>
            <a:r>
              <a:rPr lang="ru-RU" dirty="0" smtClean="0"/>
              <a:t>»;</a:t>
            </a:r>
            <a:endParaRPr lang="ru-RU" altLang="en-US" dirty="0"/>
          </a:p>
          <a:p>
            <a:pPr marL="514350" lvl="0" indent="-514350">
              <a:buFont typeface="Wingdings" panose="05000000000000000000" pitchFamily="2" charset="2"/>
              <a:buAutoNum type="arabicPeriod"/>
            </a:pPr>
            <a:r>
              <a:rPr lang="ru-RU" dirty="0" smtClean="0"/>
              <a:t>Проанализировать особенности изображения кругов событий главного героя как художественной детали в повести;</a:t>
            </a:r>
            <a:endParaRPr lang="ru-RU" altLang="en-US" dirty="0"/>
          </a:p>
          <a:p>
            <a:pPr marL="514350" lvl="0" indent="-514350">
              <a:buFont typeface="Wingdings" panose="05000000000000000000" pitchFamily="2" charset="2"/>
              <a:buAutoNum type="arabicPeriod"/>
            </a:pPr>
            <a:r>
              <a:rPr lang="ru-RU" dirty="0" smtClean="0"/>
              <a:t>Выявить актуальность общечеловеческих ценностей в жизни героев повести Н.В. Гоголя «</a:t>
            </a:r>
            <a:r>
              <a:rPr lang="ru-RU" i="1" dirty="0" smtClean="0"/>
              <a:t>Шинель</a:t>
            </a:r>
            <a:r>
              <a:rPr lang="ru-RU" dirty="0" smtClean="0"/>
              <a:t>».</a:t>
            </a:r>
          </a:p>
          <a:p>
            <a:pPr marL="514350" indent="-514350" algn="l">
              <a:buAutoNum type="arabicPeriod"/>
            </a:pPr>
            <a:endParaRPr lang="ru-RU" altLang="en-US" dirty="0"/>
          </a:p>
          <a:p>
            <a:pPr marL="0" indent="0">
              <a:buNone/>
            </a:pPr>
            <a:endParaRPr lang="ru-RU" altLang="en-US" dirty="0"/>
          </a:p>
        </p:txBody>
      </p:sp>
    </p:spTree>
  </p:cSld>
  <p:clrMapOvr>
    <a:masterClrMapping/>
  </p:clrMapOvr>
  <p:transition spd="med" advClick="0" advTm="11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6" name="Содержимое 5" descr="bbec37ca23184ffd4375a20ac279b2c5-800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 advClick="0" advTm="11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914400" y="260985"/>
            <a:ext cx="7772400" cy="76200"/>
          </a:xfrm>
        </p:spPr>
        <p:txBody>
          <a:bodyPr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61620"/>
            <a:ext cx="7772400" cy="586930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ru-RU" dirty="0"/>
          </a:p>
        </p:txBody>
      </p:sp>
      <p:sp>
        <p:nvSpPr>
          <p:cNvPr id="49157" name="Oval 5"/>
          <p:cNvSpPr>
            <a:spLocks noChangeArrowheads="1"/>
          </p:cNvSpPr>
          <p:nvPr/>
        </p:nvSpPr>
        <p:spPr bwMode="auto">
          <a:xfrm>
            <a:off x="1547813" y="3357563"/>
            <a:ext cx="1655762" cy="1584325"/>
          </a:xfrm>
          <a:prstGeom prst="ellipse">
            <a:avLst/>
          </a:prstGeom>
          <a:noFill/>
          <a:ln w="9525">
            <a:noFill/>
            <a:round/>
          </a:ln>
          <a:effectLst/>
        </p:spPr>
        <p:txBody>
          <a:bodyPr wrap="none" anchor="ctr"/>
          <a:lstStyle/>
          <a:p>
            <a:pPr algn="ctr"/>
            <a:endParaRPr lang="ru-RU" sz="4000" b="1"/>
          </a:p>
        </p:txBody>
      </p:sp>
      <p:pic>
        <p:nvPicPr>
          <p:cNvPr id="6" name="Рисунок 5" descr="slide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11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ldLvl="0" animBg="1"/>
      <p:bldP spid="491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7848600" cy="1008063"/>
          </a:xfrm>
        </p:spPr>
        <p:txBody>
          <a:bodyPr/>
          <a:lstStyle/>
          <a:p>
            <a:pPr algn="ctr"/>
            <a:r>
              <a:rPr lang="ru-RU" sz="3200" b="1">
                <a:solidFill>
                  <a:srgbClr val="663300"/>
                </a:solidFill>
              </a:rPr>
              <a:t/>
            </a:r>
            <a:br>
              <a:rPr lang="ru-RU" sz="3200" b="1">
                <a:solidFill>
                  <a:srgbClr val="663300"/>
                </a:solidFill>
              </a:rPr>
            </a:br>
            <a:endParaRPr lang="ru-RU" sz="3200" b="1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"/>
            <a:ext cx="7772400" cy="612902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ru-RU" dirty="0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908175" y="2781300"/>
            <a:ext cx="1439863" cy="2087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/>
            <a:endParaRPr lang="ru-RU" sz="2800" b="1">
              <a:solidFill>
                <a:srgbClr val="996633"/>
              </a:solidFill>
            </a:endParaRPr>
          </a:p>
        </p:txBody>
      </p:sp>
      <p:pic>
        <p:nvPicPr>
          <p:cNvPr id="6" name="Рисунок 5" descr="6dab04ffce43b6c1e61a357fd4c690cf5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11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7715250" cy="792163"/>
          </a:xfrm>
        </p:spPr>
        <p:txBody>
          <a:bodyPr/>
          <a:lstStyle/>
          <a:p>
            <a:pPr algn="ctr"/>
            <a:r>
              <a:rPr lang="ru-RU" sz="2800" b="1"/>
              <a:t/>
            </a:r>
            <a:br>
              <a:rPr lang="ru-RU" sz="2800" b="1"/>
            </a:br>
            <a:endParaRPr lang="ru-RU" sz="2800" b="1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875"/>
            <a:ext cx="7772400" cy="6816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ru-RU" dirty="0"/>
          </a:p>
          <a:p>
            <a:pPr>
              <a:buFont typeface="Wingdings" panose="05000000000000000000" pitchFamily="2" charset="2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Фамусов прекрасно владеет речью, используя в ней много афоризмов, вот они: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беден, тот тебе не пара»</a:t>
            </a:r>
          </a:p>
          <a:p>
            <a:pPr>
              <a:buFont typeface="Wingdings" panose="05000000000000000000" pitchFamily="2" charset="2"/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надобно иного образца, когда в глазах пример отца»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«Упал он больно, встал здорово»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1547813" y="2565400"/>
            <a:ext cx="1944687" cy="2159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/>
            <a:endParaRPr lang="ru-RU" sz="3200" b="1">
              <a:solidFill>
                <a:srgbClr val="663300"/>
              </a:solidFill>
            </a:endParaRPr>
          </a:p>
        </p:txBody>
      </p:sp>
      <p:pic>
        <p:nvPicPr>
          <p:cNvPr id="5" name="Рисунок 4" descr="slide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11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b="1"/>
              <a:t>Вывод 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914400" y="1438275"/>
            <a:ext cx="7772400" cy="4692650"/>
          </a:xfrm>
        </p:spPr>
        <p:txBody>
          <a:bodyPr/>
          <a:lstStyle/>
          <a:p>
            <a:pPr marL="0" indent="0">
              <a:buNone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проделанной работы можно сделать вывод, что афоризмы несут в себе не только художественную функцию, но и огромную смысловую нагрузку. Благодаря афоризмам Грибоедов создает образы своих героев. «Горе от ума» является произведением-метафорой на общество </a:t>
            </a:r>
            <a:r>
              <a:rPr lang="ru-RU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Грибоедовских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времен. Афоризмы же помогают комедии раскрыться, сделать её яркой, неповторимой, законченной.</a:t>
            </a:r>
          </a:p>
        </p:txBody>
      </p:sp>
      <p:pic>
        <p:nvPicPr>
          <p:cNvPr id="4" name="Рисунок 3" descr="46b2f9642572b1635bb78a57167b4fba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11000">
    <p:cover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6350"/>
            <a:ext cx="7772400" cy="98425"/>
          </a:xfrm>
        </p:spPr>
        <p:txBody>
          <a:bodyPr/>
          <a:lstStyle/>
          <a:p>
            <a:r>
              <a:rPr lang="ru-RU" altLang="en-US" dirty="0" smtClean="0"/>
              <a:t>а</a:t>
            </a:r>
            <a:endParaRPr lang="ru-RU" altLang="en-US" dirty="0"/>
          </a:p>
        </p:txBody>
      </p:sp>
      <p:pic>
        <p:nvPicPr>
          <p:cNvPr id="6" name="Содержимое 5" descr="screen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 advClick="0" advTm="11000">
    <p:newsflash/>
  </p:transition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227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Слои</vt:lpstr>
      <vt:lpstr>ОГБОУ «Ровеньская средняя общеобразовательная школа с УИОП»</vt:lpstr>
      <vt:lpstr>       </vt:lpstr>
      <vt:lpstr>Презентация PowerPoint</vt:lpstr>
      <vt:lpstr>Презентация PowerPoint</vt:lpstr>
      <vt:lpstr>Презентация PowerPoint</vt:lpstr>
      <vt:lpstr> </vt:lpstr>
      <vt:lpstr> </vt:lpstr>
      <vt:lpstr>Вывод </vt:lpstr>
      <vt:lpstr>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любимые афоризмы в комедии А.С.Грибоедова  «Горе от ума»</dc:title>
  <dc:creator>User</dc:creator>
  <cp:lastModifiedBy>admin</cp:lastModifiedBy>
  <cp:revision>23</cp:revision>
  <dcterms:created xsi:type="dcterms:W3CDTF">2007-12-18T17:12:00Z</dcterms:created>
  <dcterms:modified xsi:type="dcterms:W3CDTF">2024-04-12T12:23:41Z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CA81EAA3C89846178EA03088CF4C88F9_12</vt:lpwstr>
  </property>
  <property fmtid="{D5CDD505-2E9C-101B-9397-08002B2CF9AE}" pid="3" name="KSOProductBuildVer">
    <vt:lpwstr>1049-12.2.0.13489</vt:lpwstr>
  </property>
</Properties>
</file>