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9" r:id="rId3"/>
    <p:sldId id="295" r:id="rId4"/>
    <p:sldId id="296" r:id="rId5"/>
    <p:sldId id="261" r:id="rId6"/>
    <p:sldId id="263" r:id="rId7"/>
    <p:sldId id="265" r:id="rId8"/>
    <p:sldId id="262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29BDD-AF96-42C8-A3DB-ECD5EAE6E76F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874935-959A-4235-96D0-7EAB16D1F1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802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E8568-BE2A-4EAC-84B2-1B4C4C96008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14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6713225-D650-4423-AC54-B288E07E447A}" type="slidenum">
              <a:rPr lang="ru-RU" altLang="ru-RU" smtClean="0">
                <a:latin typeface="Calibri" panose="020F0502020204030204" pitchFamily="34" charset="0"/>
              </a:rPr>
              <a:pPr/>
              <a:t>10</a:t>
            </a:fld>
            <a:endParaRPr lang="ru-RU" altLang="ru-RU" dirty="0" smtClean="0">
              <a:latin typeface="Calibri" panose="020F050202020403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565991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C666AD6-4230-4FA8-95F8-9AF40CB0FD04}" type="slidenum">
              <a:rPr lang="ru-RU" altLang="ru-RU" smtClean="0">
                <a:latin typeface="Calibri" panose="020F0502020204030204" pitchFamily="34" charset="0"/>
              </a:rPr>
              <a:pPr/>
              <a:t>11</a:t>
            </a:fld>
            <a:endParaRPr lang="ru-RU" altLang="ru-RU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074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0C44E3-AF20-4BBE-A982-D29669E54E12}" type="slidenum">
              <a:rPr lang="ru-RU" altLang="ru-RU" smtClean="0">
                <a:latin typeface="Calibri" panose="020F0502020204030204" pitchFamily="34" charset="0"/>
              </a:rPr>
              <a:pPr/>
              <a:t>12</a:t>
            </a:fld>
            <a:endParaRPr lang="ru-RU" altLang="ru-RU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276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F8DBAF-56A0-46C4-ADF9-4656824FA7F2}" type="slidenum">
              <a:rPr lang="ru-RU" altLang="ru-RU" smtClean="0">
                <a:latin typeface="Calibri" panose="020F0502020204030204" pitchFamily="34" charset="0"/>
              </a:rPr>
              <a:pPr/>
              <a:t>13</a:t>
            </a:fld>
            <a:endParaRPr lang="ru-RU" altLang="ru-RU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99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30EE00-AA68-4186-9D54-54557891C859}" type="slidenum">
              <a:rPr lang="ru-RU" altLang="ru-RU" smtClean="0">
                <a:latin typeface="Calibri" panose="020F0502020204030204" pitchFamily="34" charset="0"/>
              </a:rPr>
              <a:pPr/>
              <a:t>14</a:t>
            </a:fld>
            <a:endParaRPr lang="ru-RU" altLang="ru-RU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067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98F4733-6CCD-4587-B091-194985353748}" type="slidenum">
              <a:rPr lang="ru-RU" altLang="ru-RU" smtClean="0">
                <a:latin typeface="Calibri" panose="020F0502020204030204" pitchFamily="34" charset="0"/>
              </a:rPr>
              <a:pPr/>
              <a:t>15</a:t>
            </a:fld>
            <a:endParaRPr lang="ru-RU" altLang="ru-RU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357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71C3C1-029D-4629-8690-2ECCDDB12107}" type="slidenum">
              <a:rPr lang="ru-RU" altLang="ru-RU" smtClean="0">
                <a:latin typeface="Calibri" panose="020F0502020204030204" pitchFamily="34" charset="0"/>
              </a:rPr>
              <a:pPr/>
              <a:t>21</a:t>
            </a:fld>
            <a:endParaRPr lang="ru-RU" altLang="ru-RU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404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DFBA4C1-015D-4CC5-9EC9-E7ABA762307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FF00717-0987-489B-A6DB-EBFA4675899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20.xml"/><Relationship Id="rId18" Type="http://schemas.openxmlformats.org/officeDocument/2006/relationships/slide" Target="slide15.xml"/><Relationship Id="rId26" Type="http://schemas.openxmlformats.org/officeDocument/2006/relationships/slide" Target="slide6.xml"/><Relationship Id="rId3" Type="http://schemas.openxmlformats.org/officeDocument/2006/relationships/slide" Target="slide30.xml"/><Relationship Id="rId21" Type="http://schemas.openxmlformats.org/officeDocument/2006/relationships/slide" Target="slide12.xml"/><Relationship Id="rId7" Type="http://schemas.openxmlformats.org/officeDocument/2006/relationships/slide" Target="slide26.xml"/><Relationship Id="rId12" Type="http://schemas.openxmlformats.org/officeDocument/2006/relationships/slide" Target="slide21.xml"/><Relationship Id="rId17" Type="http://schemas.openxmlformats.org/officeDocument/2006/relationships/slide" Target="slide16.xml"/><Relationship Id="rId25" Type="http://schemas.openxmlformats.org/officeDocument/2006/relationships/slide" Target="slide9.xml"/><Relationship Id="rId2" Type="http://schemas.openxmlformats.org/officeDocument/2006/relationships/notesSlide" Target="../notesSlides/notesSlide2.xml"/><Relationship Id="rId16" Type="http://schemas.openxmlformats.org/officeDocument/2006/relationships/slide" Target="slide17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11" Type="http://schemas.openxmlformats.org/officeDocument/2006/relationships/slide" Target="slide22.xml"/><Relationship Id="rId24" Type="http://schemas.openxmlformats.org/officeDocument/2006/relationships/slide" Target="slide7.xml"/><Relationship Id="rId5" Type="http://schemas.openxmlformats.org/officeDocument/2006/relationships/slide" Target="slide28.xml"/><Relationship Id="rId15" Type="http://schemas.openxmlformats.org/officeDocument/2006/relationships/slide" Target="slide18.xml"/><Relationship Id="rId23" Type="http://schemas.openxmlformats.org/officeDocument/2006/relationships/slide" Target="slide10.xml"/><Relationship Id="rId28" Type="http://schemas.openxmlformats.org/officeDocument/2006/relationships/image" Target="../media/image21.png"/><Relationship Id="rId10" Type="http://schemas.openxmlformats.org/officeDocument/2006/relationships/slide" Target="slide23.xml"/><Relationship Id="rId19" Type="http://schemas.openxmlformats.org/officeDocument/2006/relationships/slide" Target="slide14.xml"/><Relationship Id="rId4" Type="http://schemas.openxmlformats.org/officeDocument/2006/relationships/slide" Target="slide29.xml"/><Relationship Id="rId9" Type="http://schemas.openxmlformats.org/officeDocument/2006/relationships/slide" Target="slide24.xml"/><Relationship Id="rId14" Type="http://schemas.openxmlformats.org/officeDocument/2006/relationships/slide" Target="slide19.xml"/><Relationship Id="rId22" Type="http://schemas.openxmlformats.org/officeDocument/2006/relationships/slide" Target="slide11.xml"/><Relationship Id="rId27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8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8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1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8.png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21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" Target="slide8.xml"/><Relationship Id="rId7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slide" Target="slide8.xml"/><Relationship Id="rId9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" Target="slide8.xml"/><Relationship Id="rId7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21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21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2.png"/><Relationship Id="rId7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43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" Target="slide8.xml"/><Relationship Id="rId7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" Target="slide8.xml"/><Relationship Id="rId7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21.pn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slide" Target="slide8.xml"/><Relationship Id="rId7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0.png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slide" Target="slide8.xml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slide" Target="slide8.xml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5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0.png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620688"/>
            <a:ext cx="4217228" cy="44644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Игра-викторина по произведениям Тамары Крюковой </a:t>
            </a:r>
            <a:b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для учащихся начальной школы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5877272"/>
            <a:ext cx="6748264" cy="792088"/>
          </a:xfrm>
        </p:spPr>
        <p:txBody>
          <a:bodyPr>
            <a:normAutofit/>
          </a:bodyPr>
          <a:lstStyle/>
          <a:p>
            <a:r>
              <a:rPr lang="ru-RU" dirty="0" smtClean="0"/>
              <a:t>Автор – </a:t>
            </a:r>
            <a:r>
              <a:rPr lang="ru-RU" dirty="0" err="1" smtClean="0"/>
              <a:t>Сарапкина</a:t>
            </a:r>
            <a:r>
              <a:rPr lang="ru-RU" dirty="0" smtClean="0"/>
              <a:t> Мария Александровна</a:t>
            </a:r>
          </a:p>
          <a:p>
            <a:r>
              <a:rPr lang="ru-RU" dirty="0" smtClean="0"/>
              <a:t>(МБОУ «СОШ № 9» НМР РТ)</a:t>
            </a:r>
            <a:endParaRPr lang="ru-RU" dirty="0"/>
          </a:p>
        </p:txBody>
      </p:sp>
      <p:pic>
        <p:nvPicPr>
          <p:cNvPr id="1028" name="Picture 4" descr="C:\Users\Магния\Desktop\Т.Крюкова\slajd1-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908" y="1916832"/>
            <a:ext cx="285816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5528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97325" y="1700213"/>
            <a:ext cx="719138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10</a:t>
            </a:r>
          </a:p>
        </p:txBody>
      </p:sp>
      <p:sp>
        <p:nvSpPr>
          <p:cNvPr id="3121" name="AutoShape 4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932363" y="1700213"/>
            <a:ext cx="719137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20</a:t>
            </a:r>
          </a:p>
        </p:txBody>
      </p:sp>
      <p:sp>
        <p:nvSpPr>
          <p:cNvPr id="3122" name="AutoShape 5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868988" y="1700213"/>
            <a:ext cx="719137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30</a:t>
            </a:r>
          </a:p>
        </p:txBody>
      </p:sp>
      <p:sp>
        <p:nvSpPr>
          <p:cNvPr id="3123" name="AutoShape 5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05613" y="1700213"/>
            <a:ext cx="719137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40</a:t>
            </a:r>
          </a:p>
        </p:txBody>
      </p:sp>
      <p:sp>
        <p:nvSpPr>
          <p:cNvPr id="3124" name="AutoShape 52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740650" y="1700213"/>
            <a:ext cx="719138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50</a:t>
            </a:r>
          </a:p>
        </p:txBody>
      </p:sp>
      <p:sp>
        <p:nvSpPr>
          <p:cNvPr id="3125" name="AutoShape 5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997325" y="2565400"/>
            <a:ext cx="719138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10</a:t>
            </a:r>
          </a:p>
        </p:txBody>
      </p:sp>
      <p:sp>
        <p:nvSpPr>
          <p:cNvPr id="3126" name="AutoShape 5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932363" y="2565400"/>
            <a:ext cx="719137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20</a:t>
            </a:r>
          </a:p>
        </p:txBody>
      </p:sp>
      <p:sp>
        <p:nvSpPr>
          <p:cNvPr id="3127" name="AutoShape 5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868988" y="2565400"/>
            <a:ext cx="719137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30</a:t>
            </a:r>
          </a:p>
        </p:txBody>
      </p:sp>
      <p:sp>
        <p:nvSpPr>
          <p:cNvPr id="3128" name="AutoShape 5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05613" y="2565400"/>
            <a:ext cx="719137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40</a:t>
            </a:r>
          </a:p>
        </p:txBody>
      </p:sp>
      <p:sp>
        <p:nvSpPr>
          <p:cNvPr id="3129" name="AutoShape 57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740650" y="2565400"/>
            <a:ext cx="719138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50</a:t>
            </a:r>
          </a:p>
        </p:txBody>
      </p:sp>
      <p:sp>
        <p:nvSpPr>
          <p:cNvPr id="3130" name="AutoShape 58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997325" y="3429000"/>
            <a:ext cx="719138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10</a:t>
            </a:r>
          </a:p>
        </p:txBody>
      </p:sp>
      <p:sp>
        <p:nvSpPr>
          <p:cNvPr id="3131" name="AutoShape 59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932363" y="3429000"/>
            <a:ext cx="719137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20</a:t>
            </a:r>
          </a:p>
        </p:txBody>
      </p:sp>
      <p:sp>
        <p:nvSpPr>
          <p:cNvPr id="3132" name="AutoShape 60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868988" y="3429000"/>
            <a:ext cx="719137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30</a:t>
            </a:r>
          </a:p>
        </p:txBody>
      </p:sp>
      <p:sp>
        <p:nvSpPr>
          <p:cNvPr id="3133" name="AutoShape 6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805613" y="3429000"/>
            <a:ext cx="719137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40</a:t>
            </a:r>
          </a:p>
        </p:txBody>
      </p:sp>
      <p:sp>
        <p:nvSpPr>
          <p:cNvPr id="3134" name="AutoShape 62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740650" y="3429000"/>
            <a:ext cx="719138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50</a:t>
            </a:r>
          </a:p>
        </p:txBody>
      </p:sp>
      <p:sp>
        <p:nvSpPr>
          <p:cNvPr id="3135" name="AutoShape 63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3997325" y="4292600"/>
            <a:ext cx="719138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10</a:t>
            </a:r>
          </a:p>
        </p:txBody>
      </p:sp>
      <p:sp>
        <p:nvSpPr>
          <p:cNvPr id="3136" name="AutoShape 64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932363" y="4292600"/>
            <a:ext cx="719137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20</a:t>
            </a:r>
          </a:p>
        </p:txBody>
      </p:sp>
      <p:sp>
        <p:nvSpPr>
          <p:cNvPr id="3137" name="AutoShape 65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868988" y="4292600"/>
            <a:ext cx="719137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30</a:t>
            </a:r>
          </a:p>
        </p:txBody>
      </p:sp>
      <p:sp>
        <p:nvSpPr>
          <p:cNvPr id="3138" name="AutoShape 66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877050" y="4292600"/>
            <a:ext cx="719138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40</a:t>
            </a:r>
          </a:p>
        </p:txBody>
      </p:sp>
      <p:sp>
        <p:nvSpPr>
          <p:cNvPr id="3139" name="AutoShape 67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740650" y="4292600"/>
            <a:ext cx="719138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50</a:t>
            </a:r>
          </a:p>
        </p:txBody>
      </p:sp>
      <p:sp>
        <p:nvSpPr>
          <p:cNvPr id="3140" name="AutoShape 68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3997325" y="5157788"/>
            <a:ext cx="719138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10</a:t>
            </a:r>
          </a:p>
        </p:txBody>
      </p:sp>
      <p:sp>
        <p:nvSpPr>
          <p:cNvPr id="3142" name="AutoShape 7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932363" y="5157788"/>
            <a:ext cx="719137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20</a:t>
            </a:r>
          </a:p>
        </p:txBody>
      </p:sp>
      <p:sp>
        <p:nvSpPr>
          <p:cNvPr id="3143" name="AutoShape 7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5940425" y="5157788"/>
            <a:ext cx="719138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30</a:t>
            </a:r>
          </a:p>
        </p:txBody>
      </p:sp>
      <p:sp>
        <p:nvSpPr>
          <p:cNvPr id="3144" name="AutoShape 72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877050" y="5157788"/>
            <a:ext cx="719138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40</a:t>
            </a:r>
          </a:p>
        </p:txBody>
      </p:sp>
      <p:sp>
        <p:nvSpPr>
          <p:cNvPr id="3145" name="AutoShape 73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740650" y="5157788"/>
            <a:ext cx="719138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8313" y="1700213"/>
            <a:ext cx="2879725" cy="719137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«СКАЗКИ </a:t>
            </a:r>
          </a:p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ПОЧЕМУЧКИ» </a:t>
            </a: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8313" y="5157788"/>
            <a:ext cx="2879725" cy="792162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</a:rPr>
              <a:t>«ДИНОЗАВРИК </a:t>
            </a:r>
          </a:p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</a:rPr>
              <a:t>ИЩЕТ МАМУ»</a:t>
            </a: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8313" y="4292600"/>
            <a:ext cx="2879725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</a:rPr>
              <a:t>«СКАЗКИ </a:t>
            </a:r>
          </a:p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</a:rPr>
              <a:t>ХИТРОГО</a:t>
            </a:r>
            <a:r>
              <a:rPr lang="ru-RU" altLang="ru-RU" sz="2000" b="1" dirty="0">
                <a:latin typeface="Georgia" panose="02040502050405020303" pitchFamily="18" charset="0"/>
              </a:rPr>
              <a:t> </a:t>
            </a:r>
            <a:r>
              <a:rPr lang="ru-RU" altLang="ru-RU" sz="2000" b="1" dirty="0" smtClean="0">
                <a:latin typeface="Georgia" panose="02040502050405020303" pitchFamily="18" charset="0"/>
              </a:rPr>
              <a:t>ЛИСА»</a:t>
            </a:r>
            <a:r>
              <a:rPr lang="ru-RU" altLang="ru-RU" sz="2000" dirty="0" smtClean="0"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8313" y="2565400"/>
            <a:ext cx="2879725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«ОЗОРНЫЕ </a:t>
            </a:r>
          </a:p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  <a:cs typeface="Arial" panose="020B0604020202020204" pitchFamily="34" charset="0"/>
              </a:rPr>
              <a:t>ИСТОРИИ»</a:t>
            </a:r>
            <a:r>
              <a:rPr lang="ru-RU" altLang="ru-RU" sz="2000" dirty="0" smtClean="0">
                <a:latin typeface="Georgia" panose="0204050205040502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3" y="3429000"/>
            <a:ext cx="2879725" cy="719138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</a:rPr>
              <a:t>«ЛЕСНАЯ </a:t>
            </a:r>
          </a:p>
          <a:p>
            <a:pPr algn="ctr" eaLnBrk="1" hangingPunct="1">
              <a:defRPr/>
            </a:pPr>
            <a:r>
              <a:rPr lang="ru-RU" altLang="ru-RU" sz="2000" b="1" dirty="0" smtClean="0">
                <a:latin typeface="Georgia" panose="02040502050405020303" pitchFamily="18" charset="0"/>
              </a:rPr>
              <a:t>АПТЕКА»</a:t>
            </a:r>
            <a:r>
              <a:rPr lang="ru-RU" altLang="ru-RU" sz="2000" dirty="0" smtClean="0">
                <a:latin typeface="Georgia" panose="02040502050405020303" pitchFamily="18" charset="0"/>
              </a:rPr>
              <a:t> </a:t>
            </a:r>
          </a:p>
        </p:txBody>
      </p:sp>
      <p:pic>
        <p:nvPicPr>
          <p:cNvPr id="6177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6237288"/>
            <a:ext cx="1150938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350600"/>
            <a:ext cx="1155114" cy="106591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706887" y="298662"/>
            <a:ext cx="3458294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704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960520" y="3515844"/>
            <a:ext cx="4949671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Дедушка </a:t>
            </a:r>
            <a:r>
              <a:rPr lang="ru-RU" altLang="ru-RU" b="1" i="1" dirty="0">
                <a:solidFill>
                  <a:srgbClr val="FF0000"/>
                </a:solidFill>
                <a:latin typeface="Georgia" panose="02040502050405020303" pitchFamily="18" charset="0"/>
              </a:rPr>
              <a:t>Косохлёст, бабушка Морось, папа Ливень, мама Дождина, сынок </a:t>
            </a:r>
            <a:r>
              <a:rPr lang="ru-RU" altLang="ru-RU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Ситничек.</a:t>
            </a:r>
            <a:endParaRPr lang="ru-RU" altLang="ru-RU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07717" y="1437308"/>
            <a:ext cx="8445577" cy="227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звали членов большой Дождливой семьи в сказке «Почему грибной дождь с солнцем дружит»?</a:t>
            </a:r>
          </a:p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ПОЧЕМУЧКИ»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pic>
        <p:nvPicPr>
          <p:cNvPr id="819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88" y="5949950"/>
            <a:ext cx="771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50" y="3971925"/>
            <a:ext cx="15113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809" y="3708699"/>
            <a:ext cx="3675987" cy="21688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921940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157" y="3861913"/>
            <a:ext cx="3706131" cy="2768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433760" y="4228255"/>
            <a:ext cx="38574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4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4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пятках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78122" y="1460121"/>
            <a:ext cx="864235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Где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находилось сердце летучей мыши из сказки «Почему летучая мышь спит вниз головой»?  </a:t>
            </a:r>
          </a:p>
        </p:txBody>
      </p:sp>
      <p:pic>
        <p:nvPicPr>
          <p:cNvPr id="10245" name="Рисунок 16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88" y="5949950"/>
            <a:ext cx="771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50" y="3500438"/>
            <a:ext cx="15113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ПОЧЕМУЧКИ»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72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742538" y="4613701"/>
            <a:ext cx="251184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buNone/>
            </a:pPr>
            <a:r>
              <a:rPr lang="ru-RU" alt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Слон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19811" y="1365933"/>
            <a:ext cx="8500661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Каким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именем назвался Мамонт, когда он остался без шкуры в сказке «Куда ушли мамонты»?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2292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88" y="5949950"/>
            <a:ext cx="771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50" y="3860800"/>
            <a:ext cx="15113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ПОЧЕМУЧКИ»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003" y="3588634"/>
            <a:ext cx="2677226" cy="3018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10201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598" y="3532553"/>
            <a:ext cx="3647417" cy="27523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794566" y="3849123"/>
            <a:ext cx="52578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Потому </a:t>
            </a:r>
            <a:r>
              <a:rPr lang="ru-RU" altLang="ru-RU" sz="36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что Дятлу досталась мантия.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40675" y="1638300"/>
            <a:ext cx="837979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Почему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Филин затаил на Дятла обиду в сказке «Откуда у дятла красная шапочка»? 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4341" name="Рисунок 16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88" y="5949950"/>
            <a:ext cx="771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00" y="3611563"/>
            <a:ext cx="1511300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ПОЧЕМУЧКИ»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48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78162" y="3607035"/>
            <a:ext cx="826376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1. Орёл</a:t>
            </a:r>
            <a:r>
              <a:rPr lang="ru-RU" altLang="ru-RU" sz="4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.                     5.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Попугай</a:t>
            </a:r>
          </a:p>
          <a:p>
            <a:pPr algn="just">
              <a:spcBef>
                <a:spcPts val="0"/>
              </a:spcBef>
              <a:buNone/>
            </a:pP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2. Жаворонок        </a:t>
            </a:r>
            <a:r>
              <a:rPr lang="ru-RU" altLang="ru-RU" sz="4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6.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Сова</a:t>
            </a:r>
          </a:p>
          <a:p>
            <a:pPr algn="just">
              <a:spcBef>
                <a:spcPts val="0"/>
              </a:spcBef>
              <a:buNone/>
            </a:pP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3. Журавль              </a:t>
            </a:r>
            <a:r>
              <a:rPr lang="ru-RU" altLang="ru-RU" sz="4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7.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Воробей</a:t>
            </a:r>
          </a:p>
          <a:p>
            <a:pPr algn="just">
              <a:spcBef>
                <a:spcPts val="0"/>
              </a:spcBef>
              <a:buNone/>
            </a:pP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4. Ласточка</a:t>
            </a:r>
            <a:endParaRPr lang="ru-RU" altLang="ru-RU" sz="4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86177" y="1298711"/>
            <a:ext cx="855574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Какие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птицы раньше Страуса успели выбрать себе крылья в сказке «Почему страус летать не умеет»? Назовите их по порядку. </a:t>
            </a:r>
            <a:endParaRPr lang="ru-RU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803650"/>
            <a:ext cx="15113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ПОЧЕМУЧКИ»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16388" name="Рисунок 16" descr="дом-6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88" y="5949950"/>
            <a:ext cx="771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9784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370047" y="3993037"/>
            <a:ext cx="43526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Зая </a:t>
            </a:r>
            <a:r>
              <a:rPr lang="ru-RU" altLang="ru-RU" sz="44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и Зоя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46088" y="1732769"/>
            <a:ext cx="84963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 </a:t>
            </a:r>
            <a:r>
              <a:rPr lang="ru-RU" sz="40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звали сестрёнок Шустрика</a:t>
            </a:r>
            <a:r>
              <a:rPr lang="ru-RU" sz="40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?</a:t>
            </a:r>
            <a:endParaRPr lang="ru-RU" sz="40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18437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«ОЗОРНЫЕ ИСТОРИИ»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00" r="4811"/>
          <a:stretch/>
        </p:blipFill>
        <p:spPr>
          <a:xfrm>
            <a:off x="336073" y="3071327"/>
            <a:ext cx="3945839" cy="26128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588" y="3819525"/>
            <a:ext cx="15113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545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490" y="3072099"/>
            <a:ext cx="3712050" cy="3193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814763" y="4328022"/>
            <a:ext cx="495899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Кабанёнка  </a:t>
            </a:r>
            <a:endParaRPr lang="ru-RU" altLang="ru-RU" sz="4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pic>
        <p:nvPicPr>
          <p:cNvPr id="19459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763" y="3929063"/>
            <a:ext cx="151288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46088" y="1560334"/>
            <a:ext cx="84963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Кого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поймал Шустрик, когда решил быть хищником?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«ОЗОРНЫЕ ИСТОРИИ»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555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68524" y="4228037"/>
            <a:ext cx="485194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altLang="ru-RU" sz="44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П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од </a:t>
            </a:r>
            <a:r>
              <a:rPr lang="ru-RU" altLang="ru-RU" sz="44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корзиной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pic>
        <p:nvPicPr>
          <p:cNvPr id="20483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46088" y="1725530"/>
            <a:ext cx="84963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Где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спрятался храбрый Шустрик от Барбоса</a:t>
            </a: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?</a:t>
            </a:r>
            <a:endParaRPr lang="ru-RU" sz="36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«ОЗОРНЫЕ ИСТОРИИ»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060" y="3548712"/>
            <a:ext cx="3646583" cy="2736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555" y="3829078"/>
            <a:ext cx="151288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568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227942" y="4299447"/>
            <a:ext cx="550663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altLang="ru-RU" sz="44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П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нул её.</a:t>
            </a:r>
            <a:endParaRPr lang="ru-RU" altLang="ru-RU" sz="4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pic>
        <p:nvPicPr>
          <p:cNvPr id="21507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900488"/>
            <a:ext cx="1512888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46088" y="1545114"/>
            <a:ext cx="84963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поступил Шустрик, когда увидел в огороде хозяйку?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«ОЗОРНЫЕ ИСТОРИИ»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088" y="3040227"/>
            <a:ext cx="3073708" cy="3287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424526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29792"/>
            <a:ext cx="6624736" cy="5013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Тамара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Шамильевна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Крюкова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941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332817" y="4017258"/>
            <a:ext cx="53422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Утку и бобра.</a:t>
            </a:r>
            <a:endParaRPr lang="ru-RU" altLang="ru-RU" sz="4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pic>
        <p:nvPicPr>
          <p:cNvPr id="22531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3829050"/>
            <a:ext cx="1512888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45239" y="1359348"/>
            <a:ext cx="84963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Кого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Шустрик просил отвезти его домой с необитаемого острова?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2786" y="394211"/>
            <a:ext cx="7438427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 </a:t>
            </a:r>
            <a:r>
              <a:rPr lang="ru-RU" sz="38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«ОЗОРНЫЕ ИСТОРИИ» </a:t>
            </a:r>
            <a:endParaRPr lang="ru-RU" sz="38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885" y="2792592"/>
            <a:ext cx="2751605" cy="3654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77719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115666" y="332656"/>
            <a:ext cx="705678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«ЛЕСНАЯ АПТЕКА»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106757" y="4186384"/>
            <a:ext cx="46025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Кувшин</a:t>
            </a:r>
            <a:endParaRPr lang="ru-RU" altLang="ru-RU" sz="4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23557" name="Рисунок 13" descr="дом-1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5738" y="1533249"/>
            <a:ext cx="875665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Какой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предмет дала ведьма девочке, для переноски воды в сказке «Подорожник»? </a:t>
            </a:r>
          </a:p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800" i="1" dirty="0">
                <a:latin typeface="+mn-lt"/>
              </a:rPr>
              <a:t> 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8" y="3933825"/>
            <a:ext cx="1512887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806" y="3250642"/>
            <a:ext cx="3330749" cy="3171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96594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23850" y="1323975"/>
            <a:ext cx="84963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i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 </a:t>
            </a:r>
            <a:endParaRPr lang="ru-RU" sz="3600" b="1" i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560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649107" y="4045436"/>
            <a:ext cx="590831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44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К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оготки </a:t>
            </a:r>
            <a:r>
              <a:rPr lang="ru-RU" altLang="ru-RU" sz="44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кота Мурлыки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3" y="3904000"/>
            <a:ext cx="15113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93675" y="1316600"/>
            <a:ext cx="875665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Что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посеяла Хозяйка, чтобы вырастить чудодейственные цветы в сказке «Календула, или ноготки»?</a:t>
            </a:r>
            <a:r>
              <a:rPr lang="ru-RU" sz="3600" i="1" dirty="0"/>
              <a:t> 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66" y="332656"/>
            <a:ext cx="705678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«ЛЕСНАЯ АПТЕКА»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850" y="3194141"/>
            <a:ext cx="2325257" cy="31491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45758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785139" y="4028791"/>
            <a:ext cx="553127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Девочку</a:t>
            </a:r>
            <a:endParaRPr lang="ru-RU" altLang="ru-RU" sz="4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pic>
        <p:nvPicPr>
          <p:cNvPr id="26628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227" y="3613992"/>
            <a:ext cx="151288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30697" y="1523923"/>
            <a:ext cx="78267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Кого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привёз мужик из леса в сказке «Одуванчик»?</a:t>
            </a:r>
            <a:r>
              <a:rPr lang="ru-RU" sz="3600" i="1" dirty="0"/>
              <a:t> 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666" y="332656"/>
            <a:ext cx="705678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«ЛЕСНАЯ АПТЕКА»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9947" y="3020832"/>
            <a:ext cx="3374280" cy="3314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68844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982203" y="3802636"/>
            <a:ext cx="4392537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Коробейник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6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endParaRPr lang="ru-RU" altLang="ru-RU" sz="66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18117" y="1453234"/>
            <a:ext cx="84820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</a:t>
            </a: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Кто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обидел девушек Малину и Крапиву в сказке «Крапива и малина»?</a:t>
            </a:r>
            <a:endParaRPr lang="ru-RU" sz="4000" dirty="0">
              <a:latin typeface="Georgia" pitchFamily="18" charset="0"/>
            </a:endParaRPr>
          </a:p>
        </p:txBody>
      </p:sp>
      <p:pic>
        <p:nvPicPr>
          <p:cNvPr id="27655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15666" y="332656"/>
            <a:ext cx="705678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«ЛЕСНАЯ АПТЕКА»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271" y="3072960"/>
            <a:ext cx="3576834" cy="3294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81" y="3622905"/>
            <a:ext cx="151288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3674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227941" y="4168811"/>
            <a:ext cx="483745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3600" b="1" i="1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Клад</a:t>
            </a:r>
            <a:endParaRPr lang="ru-RU" altLang="ru-RU" sz="4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pic>
        <p:nvPicPr>
          <p:cNvPr id="28676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36380" y="1445940"/>
            <a:ext cx="78210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4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 </a:t>
            </a: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Что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не принесло мужику счастья из сказки «Горицвет»? </a:t>
            </a:r>
            <a:r>
              <a:rPr lang="ru-RU" sz="3600" i="1" dirty="0"/>
              <a:t> 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666" y="332656"/>
            <a:ext cx="705678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«ЛЕСНАЯ АПТЕКА»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421" y="3218305"/>
            <a:ext cx="3612193" cy="2965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614" y="3613150"/>
            <a:ext cx="151288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2021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12497" y="116424"/>
            <a:ext cx="7390444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ХИТРОГО ЛИСА» 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503364" y="3159722"/>
            <a:ext cx="541593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36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Медведю не следует рыбу есть, а Волку следует всю добычу отдавать Лисе.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94440" y="1127013"/>
            <a:ext cx="84248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600" b="1" i="1" dirty="0">
              <a:solidFill>
                <a:srgbClr val="000066"/>
              </a:solidFill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каком «вещем» сне рассказала Лиса Медведю и Волку? </a:t>
            </a: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113" y="3613150"/>
            <a:ext cx="151288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811" y="3159722"/>
            <a:ext cx="3207228" cy="2812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701" name="Рисунок 12" descr="Рисунок12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675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734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705100" y="3462927"/>
            <a:ext cx="62198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«Грядку </a:t>
            </a:r>
            <a:r>
              <a:rPr lang="ru-RU" altLang="ru-RU" sz="4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не пропалывал. Они вместо сорняков и наросли».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pic>
        <p:nvPicPr>
          <p:cNvPr id="30724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675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113" y="3860800"/>
            <a:ext cx="151288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06420" y="1608393"/>
            <a:ext cx="842486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000066"/>
                </a:solidFill>
                <a:cs typeface="Arial" panose="020B0604020202020204" pitchFamily="34" charset="0"/>
              </a:rPr>
              <a:t> 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Как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объяснила Волку Лиса Патрикеевна появление собак в сказке «Волшебное зёрнышко»?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12497" y="116424"/>
            <a:ext cx="7390444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ХИТРОГО ЛИСА» 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421" y="2959130"/>
            <a:ext cx="2270679" cy="3487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4938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580285" y="3521954"/>
            <a:ext cx="499935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40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Маленького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паучка</a:t>
            </a:r>
            <a:endParaRPr lang="ru-RU" altLang="ru-RU" sz="4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31748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675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113" y="3440113"/>
            <a:ext cx="151288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65125" y="1665694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Кого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испугался Волк в сказке «Силища»? 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12497" y="116424"/>
            <a:ext cx="7390444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ХИТРОГО ЛИСА» 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610" y="2417397"/>
            <a:ext cx="3059017" cy="3833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10395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pic>
        <p:nvPicPr>
          <p:cNvPr id="32771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675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256756" y="4076403"/>
            <a:ext cx="53228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Супермаркет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endParaRPr lang="ru-RU" altLang="ru-RU" sz="4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676650"/>
            <a:ext cx="1512888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95610" y="1763014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Что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предложила открыть Лиса в лесу?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12497" y="116424"/>
            <a:ext cx="7390444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ХИТРОГО ЛИСА» 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2917389"/>
            <a:ext cx="2975196" cy="3087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89910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8896" cy="3734856"/>
          </a:xfrm>
        </p:spPr>
        <p:txBody>
          <a:bodyPr>
            <a:normAutofit/>
          </a:bodyPr>
          <a:lstStyle/>
          <a:p>
            <a:r>
              <a:rPr lang="ru-RU" dirty="0"/>
              <a:t>Жила она в туче, </a:t>
            </a:r>
            <a:br>
              <a:rPr lang="ru-RU" dirty="0"/>
            </a:br>
            <a:r>
              <a:rPr lang="ru-RU" dirty="0"/>
              <a:t>А туча — плакуча. </a:t>
            </a:r>
            <a:br>
              <a:rPr lang="ru-RU" dirty="0"/>
            </a:br>
            <a:r>
              <a:rPr lang="ru-RU" dirty="0"/>
              <a:t>Когда заревёт,</a:t>
            </a:r>
            <a:br>
              <a:rPr lang="ru-RU" dirty="0"/>
            </a:br>
            <a:r>
              <a:rPr lang="ru-RU" dirty="0"/>
              <a:t> Она вниз упадёт</a:t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83568" y="4006830"/>
            <a:ext cx="4042792" cy="157857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Капелька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30211"/>
            <a:ext cx="3839044" cy="2879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1500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18029" y="3800415"/>
            <a:ext cx="837938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</a:t>
            </a:r>
            <a:r>
              <a:rPr lang="ru-RU" altLang="ru-RU" sz="36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В руках да в голове, - сказал Ёжик. – Коли руки, да голова делом заняты, то и скучать некогда».</a:t>
            </a:r>
          </a:p>
        </p:txBody>
      </p:sp>
      <p:pic>
        <p:nvPicPr>
          <p:cNvPr id="33796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675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808413"/>
            <a:ext cx="1512888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5268" y="1742937"/>
            <a:ext cx="800490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«Где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же прячется интерес? В ушах или на хвосте?» 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Что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ответил Ёжик Зайцу в сказке «Тоска зелёная»? 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12497" y="116424"/>
            <a:ext cx="7390444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«СКАЗКИ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ХИТРОГО ЛИСА» 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125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223628" y="184421"/>
            <a:ext cx="6696744" cy="12618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«ДИНОЗАВРИК ИЩЕТ МАМУ»</a:t>
            </a:r>
            <a:endParaRPr lang="ru-RU" sz="3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35912" y="1858940"/>
            <a:ext cx="84963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Кто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нашёл яйцо динозавра?  </a:t>
            </a:r>
            <a:endParaRPr lang="ru-RU" sz="3200" b="1" i="1" dirty="0">
              <a:solidFill>
                <a:srgbClr val="990000"/>
              </a:solidFill>
              <a:cs typeface="Arial" panose="020B0604020202020204" pitchFamily="34" charset="0"/>
            </a:endParaRPr>
          </a:p>
        </p:txBody>
      </p:sp>
      <p:pic>
        <p:nvPicPr>
          <p:cNvPr id="34821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954885" y="3724900"/>
            <a:ext cx="386526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4400" b="1" i="1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Дядюшка дикобраз</a:t>
            </a:r>
            <a:endParaRPr lang="ru-RU" altLang="ru-RU" sz="4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850" y="3113881"/>
            <a:ext cx="4260212" cy="26685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50" y="3281363"/>
            <a:ext cx="15113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82040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83894" y="1698445"/>
            <a:ext cx="82365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Что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сказал Львёнок динозаврику Тише о его семье?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304330" y="3270200"/>
            <a:ext cx="551614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«- </a:t>
            </a:r>
            <a:r>
              <a:rPr lang="ru-RU" altLang="ru-RU" sz="36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Ты страус! Твои сородичи живут среди зебр. Так что ищи табун.»</a:t>
            </a:r>
          </a:p>
        </p:txBody>
      </p:sp>
      <p:pic>
        <p:nvPicPr>
          <p:cNvPr id="3584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00" y="3257550"/>
            <a:ext cx="15113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3628" y="184421"/>
            <a:ext cx="6696744" cy="12618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«ДИНОЗАВРИК ИЩЕТ МАМУ»</a:t>
            </a:r>
            <a:endParaRPr lang="ru-RU" sz="3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228" y="3209172"/>
            <a:ext cx="3025575" cy="24303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479863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2585" y="1594540"/>
            <a:ext cx="84978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Почему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тушканчики испугались динозаврика?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494882" y="2985095"/>
            <a:ext cx="444750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altLang="ru-RU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Они </a:t>
            </a:r>
            <a:r>
              <a:rPr lang="ru-RU" altLang="ru-RU" b="1" i="1" dirty="0">
                <a:solidFill>
                  <a:srgbClr val="FF0000"/>
                </a:solidFill>
                <a:latin typeface="Georgia" panose="02040502050405020303" pitchFamily="18" charset="0"/>
              </a:rPr>
              <a:t>решили, что он крокодил.</a:t>
            </a:r>
          </a:p>
          <a:p>
            <a:pPr algn="ctr">
              <a:spcBef>
                <a:spcPct val="0"/>
              </a:spcBef>
              <a:buNone/>
            </a:pPr>
            <a:r>
              <a:rPr lang="ru-RU" altLang="ru-RU" b="1" i="1" dirty="0">
                <a:solidFill>
                  <a:srgbClr val="FF0000"/>
                </a:solidFill>
                <a:latin typeface="Georgia" panose="02040502050405020303" pitchFamily="18" charset="0"/>
              </a:rPr>
              <a:t>«У него был такой же хвост и такая же зеленоватая кожа</a:t>
            </a:r>
            <a:r>
              <a:rPr lang="ru-RU" altLang="ru-RU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».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3628" y="184421"/>
            <a:ext cx="6696744" cy="12618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«ДИНОЗАВРИК ИЩЕТ МАМУ»</a:t>
            </a:r>
            <a:endParaRPr lang="ru-RU" sz="3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443" y="3133329"/>
            <a:ext cx="4207439" cy="26335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6869" name="Рисунок 14" descr="Рисунок1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238" y="3638550"/>
            <a:ext cx="15113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0216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640986" y="1465417"/>
            <a:ext cx="78620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От </a:t>
            </a:r>
            <a:r>
              <a:rPr lang="ru-RU" sz="36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кого Тиша узнал, кто он такой и, кто принял его в свою семью? 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371161" y="3158520"/>
            <a:ext cx="5571227" cy="289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ru-RU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От </a:t>
            </a:r>
            <a:r>
              <a:rPr lang="ru-RU" altLang="ru-RU" b="1" i="1" dirty="0">
                <a:solidFill>
                  <a:srgbClr val="FF0000"/>
                </a:solidFill>
                <a:latin typeface="Georgia" panose="02040502050405020303" pitchFamily="18" charset="0"/>
              </a:rPr>
              <a:t>игуаны. </a:t>
            </a:r>
            <a:endParaRPr lang="ru-RU" altLang="ru-RU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>
              <a:buNone/>
            </a:pPr>
            <a:r>
              <a:rPr lang="ru-RU" altLang="ru-RU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Игуаны </a:t>
            </a:r>
            <a:r>
              <a:rPr lang="ru-RU" altLang="ru-RU" b="1" i="1" dirty="0">
                <a:solidFill>
                  <a:srgbClr val="FF0000"/>
                </a:solidFill>
                <a:latin typeface="Georgia" panose="02040502050405020303" pitchFamily="18" charset="0"/>
              </a:rPr>
              <a:t>приняли </a:t>
            </a:r>
            <a:r>
              <a:rPr lang="ru-RU" altLang="ru-RU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динозаврика </a:t>
            </a:r>
            <a:r>
              <a:rPr lang="ru-RU" altLang="ru-RU" b="1" i="1" dirty="0">
                <a:solidFill>
                  <a:srgbClr val="FF0000"/>
                </a:solidFill>
                <a:latin typeface="Georgia" panose="02040502050405020303" pitchFamily="18" charset="0"/>
              </a:rPr>
              <a:t>в большое семейство ящериц.</a:t>
            </a:r>
          </a:p>
          <a:p>
            <a:pPr algn="ctr" eaLnBrk="1" hangingPunct="1">
              <a:buFontTx/>
              <a:buNone/>
            </a:pPr>
            <a:endParaRPr lang="ru-RU" altLang="ru-RU" sz="40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357" y="3471930"/>
            <a:ext cx="15113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3628" y="184421"/>
            <a:ext cx="6696744" cy="12618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«ДИНОЗАВРИК ИЩЕТ МАМУ»</a:t>
            </a:r>
            <a:endParaRPr lang="ru-RU" sz="3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8916" name="Рисунок 14" descr="Рисунок1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24"/>
          <a:stretch/>
        </p:blipFill>
        <p:spPr>
          <a:xfrm>
            <a:off x="356547" y="2684858"/>
            <a:ext cx="3014614" cy="3846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24919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0989" y="1594540"/>
            <a:ext cx="76964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отвёз динозаврика на другую сторону океана? </a:t>
            </a:r>
            <a:r>
              <a:rPr lang="ru-RU" sz="3600" b="1" dirty="0">
                <a:solidFill>
                  <a:srgbClr val="4F4F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85876" y="3690938"/>
            <a:ext cx="483433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altLang="ru-RU" sz="44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Морская черепаха</a:t>
            </a:r>
            <a:endParaRPr lang="ru-RU" altLang="ru-RU" sz="44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pic>
        <p:nvPicPr>
          <p:cNvPr id="37893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5949950"/>
            <a:ext cx="76993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690938"/>
            <a:ext cx="15113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26" y="184421"/>
            <a:ext cx="1155114" cy="10659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23628" y="184421"/>
            <a:ext cx="6696744" cy="12618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«ДИНОЗАВРИК ИЩЕТ МАМУ»</a:t>
            </a:r>
            <a:endParaRPr lang="ru-RU" sz="38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9" t="5677" r="7999" b="19473"/>
          <a:stretch/>
        </p:blipFill>
        <p:spPr>
          <a:xfrm>
            <a:off x="242372" y="2794869"/>
            <a:ext cx="3250128" cy="3522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66394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2.infourok.ru/uploads/ex/1090/0001490f-dcec9e7f/4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3429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548680"/>
            <a:ext cx="3456384" cy="12142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 всем прочитать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https://im0-tub-ru.yandex.net/i?id=2dbe8e82b1a4db0ee6e81ee94630c284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68857"/>
            <a:ext cx="2361042" cy="261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3.amazonaws.com/images.ecwid.com/images/15551150/2391325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505" y="168856"/>
            <a:ext cx="2102044" cy="31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cdn1.ozone.ru/multimedia/10218445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28" y="3130615"/>
            <a:ext cx="2279072" cy="357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images.wbstatic.net/big/new/4150000/4153687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864" y="3642221"/>
            <a:ext cx="2277325" cy="303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d2j6dbq0eux0bg.cloudfront.net/images/15551150/23913251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3848" y="-11188624"/>
            <a:ext cx="2960297" cy="446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d2j6dbq0eux0bg.cloudfront.net/images/15551150/23913251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624" y="1970441"/>
            <a:ext cx="1800200" cy="271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https://rgub.ru/searchcat/covers/BOOK-18259-larg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44" y="1970441"/>
            <a:ext cx="1760920" cy="277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148217" y="5149558"/>
            <a:ext cx="3456384" cy="1214244"/>
          </a:xfrm>
          <a:prstGeom prst="rect">
            <a:avLst/>
          </a:prstGeom>
        </p:spPr>
        <p:txBody>
          <a:bodyPr vert="horz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245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Паровозик Пых</a:t>
            </a:r>
            <a:endParaRPr lang="ru-RU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90437"/>
            <a:ext cx="8712968" cy="490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796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44880" y="140854"/>
            <a:ext cx="1613702" cy="6661950"/>
            <a:chOff x="132203" y="116117"/>
            <a:chExt cx="1613702" cy="6626207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18"/>
            <a:stretch/>
          </p:blipFill>
          <p:spPr>
            <a:xfrm>
              <a:off x="132203" y="4362680"/>
              <a:ext cx="1613702" cy="2379644"/>
            </a:xfrm>
            <a:prstGeom prst="rect">
              <a:avLst/>
            </a:prstGeom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203" y="116117"/>
              <a:ext cx="1613702" cy="2307594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2203" y="2423711"/>
              <a:ext cx="1613702" cy="2109414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723870" y="5959184"/>
            <a:ext cx="708384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6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Тамара Крюкова родилась 14 октября 1953 года, во Владикавказе.</a:t>
            </a:r>
          </a:p>
        </p:txBody>
      </p:sp>
      <p:sp>
        <p:nvSpPr>
          <p:cNvPr id="11" name="Прямоугольник 10"/>
          <p:cNvSpPr/>
          <p:nvPr/>
        </p:nvSpPr>
        <p:spPr>
          <a:xfrm rot="20839919">
            <a:off x="2873567" y="1471260"/>
            <a:ext cx="592747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/>
            <a:r>
              <a:rPr lang="ru-RU" sz="2400" b="1" i="1" dirty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«…У меня было счастливое </a:t>
            </a:r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детство. </a:t>
            </a:r>
          </a:p>
          <a:p>
            <a:pPr lvl="0" indent="457200" algn="just"/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Дедушка </a:t>
            </a:r>
            <a:r>
              <a:rPr lang="ru-RU" sz="2400" b="1" i="1" dirty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 </a:t>
            </a:r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моим первым </a:t>
            </a:r>
            <a:r>
              <a:rPr lang="ru-RU" sz="2400" b="1" i="1" dirty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учителем. В</a:t>
            </a:r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года я научилась читать и писать</a:t>
            </a:r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lvl="0" indent="457200" algn="just"/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Моя бабушка была кладезем народной мудрости. Благодаря ей, герои моих сказок говорят таким колоритным языком…»</a:t>
            </a:r>
          </a:p>
          <a:p>
            <a:pPr lvl="0" indent="457200" algn="just"/>
            <a:endParaRPr lang="ru-RU" sz="2400" b="1" i="1" dirty="0">
              <a:solidFill>
                <a:srgbClr val="8E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839919">
            <a:off x="2830386" y="1712992"/>
            <a:ext cx="59274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/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«… Мой папа был учителем музыки. В шесть лет папа научил меня играть в шахматы. </a:t>
            </a:r>
          </a:p>
          <a:p>
            <a:pPr lvl="0" indent="457200" algn="just"/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Мама у меня была большая искусница. Она научила меня вязать на спицах и крючком. Позже я освоила кройку и шитьё…»</a:t>
            </a:r>
          </a:p>
          <a:p>
            <a:pPr lvl="0" indent="457200" algn="just"/>
            <a:endParaRPr lang="ru-RU" sz="2400" b="1" i="1" dirty="0">
              <a:solidFill>
                <a:srgbClr val="8E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0799737">
            <a:off x="2759701" y="1656979"/>
            <a:ext cx="61552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«…Учёба в школе давалась мне легко. Я училась на отлично и принимала участие во всех школьных мероприятиях… После школы я окончила факультет иностранных языков…  </a:t>
            </a:r>
            <a:r>
              <a:rPr lang="ru-RU" sz="2400" b="1" i="1" dirty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2400" b="1" i="1" dirty="0" smtClean="0">
                <a:solidFill>
                  <a:srgbClr val="0012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еня направили переводчиком в Египет. …»</a:t>
            </a:r>
            <a:endParaRPr lang="ru-RU" sz="2400" b="1" i="1" dirty="0">
              <a:solidFill>
                <a:srgbClr val="0012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618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ая прямоугольная выноска 5"/>
          <p:cNvSpPr/>
          <p:nvPr/>
        </p:nvSpPr>
        <p:spPr>
          <a:xfrm>
            <a:off x="2450109" y="1079653"/>
            <a:ext cx="6154064" cy="3349129"/>
          </a:xfrm>
          <a:prstGeom prst="wedgeRoundRectCallout">
            <a:avLst>
              <a:gd name="adj1" fmla="val 210"/>
              <a:gd name="adj2" fmla="val 76010"/>
              <a:gd name="adj3" fmla="val 16667"/>
            </a:avLst>
          </a:prstGeom>
          <a:gradFill flip="none" rotWithShape="1">
            <a:gsLst>
              <a:gs pos="14000">
                <a:schemeClr val="accent5">
                  <a:lumMod val="20000"/>
                  <a:lumOff val="8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55000">
                <a:schemeClr val="tx2">
                  <a:alpha val="0"/>
                  <a:lumMod val="25000"/>
                  <a:lumOff val="75000"/>
                </a:schemeClr>
              </a:gs>
              <a:gs pos="85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1997 </a:t>
            </a: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Тамара Крюкова является членом Союза Писателей России. </a:t>
            </a:r>
            <a:endParaRPr lang="ru-RU" sz="2800" b="1" dirty="0">
              <a:solidFill>
                <a:srgbClr val="7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118" y="88135"/>
            <a:ext cx="2529797" cy="266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2450109" y="1057621"/>
            <a:ext cx="6154064" cy="3349129"/>
          </a:xfrm>
          <a:prstGeom prst="wedgeRoundRectCallout">
            <a:avLst>
              <a:gd name="adj1" fmla="val 210"/>
              <a:gd name="adj2" fmla="val 76010"/>
              <a:gd name="adj3" fmla="val 16667"/>
            </a:avLst>
          </a:prstGeom>
          <a:gradFill flip="none" rotWithShape="1">
            <a:gsLst>
              <a:gs pos="14000">
                <a:schemeClr val="accent5">
                  <a:lumMod val="20000"/>
                  <a:lumOff val="8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55000">
                <a:schemeClr val="tx2">
                  <a:alpha val="0"/>
                  <a:lumMod val="25000"/>
                  <a:lumOff val="75000"/>
                </a:schemeClr>
              </a:gs>
              <a:gs pos="85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2004 году становится </a:t>
            </a: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лауреатом Международного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театрального фестиваля «Счастливые дети».  </a:t>
            </a:r>
            <a:endParaRPr lang="ru-RU" sz="2800" b="1" dirty="0">
              <a:solidFill>
                <a:srgbClr val="7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2450109" y="1068637"/>
            <a:ext cx="6154064" cy="3349129"/>
          </a:xfrm>
          <a:prstGeom prst="wedgeRoundRectCallout">
            <a:avLst>
              <a:gd name="adj1" fmla="val 210"/>
              <a:gd name="adj2" fmla="val 76010"/>
              <a:gd name="adj3" fmla="val 16667"/>
            </a:avLst>
          </a:prstGeom>
          <a:gradFill flip="none" rotWithShape="1">
            <a:gsLst>
              <a:gs pos="14000">
                <a:schemeClr val="accent5">
                  <a:lumMod val="20000"/>
                  <a:lumOff val="8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55000">
                <a:schemeClr val="tx2">
                  <a:alpha val="0"/>
                  <a:lumMod val="25000"/>
                  <a:lumOff val="75000"/>
                </a:schemeClr>
              </a:gs>
              <a:gs pos="85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2005 год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</a:t>
            </a: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лауреат первой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премии Международного общественного фонда «Русская культура» за возрождение литературы для подростков России. </a:t>
            </a:r>
            <a:endParaRPr lang="ru-RU" sz="2800" b="1" dirty="0">
              <a:solidFill>
                <a:srgbClr val="7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2450109" y="1046605"/>
            <a:ext cx="6154064" cy="3349129"/>
          </a:xfrm>
          <a:prstGeom prst="wedgeRoundRectCallout">
            <a:avLst>
              <a:gd name="adj1" fmla="val 210"/>
              <a:gd name="adj2" fmla="val 76010"/>
              <a:gd name="adj3" fmla="val 16667"/>
            </a:avLst>
          </a:prstGeom>
          <a:gradFill flip="none" rotWithShape="1">
            <a:gsLst>
              <a:gs pos="14000">
                <a:schemeClr val="accent5">
                  <a:lumMod val="20000"/>
                  <a:lumOff val="8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55000">
                <a:schemeClr val="tx2">
                  <a:alpha val="0"/>
                  <a:lumMod val="25000"/>
                  <a:lumOff val="75000"/>
                </a:schemeClr>
              </a:gs>
              <a:gs pos="85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2006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год </a:t>
            </a: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—лауреат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первой премии конкурса на лучшую книгу о подростках, проводимого Издательским советом Русской православной церкви.  </a:t>
            </a:r>
            <a:endParaRPr lang="ru-RU" sz="2800" b="1" dirty="0">
              <a:solidFill>
                <a:srgbClr val="7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2450109" y="1090674"/>
            <a:ext cx="6154064" cy="3349129"/>
          </a:xfrm>
          <a:prstGeom prst="wedgeRoundRectCallout">
            <a:avLst>
              <a:gd name="adj1" fmla="val 210"/>
              <a:gd name="adj2" fmla="val 76010"/>
              <a:gd name="adj3" fmla="val 16667"/>
            </a:avLst>
          </a:prstGeom>
          <a:gradFill flip="none" rotWithShape="1">
            <a:gsLst>
              <a:gs pos="14000">
                <a:schemeClr val="accent5">
                  <a:lumMod val="20000"/>
                  <a:lumOff val="8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55000">
                <a:schemeClr val="tx2">
                  <a:alpha val="0"/>
                  <a:lumMod val="25000"/>
                  <a:lumOff val="75000"/>
                </a:schemeClr>
              </a:gs>
              <a:gs pos="85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2007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год — лауреат первой премии </a:t>
            </a: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US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</a:t>
            </a: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Всероссийского конкурса произведений для детей и юношества «Алые паруса</a:t>
            </a: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». </a:t>
            </a:r>
            <a:endParaRPr lang="ru-RU" sz="2800" b="1" dirty="0">
              <a:solidFill>
                <a:srgbClr val="7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2450109" y="1090668"/>
            <a:ext cx="6154064" cy="3349129"/>
          </a:xfrm>
          <a:prstGeom prst="wedgeRoundRectCallout">
            <a:avLst>
              <a:gd name="adj1" fmla="val 210"/>
              <a:gd name="adj2" fmla="val 76010"/>
              <a:gd name="adj3" fmla="val 16667"/>
            </a:avLst>
          </a:prstGeom>
          <a:gradFill flip="none" rotWithShape="1">
            <a:gsLst>
              <a:gs pos="14000">
                <a:schemeClr val="accent5">
                  <a:lumMod val="20000"/>
                  <a:lumOff val="8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55000">
                <a:schemeClr val="tx2">
                  <a:alpha val="0"/>
                  <a:lumMod val="25000"/>
                  <a:lumOff val="75000"/>
                </a:schemeClr>
              </a:gs>
              <a:gs pos="85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2008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год — лауреат Премии Правительства Российской Федерации в области образования.  </a:t>
            </a:r>
            <a:endParaRPr lang="ru-RU" sz="2800" b="1" dirty="0">
              <a:solidFill>
                <a:srgbClr val="7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2450109" y="1035589"/>
            <a:ext cx="6154064" cy="4481643"/>
          </a:xfrm>
          <a:prstGeom prst="wedgeRoundRectCallout">
            <a:avLst>
              <a:gd name="adj1" fmla="val 210"/>
              <a:gd name="adj2" fmla="val 76010"/>
              <a:gd name="adj3" fmla="val 16667"/>
            </a:avLst>
          </a:prstGeom>
          <a:gradFill flip="none" rotWithShape="1">
            <a:gsLst>
              <a:gs pos="14000">
                <a:schemeClr val="accent5">
                  <a:lumMod val="20000"/>
                  <a:lumOff val="80000"/>
                </a:schemeClr>
              </a:gs>
              <a:gs pos="42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55000">
                <a:schemeClr val="tx2">
                  <a:alpha val="0"/>
                  <a:lumMod val="25000"/>
                  <a:lumOff val="75000"/>
                </a:schemeClr>
              </a:gs>
              <a:gs pos="85000">
                <a:schemeClr val="accent1">
                  <a:lumMod val="10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Тамара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Крюкова является председателем Оргкомитета Международного </a:t>
            </a:r>
            <a:r>
              <a:rPr lang="ru-RU" sz="2800" b="1" dirty="0" smtClean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молодёжного </a:t>
            </a:r>
            <a:r>
              <a:rPr lang="ru-RU" sz="2800" b="1" dirty="0">
                <a:solidFill>
                  <a:srgbClr val="7A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проекта «Мы пишем Книгу Мира».   </a:t>
            </a:r>
            <a:endParaRPr lang="ru-RU" sz="2800" b="1" dirty="0">
              <a:solidFill>
                <a:srgbClr val="7A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0578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s://ds03.infourok.ru/uploads/ex/0779/0003c480-03b42178/img1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5941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uprostim.com/wp-content/uploads/2021/03/image021-1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5" y="-10454"/>
            <a:ext cx="9134325" cy="685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2"/>
          <p:cNvSpPr txBox="1">
            <a:spLocks/>
          </p:cNvSpPr>
          <p:nvPr/>
        </p:nvSpPr>
        <p:spPr>
          <a:xfrm>
            <a:off x="0" y="-10454"/>
            <a:ext cx="4024673" cy="24483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037" indent="0" algn="just">
              <a:buFont typeface="Georgia" panose="02040502050405020303" pitchFamily="18" charset="0"/>
              <a:buNone/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«Я пишу для детей, чтобы передать им ту доброту, любовь и улыбки, которыми меня щедро наградило моё детство. Я хочу, чтобы они полюбили этот мир так же, как люблю его я»</a:t>
            </a:r>
          </a:p>
          <a:p>
            <a:pPr marL="46037" indent="0" algn="r">
              <a:buFont typeface="Georgia" panose="02040502050405020303" pitchFamily="18" charset="0"/>
              <a:buNone/>
              <a:defRPr/>
            </a:pPr>
            <a:r>
              <a:rPr lang="tt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Тамара Крюкова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9329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3768" y="189716"/>
            <a:ext cx="4228737" cy="135255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Творчество </a:t>
            </a:r>
            <a:b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Т.Ш. Крюковой</a:t>
            </a:r>
            <a: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alt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altLang="ru-RU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1223683"/>
            <a:ext cx="2318417" cy="2443315"/>
          </a:xfrm>
          <a:prstGeom prst="ellipse">
            <a:avLst/>
          </a:prstGeom>
          <a:ln w="190500" cap="rnd">
            <a:solidFill>
              <a:schemeClr val="bg2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39" y="189716"/>
            <a:ext cx="1603049" cy="2067934"/>
          </a:xfrm>
          <a:prstGeom prst="rect">
            <a:avLst/>
          </a:prstGeom>
          <a:ln w="1905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39" y="2350912"/>
            <a:ext cx="1603049" cy="2090375"/>
          </a:xfrm>
          <a:prstGeom prst="rect">
            <a:avLst/>
          </a:prstGeom>
          <a:ln w="1905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39" y="4534549"/>
            <a:ext cx="1603049" cy="2141674"/>
          </a:xfrm>
          <a:prstGeom prst="rect">
            <a:avLst/>
          </a:prstGeom>
          <a:ln w="1905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7860" y="189716"/>
            <a:ext cx="1551864" cy="2011675"/>
          </a:xfrm>
          <a:prstGeom prst="rect">
            <a:avLst/>
          </a:prstGeom>
          <a:ln w="1905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07860" y="2257650"/>
            <a:ext cx="1526329" cy="2020849"/>
          </a:xfrm>
          <a:prstGeom prst="rect">
            <a:avLst/>
          </a:prstGeom>
          <a:ln w="1905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033" y="4113536"/>
            <a:ext cx="1949083" cy="2562687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6523" y="4458663"/>
            <a:ext cx="1679802" cy="2217560"/>
          </a:xfrm>
          <a:prstGeom prst="rect">
            <a:avLst/>
          </a:prstGeom>
          <a:ln w="1905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4134" y="4113536"/>
            <a:ext cx="1908310" cy="2562687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686162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135</TotalTime>
  <Words>991</Words>
  <Application>Microsoft Office PowerPoint</Application>
  <PresentationFormat>Экран (4:3)</PresentationFormat>
  <Paragraphs>184</Paragraphs>
  <Slides>37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Эркер</vt:lpstr>
      <vt:lpstr>Игра-викторина по произведениям Тамары Крюковой  для учащихся начальной школы</vt:lpstr>
      <vt:lpstr>Тамара Шамильевна Крюкова</vt:lpstr>
      <vt:lpstr>Жила она в туче,  А туча — плакуча.  Когда заревёт,  Она вниз упадёт </vt:lpstr>
      <vt:lpstr>Паровозик Пых</vt:lpstr>
      <vt:lpstr>Презентация PowerPoint</vt:lpstr>
      <vt:lpstr>Презентация PowerPoint</vt:lpstr>
      <vt:lpstr>Презентация PowerPoint</vt:lpstr>
      <vt:lpstr>Презентация PowerPoint</vt:lpstr>
      <vt:lpstr> Творчество  Т.Ш. Крюковой </vt:lpstr>
      <vt:lpstr>Викторина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Рекомендуем всем прочитать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Игра-викторина по произведениям Тамары Крюковой  для учащихся начальной школы</dc:title>
  <dc:creator>Магния</dc:creator>
  <cp:lastModifiedBy>Магния</cp:lastModifiedBy>
  <cp:revision>18</cp:revision>
  <dcterms:created xsi:type="dcterms:W3CDTF">2021-11-23T17:33:12Z</dcterms:created>
  <dcterms:modified xsi:type="dcterms:W3CDTF">2021-11-25T16:47:07Z</dcterms:modified>
</cp:coreProperties>
</file>