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8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40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832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72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314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06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320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421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15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231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139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77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77139-C80A-4518-896E-F763B2511140}" type="datetimeFigureOut">
              <a:rPr lang="ru-RU" smtClean="0"/>
              <a:t>17.01.2024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D95DA-9FD1-472A-BECD-02757AA5DD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78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Relationship Id="rId22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5156" y="1463040"/>
            <a:ext cx="6286500" cy="327221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Без знания дробей никто не может признаваться  сведущим в арифметике</a:t>
            </a:r>
          </a:p>
        </p:txBody>
      </p:sp>
      <p:pic>
        <p:nvPicPr>
          <p:cNvPr id="1026" name="Picture 2" descr="https://yandex-images.clstorage.net/5apS51O47/8a117cUQYg4T/dRi9Rt5srw1xE3S64dG3bPrOXSXruJqzrR-G4fqFSSY-zsHoRvIpYTglhc0-T-F9bsSH5JV4kL74s0GRoQI69hFMeSLv2SrZQPY0OtGBlrku_0zgS_1LF4jaQvQv8LxmWAgjqnSRzucvl8I6Sqp0mHvlY1XkHhMvumX1sfQRHCHW2ky1ii4sDTcwtDryAoSpKu18w5nO-yDIakKhTEcZUZjqsIoX8q-0LgaSKrmaFopp5PSnxNxiaMvEVpNloi_CBKucB4pcrc7W04erUTFnqPpNLAELPslguUpCY0wmKOI5WPKap9M9B18n0NqLGRcamVQElYUtYai5xaYS1kLNIjZKbEfafd-_RSC2a3CDxJiJTl4B684qw7ir8JNOFPnw-ttRO3YAzZYvJYA4ufv3KwiU9QW2DVO5aYQEMrcDPmMGyM6Fik5dr9dSBhtiopXoex0ucEhdGsL62tOCHWQocOnrYjqXkX82bgfjyEopJ0tJppeH9B9SC9pXpCKEsz8DBSh8VNj9fGyFgUZpU-El2QocLoGaT_lhiPjjIcx0KgHpGyKr98KfZT030moqu3dqWRZkh4QNUBuLBpbjxbKOAecrPkW5j05u5PHXCHHRFomZr18yWqxpM3iLMcONx1ow6JpBycWxTYUeNaLIemh3aPrURte3PaPr6ce30kYDvUI1-B12mFzfjsdBZ8kz4ze7OI5tEIk-ekDp6NKhrodZYmpawNp140wkfBdhOfuYFep5lkbFRb-BSjs0VzPFoD2wd2jsVyicjx_ngaU4wcNlyVkevzJJPvpg65mDQp_lqPPq22OattGuNl9Fk_upC8aYu2ZF9vQfgmnJl1SixiLtsCV6XibKD35vddI0GJESxYqabi8xyY-LgGioUaCcZYoSGsmDasRADgTuRaL7OZt0mOqW1ub3XPCpKidGIcQBDtFUOhzU-g7sHCXitCmTIndIm49fMQneevFL-YJ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112" y="450437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9384" y="4433507"/>
            <a:ext cx="6858000" cy="1655762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/>
              <a:t>Цицерон</a:t>
            </a:r>
          </a:p>
        </p:txBody>
      </p:sp>
    </p:spTree>
    <p:extLst>
      <p:ext uri="{BB962C8B-B14F-4D97-AF65-F5344CB8AC3E}">
        <p14:creationId xmlns:p14="http://schemas.microsoft.com/office/powerpoint/2010/main" val="314249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725" t="44666" r="60204" b="22744"/>
          <a:stretch/>
        </p:blipFill>
        <p:spPr>
          <a:xfrm>
            <a:off x="1083470" y="667512"/>
            <a:ext cx="7091266" cy="61904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4792" y="-40374"/>
            <a:ext cx="5907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Проверь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00649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8408" y="1787759"/>
            <a:ext cx="7744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Всё 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сделал правильно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“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”,</a:t>
            </a:r>
          </a:p>
          <a:p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допустил 1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ошибку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–“4”, </a:t>
            </a:r>
            <a:endParaRPr lang="ru-RU" sz="40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40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допустил 2-3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ошибки – “3”.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993392" y="274320"/>
            <a:ext cx="4864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Оцени себя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564880" y="5764446"/>
            <a:ext cx="1243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45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tech.sevastopol.su/wp-content/uploads/2020/12/17-2-2048x136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536" y="905256"/>
            <a:ext cx="2295144" cy="16148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1752" y="122545"/>
            <a:ext cx="6702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Напиши маме сообщение как прошел наш урок</a:t>
            </a:r>
            <a:endParaRPr lang="ru-RU" sz="44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0624" y="1569095"/>
            <a:ext cx="8449056" cy="4880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(прилагательное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делали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 (чему научились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?)</a:t>
            </a:r>
          </a:p>
          <a:p>
            <a:pPr>
              <a:lnSpc>
                <a:spcPct val="106000"/>
              </a:lnSpc>
              <a:spcAft>
                <a:spcPts val="0"/>
              </a:spcAft>
            </a:pPr>
            <a:endParaRPr lang="ru-RU" sz="4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 ли у вас получилось?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8564880" y="5764446"/>
            <a:ext cx="1243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75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413" t="10981" r="32135" b="13617"/>
          <a:stretch/>
        </p:blipFill>
        <p:spPr bwMode="auto">
          <a:xfrm>
            <a:off x="109728" y="0"/>
            <a:ext cx="903427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354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№ 5.452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81178" y="1751818"/>
                <a:ext cx="9774936" cy="24513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48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  <m:r>
                      <a:rPr lang="ru-RU" sz="48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−(</m:t>
                    </m:r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a:rPr lang="ru-RU" sz="4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ru-RU" sz="48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4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50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</m:den>
                    </m:f>
                    <m:r>
                      <a:rPr lang="ru-RU" sz="4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</m:den>
                    </m:f>
                    <m:r>
                      <a:rPr lang="ru-RU" sz="4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15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</m:den>
                    </m:f>
                    <m:r>
                      <a:rPr lang="ru-RU" sz="4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27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ru-RU" sz="4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48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48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ru-RU" sz="4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  <m:r>
                      <a:rPr lang="ru-RU" sz="4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(ч)</m:t>
                    </m:r>
                  </m:oMath>
                </a14:m>
                <a:endParaRPr lang="ru-RU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178" y="1751818"/>
                <a:ext cx="9774936" cy="2451377"/>
              </a:xfrm>
              <a:prstGeom prst="rect">
                <a:avLst/>
              </a:prstGeom>
              <a:blipFill>
                <a:blip r:embed="rId2"/>
                <a:stretch>
                  <a:fillRect l="-2805" b="-59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81178" y="4629736"/>
            <a:ext cx="20305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Ответ: </a:t>
            </a:r>
            <a:endParaRPr lang="ru-RU" sz="4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817673" y="4319377"/>
                <a:ext cx="7122733" cy="20415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ru-RU" sz="4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ru-RU" sz="4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20</m:t>
                          </m:r>
                        </m:den>
                      </m:f>
                      <m:r>
                        <a:rPr lang="ru-RU" sz="44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</m:t>
                      </m:r>
                      <m:r>
                        <a:rPr lang="ru-RU" sz="44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асов выполняла </m:t>
                      </m:r>
                    </m:oMath>
                  </m:oMathPara>
                </a14:m>
                <a:endParaRPr lang="ru-RU" sz="4400" b="0" i="1" dirty="0" smtClean="0"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домашнее задание Лена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7673" y="4319377"/>
                <a:ext cx="7122733" cy="20415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>
            <a:off x="773962" y="1643481"/>
            <a:ext cx="550926" cy="3392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</a:t>
            </a:r>
            <a:endParaRPr lang="ru-RU" sz="2800" b="1" dirty="0"/>
          </a:p>
        </p:txBody>
      </p:sp>
      <p:sp>
        <p:nvSpPr>
          <p:cNvPr id="8" name="Дуга 7"/>
          <p:cNvSpPr/>
          <p:nvPr/>
        </p:nvSpPr>
        <p:spPr>
          <a:xfrm flipH="1" flipV="1">
            <a:off x="666594" y="1542362"/>
            <a:ext cx="347472" cy="507242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flipH="1" flipV="1">
            <a:off x="1975104" y="1553250"/>
            <a:ext cx="347472" cy="507242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flipH="1" flipV="1">
            <a:off x="3130608" y="1467633"/>
            <a:ext cx="347472" cy="507242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54105" y="1643481"/>
            <a:ext cx="536942" cy="3392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02617" y="1582178"/>
            <a:ext cx="550926" cy="33927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564880" y="5764446"/>
            <a:ext cx="1243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15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2542" y="9995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«Магазин»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tatic.tildacdn.com/tild3066-6434-4838-a437-623133343562/15-13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6" y="1229576"/>
            <a:ext cx="7800083" cy="520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21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466" y="3310128"/>
            <a:ext cx="8844534" cy="1105473"/>
          </a:xfrm>
        </p:spPr>
        <p:txBody>
          <a:bodyPr>
            <a:noAutofit/>
          </a:bodyPr>
          <a:lstStyle/>
          <a:p>
            <a:r>
              <a:rPr lang="ru-RU" sz="5400" dirty="0"/>
              <a:t>1 ряд – </a:t>
            </a:r>
            <a:r>
              <a:rPr lang="ru-RU" sz="5400" dirty="0" smtClean="0"/>
              <a:t>фрукты</a:t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2 ряд – молочную </a:t>
            </a:r>
            <a:r>
              <a:rPr lang="ru-RU" sz="5400" dirty="0" smtClean="0"/>
              <a:t>продукцию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>3 ряд – </a:t>
            </a:r>
            <a:r>
              <a:rPr lang="ru-RU" sz="5400" dirty="0" smtClean="0"/>
              <a:t>конфеты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pic>
        <p:nvPicPr>
          <p:cNvPr id="3074" name="Picture 2" descr="Заморский фрук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584" y="402977"/>
            <a:ext cx="2221864" cy="182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passk.pnzreg.ru/upload/iblock/29a/29a6175dc516a1ee45b6e9105e4f1e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915" y="3310128"/>
            <a:ext cx="2375304" cy="158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www.sladkiymarket.ru/upload/iblock/e59/e590f553151db251de72aee1226d5197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344" y="4890433"/>
            <a:ext cx="2395728" cy="17091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119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136" y="2150840"/>
            <a:ext cx="8238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Допустим у вас есть 300 рублей. Какое количество одного вида товара вы можете купить на эту сумму без сдачи?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8432" y="291560"/>
            <a:ext cx="8238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Посчитайте какую сумму за покупку  вы заплатите, если возьмете по 1 товару каждого вида?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8432" y="4382886"/>
            <a:ext cx="8333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Теперь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 300 рублей вы должны купить товар одного вида, но так чтобы была сдача. Назовите товар, его количество и сдачу.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64880" y="5764446"/>
            <a:ext cx="1243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91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262" y="2154619"/>
            <a:ext cx="2004822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04872" y="2033632"/>
            <a:ext cx="63002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Умножение дробей на натуральное число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2262" y="4092830"/>
            <a:ext cx="20048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7944" y="218813"/>
            <a:ext cx="5538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17.01.2024</a:t>
            </a: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Классная работа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3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292608" y="1033272"/>
                <a:ext cx="8650224" cy="40762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6600" b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Решим задачу: </a:t>
                </a:r>
              </a:p>
              <a:p>
                <a:pPr algn="just"/>
                <a:r>
                  <a:rPr lang="ru-RU" sz="54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В </a:t>
                </a:r>
                <a:r>
                  <a:rPr lang="ru-RU" sz="54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упаковке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ru-RU" sz="6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54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кг пшеничной крупы. Сколько крупы в четырех таких упаковок? </a:t>
                </a:r>
                <a:endParaRPr lang="ru-RU" sz="54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08" y="1033272"/>
                <a:ext cx="8650224" cy="4076244"/>
              </a:xfrm>
              <a:prstGeom prst="rect">
                <a:avLst/>
              </a:prstGeom>
              <a:blipFill>
                <a:blip r:embed="rId2"/>
                <a:stretch>
                  <a:fillRect l="-4792" t="-5240" r="-3735" b="-76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564880" y="5764446"/>
            <a:ext cx="1243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?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>
            <a:hlinkClick r:id="" action="ppaction://noaction" highlightClick="1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9830843"/>
              </p:ext>
            </p:extLst>
          </p:nvPr>
        </p:nvGraphicFramePr>
        <p:xfrm>
          <a:off x="575469" y="4222623"/>
          <a:ext cx="892175" cy="230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Формула" r:id="rId3" imgW="152334" imgH="393529" progId="Equation.3">
                  <p:embed/>
                </p:oleObj>
              </mc:Choice>
              <mc:Fallback>
                <p:oleObj name="Формула" r:id="rId3" imgW="152334" imgH="393529" progId="Equation.3">
                  <p:embed/>
                  <p:pic>
                    <p:nvPicPr>
                      <p:cNvPr id="4" name="Содержимое 3">
                        <a:hlinkClick r:id="" action="ppaction://noaction" highlightClick="1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469" y="4222623"/>
                        <a:ext cx="892175" cy="230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645962"/>
              </p:ext>
            </p:extLst>
          </p:nvPr>
        </p:nvGraphicFramePr>
        <p:xfrm>
          <a:off x="1442450" y="2151470"/>
          <a:ext cx="848889" cy="2193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Формула" r:id="rId5" imgW="152334" imgH="393529" progId="Equation.3">
                  <p:embed/>
                </p:oleObj>
              </mc:Choice>
              <mc:Fallback>
                <p:oleObj name="Формула" r:id="rId5" imgW="152334" imgH="393529" progId="Equation.3">
                  <p:embed/>
                  <p:pic>
                    <p:nvPicPr>
                      <p:cNvPr id="174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2450" y="2151470"/>
                        <a:ext cx="848889" cy="21935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88474"/>
              </p:ext>
            </p:extLst>
          </p:nvPr>
        </p:nvGraphicFramePr>
        <p:xfrm>
          <a:off x="3020002" y="2114372"/>
          <a:ext cx="765614" cy="1977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Формула" r:id="rId7" imgW="152334" imgH="393529" progId="Equation.3">
                  <p:embed/>
                </p:oleObj>
              </mc:Choice>
              <mc:Fallback>
                <p:oleObj name="Формула" r:id="rId7" imgW="152334" imgH="393529" progId="Equation.3">
                  <p:embed/>
                  <p:pic>
                    <p:nvPicPr>
                      <p:cNvPr id="1741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0002" y="2114372"/>
                        <a:ext cx="765614" cy="19779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2343150" y="4005263"/>
          <a:ext cx="792163" cy="223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Формула" r:id="rId9" imgW="139639" imgH="393529" progId="Equation.3">
                  <p:embed/>
                </p:oleObj>
              </mc:Choice>
              <mc:Fallback>
                <p:oleObj name="Формула" r:id="rId9" imgW="139639" imgH="393529" progId="Equation.3">
                  <p:embed/>
                  <p:pic>
                    <p:nvPicPr>
                      <p:cNvPr id="174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150" y="4005263"/>
                        <a:ext cx="792163" cy="2230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50306"/>
              </p:ext>
            </p:extLst>
          </p:nvPr>
        </p:nvGraphicFramePr>
        <p:xfrm>
          <a:off x="4677473" y="2003785"/>
          <a:ext cx="806897" cy="2088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Формула" r:id="rId11" imgW="152334" imgH="393529" progId="Equation.3">
                  <p:embed/>
                </p:oleObj>
              </mc:Choice>
              <mc:Fallback>
                <p:oleObj name="Формула" r:id="rId11" imgW="152334" imgH="393529" progId="Equation.3">
                  <p:embed/>
                  <p:pic>
                    <p:nvPicPr>
                      <p:cNvPr id="174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7473" y="2003785"/>
                        <a:ext cx="806897" cy="20885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16753"/>
              </p:ext>
            </p:extLst>
          </p:nvPr>
        </p:nvGraphicFramePr>
        <p:xfrm>
          <a:off x="6473136" y="1533682"/>
          <a:ext cx="865876" cy="2435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Формула" r:id="rId13" imgW="139639" imgH="393529" progId="Equation.3">
                  <p:embed/>
                </p:oleObj>
              </mc:Choice>
              <mc:Fallback>
                <p:oleObj name="Формула" r:id="rId13" imgW="139639" imgH="393529" progId="Equation.3">
                  <p:embed/>
                  <p:pic>
                    <p:nvPicPr>
                      <p:cNvPr id="1741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3136" y="1533682"/>
                        <a:ext cx="865876" cy="24350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7623175" y="1423988"/>
          <a:ext cx="1079500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Уравнение" r:id="rId15" imgW="203112" imgH="393529" progId="Equation.3">
                  <p:embed/>
                </p:oleObj>
              </mc:Choice>
              <mc:Fallback>
                <p:oleObj name="Уравнение" r:id="rId15" imgW="203112" imgH="393529" progId="Equation.3">
                  <p:embed/>
                  <p:pic>
                    <p:nvPicPr>
                      <p:cNvPr id="1741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3175" y="1423988"/>
                        <a:ext cx="1079500" cy="209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5622925" y="3956050"/>
          <a:ext cx="1260475" cy="243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Формула" r:id="rId17" imgW="203112" imgH="393529" progId="Equation.3">
                  <p:embed/>
                </p:oleObj>
              </mc:Choice>
              <mc:Fallback>
                <p:oleObj name="Формула" r:id="rId17" imgW="203112" imgH="393529" progId="Equation.3">
                  <p:embed/>
                  <p:pic>
                    <p:nvPicPr>
                      <p:cNvPr id="1741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2925" y="3956050"/>
                        <a:ext cx="1260475" cy="2439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TextBox 18"/>
          <p:cNvSpPr txBox="1">
            <a:spLocks noChangeArrowheads="1"/>
          </p:cNvSpPr>
          <p:nvPr/>
        </p:nvSpPr>
        <p:spPr bwMode="auto">
          <a:xfrm>
            <a:off x="395288" y="153720"/>
            <a:ext cx="860240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300"/>
              </a:spcBef>
              <a:buClr>
                <a:srgbClr val="A04DA3"/>
              </a:buClr>
              <a:buFont typeface="Georgia" panose="02040502050405020303" pitchFamily="18" charset="0"/>
              <a:buChar char="•"/>
              <a:defRPr sz="28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300"/>
              </a:spcBef>
              <a:buClr>
                <a:schemeClr val="accent2"/>
              </a:buClr>
              <a:buFont typeface="Georgia" panose="02040502050405020303" pitchFamily="18" charset="0"/>
              <a:buChar char="▫"/>
              <a:defRPr sz="260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accent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200">
                <a:solidFill>
                  <a:schemeClr val="accent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300"/>
              </a:spcBef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дроби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поднимаете</a:t>
            </a:r>
            <a:r>
              <a:rPr lang="ru-RU" dirty="0"/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над головой и хлопаете</a:t>
            </a:r>
            <a:endParaRPr lang="ru-RU" alt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1" name="Прямоугольник 19"/>
          <p:cNvSpPr>
            <a:spLocks noChangeArrowheads="1"/>
          </p:cNvSpPr>
          <p:nvPr/>
        </p:nvSpPr>
        <p:spPr bwMode="auto">
          <a:xfrm>
            <a:off x="417333" y="1444625"/>
            <a:ext cx="52055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300"/>
              </a:spcBef>
              <a:buClr>
                <a:srgbClr val="A04DA3"/>
              </a:buClr>
              <a:buFont typeface="Georgia" panose="02040502050405020303" pitchFamily="18" charset="0"/>
              <a:buChar char="•"/>
              <a:defRPr sz="28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300"/>
              </a:spcBef>
              <a:buClr>
                <a:schemeClr val="accent2"/>
              </a:buClr>
              <a:buFont typeface="Georgia" panose="02040502050405020303" pitchFamily="18" charset="0"/>
              <a:buChar char="▫"/>
              <a:defRPr sz="2600">
                <a:solidFill>
                  <a:schemeClr val="accent2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accent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3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200">
                <a:solidFill>
                  <a:schemeClr val="accent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300"/>
              </a:spcBef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anose="02040502050405020303" pitchFamily="18" charset="0"/>
              <a:buChar char="▫"/>
              <a:defRPr sz="2000">
                <a:solidFill>
                  <a:srgbClr val="A04DA3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Неправильные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топаем</a:t>
            </a:r>
            <a:endParaRPr lang="ru-RU" alt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Object 8"/>
          <p:cNvGraphicFramePr>
            <a:graphicFrameLocks noChangeAspect="1"/>
          </p:cNvGraphicFramePr>
          <p:nvPr/>
        </p:nvGraphicFramePr>
        <p:xfrm>
          <a:off x="7612063" y="3968750"/>
          <a:ext cx="1079500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Уравнение" r:id="rId19" imgW="203112" imgH="393529" progId="Equation.3">
                  <p:embed/>
                </p:oleObj>
              </mc:Choice>
              <mc:Fallback>
                <p:oleObj name="Уравнение" r:id="rId19" imgW="203112" imgH="393529" progId="Equation.3">
                  <p:embed/>
                  <p:pic>
                    <p:nvPicPr>
                      <p:cNvPr id="1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2063" y="3968750"/>
                        <a:ext cx="1079500" cy="209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ChangeAspect="1"/>
          </p:cNvGraphicFramePr>
          <p:nvPr/>
        </p:nvGraphicFramePr>
        <p:xfrm>
          <a:off x="3617913" y="4013200"/>
          <a:ext cx="1146175" cy="209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" name="Уравнение" r:id="rId21" imgW="215713" imgH="393359" progId="Equation.3">
                  <p:embed/>
                </p:oleObj>
              </mc:Choice>
              <mc:Fallback>
                <p:oleObj name="Уравнение" r:id="rId21" imgW="215713" imgH="393359" progId="Equation.3">
                  <p:embed/>
                  <p:pic>
                    <p:nvPicPr>
                      <p:cNvPr id="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7913" y="4013200"/>
                        <a:ext cx="1146175" cy="209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16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3747" t="44251" r="72363" b="39066"/>
          <a:stretch/>
        </p:blipFill>
        <p:spPr>
          <a:xfrm>
            <a:off x="649224" y="831562"/>
            <a:ext cx="2487168" cy="60005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0392" y="146304"/>
            <a:ext cx="7571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23661" t="62030" r="72395" b="28355"/>
          <a:stretch/>
        </p:blipFill>
        <p:spPr>
          <a:xfrm>
            <a:off x="4682101" y="1555225"/>
            <a:ext cx="2989715" cy="437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37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181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Georgia</vt:lpstr>
      <vt:lpstr>Times New Roman</vt:lpstr>
      <vt:lpstr>Тема Office</vt:lpstr>
      <vt:lpstr>Формула</vt:lpstr>
      <vt:lpstr>Уравнение</vt:lpstr>
      <vt:lpstr>Без знания дробей никто не может признаваться  сведущим в арифметике</vt:lpstr>
      <vt:lpstr>№ 5.452</vt:lpstr>
      <vt:lpstr>Игра «Магазин»</vt:lpstr>
      <vt:lpstr>1 ряд – фрукты  2 ряд – молочную продукцию    3 ряд – конфеты </vt:lpstr>
      <vt:lpstr>Презентация PowerPoint</vt:lpstr>
      <vt:lpstr>Тема: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 знания дробей никто не может признаваться  сведущим в арифметике</dc:title>
  <dc:creator>User</dc:creator>
  <cp:lastModifiedBy>User</cp:lastModifiedBy>
  <cp:revision>12</cp:revision>
  <dcterms:created xsi:type="dcterms:W3CDTF">2024-01-16T19:31:01Z</dcterms:created>
  <dcterms:modified xsi:type="dcterms:W3CDTF">2024-01-17T04:09:31Z</dcterms:modified>
</cp:coreProperties>
</file>