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9" r:id="rId2"/>
    <p:sldId id="258" r:id="rId3"/>
    <p:sldId id="262" r:id="rId4"/>
    <p:sldId id="263" r:id="rId5"/>
    <p:sldId id="260" r:id="rId6"/>
    <p:sldId id="261" r:id="rId7"/>
    <p:sldId id="265" r:id="rId8"/>
    <p:sldId id="264" r:id="rId9"/>
    <p:sldId id="266" r:id="rId10"/>
    <p:sldId id="267" r:id="rId11"/>
    <p:sldId id="269" r:id="rId12"/>
    <p:sldId id="270" r:id="rId13"/>
    <p:sldId id="272" r:id="rId14"/>
    <p:sldId id="271"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002"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_rels/chart2.xml.rels><?xml version="1.0" encoding="UTF-8" standalone="yes"?>
<Relationships xmlns="http://schemas.openxmlformats.org/package/2006/relationships"><Relationship Id="rId1" Type="http://schemas.openxmlformats.org/officeDocument/2006/relationships/package" Target="../embeddings/_____Microsoft_Excel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Лист1!$B$1</c:f>
              <c:strCache>
                <c:ptCount val="1"/>
                <c:pt idx="0">
                  <c:v>Продажи</c:v>
                </c:pt>
              </c:strCache>
            </c:strRef>
          </c:tx>
          <c:explosion val="25"/>
          <c:dLbls>
            <c:showLegendKey val="0"/>
            <c:showVal val="1"/>
            <c:showCatName val="0"/>
            <c:showSerName val="0"/>
            <c:showPercent val="0"/>
            <c:showBubbleSize val="0"/>
            <c:showLeaderLines val="1"/>
          </c:dLbls>
          <c:cat>
            <c:strRef>
              <c:f>Лист1!$A$2:$A$6</c:f>
              <c:strCache>
                <c:ptCount val="5"/>
                <c:pt idx="0">
                  <c:v>основные расходы</c:v>
                </c:pt>
                <c:pt idx="1">
                  <c:v>накопления, которые пойдут на крупные покупки или поездки</c:v>
                </c:pt>
                <c:pt idx="2">
                  <c:v>накопления с дальней перспективой </c:v>
                </c:pt>
                <c:pt idx="3">
                  <c:v>развлечения и удовольствия</c:v>
                </c:pt>
                <c:pt idx="4">
                  <c:v>разное, непредвиденные расходы</c:v>
                </c:pt>
              </c:strCache>
            </c:strRef>
          </c:cat>
          <c:val>
            <c:numRef>
              <c:f>Лист1!$B$2:$B$6</c:f>
              <c:numCache>
                <c:formatCode>General</c:formatCode>
                <c:ptCount val="5"/>
                <c:pt idx="0">
                  <c:v>60</c:v>
                </c:pt>
                <c:pt idx="1">
                  <c:v>10</c:v>
                </c:pt>
                <c:pt idx="2">
                  <c:v>10</c:v>
                </c:pt>
                <c:pt idx="3">
                  <c:v>10</c:v>
                </c:pt>
                <c:pt idx="4">
                  <c:v>10</c:v>
                </c:pt>
              </c:numCache>
            </c:numRef>
          </c:val>
        </c:ser>
        <c:dLbls>
          <c:showLegendKey val="0"/>
          <c:showVal val="0"/>
          <c:showCatName val="0"/>
          <c:showSerName val="0"/>
          <c:showPercent val="0"/>
          <c:showBubbleSize val="0"/>
          <c:showLeaderLines val="1"/>
        </c:dLbls>
        <c:firstSliceAng val="0"/>
      </c:pieChart>
    </c:plotArea>
    <c:legend>
      <c:legendPos val="r"/>
      <c:layout>
        <c:manualLayout>
          <c:xMode val="edge"/>
          <c:yMode val="edge"/>
          <c:x val="0.64249475065616801"/>
          <c:y val="6.144291338582681E-2"/>
          <c:w val="0.33875524934383205"/>
          <c:h val="0.75637992125984266"/>
        </c:manualLayout>
      </c:layout>
      <c:overlay val="0"/>
    </c:legend>
    <c:plotVisOnly val="1"/>
    <c:dispBlanksAs val="gap"/>
    <c:showDLblsOverMax val="0"/>
  </c:chart>
  <c:txPr>
    <a:bodyPr/>
    <a:lstStyle/>
    <a:p>
      <a:pPr>
        <a:defRPr sz="1800"/>
      </a:pPr>
      <a:endParaRPr lang="ru-RU"/>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dLbls>
          <c:showLegendKey val="0"/>
          <c:showVal val="0"/>
          <c:showCatName val="0"/>
          <c:showSerName val="0"/>
          <c:showPercent val="0"/>
          <c:showBubbleSize val="0"/>
          <c:showLeaderLines val="1"/>
        </c:dLbls>
        <c:firstSliceAng val="0"/>
      </c:pieChart>
      <c:spPr>
        <a:noFill/>
        <a:ln w="25400">
          <a:noFill/>
        </a:ln>
      </c:spPr>
    </c:plotArea>
    <c:legend>
      <c:legendPos val="r"/>
      <c:layout/>
      <c:overlay val="0"/>
    </c:legend>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DFAC4E83-5D75-47BD-8365-C2092C32300B}" type="datetimeFigureOut">
              <a:rPr lang="ru-RU" smtClean="0"/>
              <a:pPr/>
              <a:t>25.01.2024</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F4719DB-E164-4E45-A869-4302E30D0DEE}" type="slidenum">
              <a:rPr lang="ru-RU" smtClean="0"/>
              <a:pPr/>
              <a:t>‹#›</a:t>
            </a:fld>
            <a:endParaRPr lang="ru-RU"/>
          </a:p>
        </p:txBody>
      </p:sp>
    </p:spTree>
  </p:cSld>
  <p:clrMapOvr>
    <a:masterClrMapping/>
  </p:clrMapOvr>
  <p:transition>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FAC4E83-5D75-47BD-8365-C2092C32300B}" type="datetimeFigureOut">
              <a:rPr lang="ru-RU" smtClean="0"/>
              <a:pPr/>
              <a:t>25.01.2024</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F4719DB-E164-4E45-A869-4302E30D0DEE}"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wipe/>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ru.wiktionary.org/wiki/%D0%BB%D0%B0%D1%82%D0%B8%D0%BD%D1%81%D0%BA%D0%B8%D0%B9_%D1%8F%D0%B7%D1%8B%D0%BA" TargetMode="External"/><Relationship Id="rId3" Type="http://schemas.openxmlformats.org/officeDocument/2006/relationships/hyperlink" Target="https://ru.wiktionary.org/wiki/%D0%B0%D0%BD%D0%B3%D0%BB%D0%B8%D0%B9%D1%81%D0%BA%D0%B8%D0%B9_%D1%8F%D0%B7%D1%8B%D0%BA" TargetMode="External"/><Relationship Id="rId7" Type="http://schemas.openxmlformats.org/officeDocument/2006/relationships/hyperlink" Target="https://ru.wiktionary.org/wiki/%D0%BA%D0%BE%D1%88%D0%B5%D0%BB%D1%91%D0%BA" TargetMode="External"/><Relationship Id="rId12"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s://ru.wiktionary.org/wiki/%D1%81%D1%83%D0%BC%D0%BA%D0%B0" TargetMode="External"/><Relationship Id="rId11" Type="http://schemas.openxmlformats.org/officeDocument/2006/relationships/hyperlink" Target="https://ru.wiktionary.org/wiki/Budget" TargetMode="External"/><Relationship Id="rId5" Type="http://schemas.openxmlformats.org/officeDocument/2006/relationships/hyperlink" Target="https://ru.wiktionary.org/w/index.php?title=bougette&amp;action=edit&amp;redlink=1" TargetMode="External"/><Relationship Id="rId10" Type="http://schemas.openxmlformats.org/officeDocument/2006/relationships/hyperlink" Target="https://ru.wiktionary.org/wiki/%D0%BA%D0%BE%D0%B6%D0%B0%D0%BD%D1%8B%D0%B9" TargetMode="External"/><Relationship Id="rId4" Type="http://schemas.openxmlformats.org/officeDocument/2006/relationships/hyperlink" Target="https://ru.wiktionary.org/wiki/budget" TargetMode="External"/><Relationship Id="rId9" Type="http://schemas.openxmlformats.org/officeDocument/2006/relationships/hyperlink" Target="https://ru.wiktionary.org/w/index.php?title=bulga&amp;action=edit&amp;redlink=1"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000100" y="1285860"/>
            <a:ext cx="6715172" cy="2308324"/>
          </a:xfrm>
          <a:prstGeom prst="rect">
            <a:avLst/>
          </a:prstGeom>
          <a:noFill/>
        </p:spPr>
        <p:txBody>
          <a:bodyPr wrap="square" rtlCol="0">
            <a:spAutoFit/>
          </a:bodyPr>
          <a:lstStyle/>
          <a:p>
            <a:pPr algn="just"/>
            <a:r>
              <a:rPr lang="ru-RU" sz="2400" i="1" dirty="0">
                <a:latin typeface="Times New Roman" pitchFamily="18" charset="0"/>
                <a:cs typeface="Times New Roman" pitchFamily="18" charset="0"/>
              </a:rPr>
              <a:t>От </a:t>
            </a:r>
            <a:r>
              <a:rPr lang="ru-RU" sz="2400" i="1" u="sng" dirty="0">
                <a:latin typeface="Times New Roman" pitchFamily="18" charset="0"/>
                <a:cs typeface="Times New Roman" pitchFamily="18" charset="0"/>
                <a:hlinkClick r:id="rId3" tooltip="английский язык"/>
              </a:rPr>
              <a:t>англ.</a:t>
            </a:r>
            <a:r>
              <a:rPr lang="ru-RU" sz="2400" i="1" dirty="0">
                <a:latin typeface="Times New Roman" pitchFamily="18" charset="0"/>
                <a:cs typeface="Times New Roman" pitchFamily="18" charset="0"/>
              </a:rPr>
              <a:t> </a:t>
            </a:r>
            <a:r>
              <a:rPr lang="ru-RU" sz="2400" i="1" u="sng" dirty="0" err="1">
                <a:latin typeface="Times New Roman" pitchFamily="18" charset="0"/>
                <a:cs typeface="Times New Roman" pitchFamily="18" charset="0"/>
                <a:hlinkClick r:id="rId4" tooltip="budget"/>
              </a:rPr>
              <a:t>budget</a:t>
            </a:r>
            <a:r>
              <a:rPr lang="ru-RU" sz="2400" i="1" dirty="0">
                <a:latin typeface="Times New Roman" pitchFamily="18" charset="0"/>
                <a:cs typeface="Times New Roman" pitchFamily="18" charset="0"/>
              </a:rPr>
              <a:t> «бюджет» (с 1432 г.), из ст.-франц. </a:t>
            </a:r>
            <a:r>
              <a:rPr lang="ru-RU" sz="2400" i="1" u="sng" dirty="0" err="1">
                <a:latin typeface="Times New Roman" pitchFamily="18" charset="0"/>
                <a:cs typeface="Times New Roman" pitchFamily="18" charset="0"/>
                <a:hlinkClick r:id="rId5" tooltip="bougette (страница не существует)"/>
              </a:rPr>
              <a:t>bougette</a:t>
            </a:r>
            <a:r>
              <a:rPr lang="ru-RU" sz="2400" i="1" dirty="0">
                <a:latin typeface="Times New Roman" pitchFamily="18" charset="0"/>
                <a:cs typeface="Times New Roman" pitchFamily="18" charset="0"/>
              </a:rPr>
              <a:t> «</a:t>
            </a:r>
            <a:r>
              <a:rPr lang="ru-RU" sz="2400" i="1" u="sng" dirty="0">
                <a:latin typeface="Times New Roman" pitchFamily="18" charset="0"/>
                <a:cs typeface="Times New Roman" pitchFamily="18" charset="0"/>
                <a:hlinkClick r:id="rId6" tooltip="сумка"/>
              </a:rPr>
              <a:t>сумка</a:t>
            </a:r>
            <a:r>
              <a:rPr lang="ru-RU" sz="2400" i="1" dirty="0">
                <a:latin typeface="Times New Roman" pitchFamily="18" charset="0"/>
                <a:cs typeface="Times New Roman" pitchFamily="18" charset="0"/>
              </a:rPr>
              <a:t>, </a:t>
            </a:r>
            <a:r>
              <a:rPr lang="ru-RU" sz="2400" i="1" u="sng" dirty="0">
                <a:latin typeface="Times New Roman" pitchFamily="18" charset="0"/>
                <a:cs typeface="Times New Roman" pitchFamily="18" charset="0"/>
                <a:hlinkClick r:id="rId7" tooltip="кошелёк"/>
              </a:rPr>
              <a:t>кошелёк</a:t>
            </a:r>
            <a:r>
              <a:rPr lang="ru-RU" sz="2400" i="1" dirty="0">
                <a:latin typeface="Times New Roman" pitchFamily="18" charset="0"/>
                <a:cs typeface="Times New Roman" pitchFamily="18" charset="0"/>
              </a:rPr>
              <a:t>», далее из </a:t>
            </a:r>
            <a:r>
              <a:rPr lang="ru-RU" sz="2400" i="1" u="sng" dirty="0">
                <a:latin typeface="Times New Roman" pitchFamily="18" charset="0"/>
                <a:cs typeface="Times New Roman" pitchFamily="18" charset="0"/>
                <a:hlinkClick r:id="rId8" tooltip="латинский язык"/>
              </a:rPr>
              <a:t>лат.</a:t>
            </a:r>
            <a:r>
              <a:rPr lang="ru-RU" sz="2400" i="1" dirty="0">
                <a:latin typeface="Times New Roman" pitchFamily="18" charset="0"/>
                <a:cs typeface="Times New Roman" pitchFamily="18" charset="0"/>
              </a:rPr>
              <a:t> </a:t>
            </a:r>
            <a:r>
              <a:rPr lang="la-Latn" sz="2400" i="1" u="sng" dirty="0">
                <a:latin typeface="Times New Roman" pitchFamily="18" charset="0"/>
                <a:cs typeface="Times New Roman" pitchFamily="18" charset="0"/>
                <a:hlinkClick r:id="rId9" tooltip="bulga (страница не существует)"/>
              </a:rPr>
              <a:t>bulga</a:t>
            </a:r>
            <a:r>
              <a:rPr lang="ru-RU" sz="2400" i="1" dirty="0">
                <a:latin typeface="Times New Roman" pitchFamily="18" charset="0"/>
                <a:cs typeface="Times New Roman" pitchFamily="18" charset="0"/>
              </a:rPr>
              <a:t> «</a:t>
            </a:r>
            <a:r>
              <a:rPr lang="ru-RU" sz="2400" i="1" u="sng" dirty="0">
                <a:latin typeface="Times New Roman" pitchFamily="18" charset="0"/>
                <a:cs typeface="Times New Roman" pitchFamily="18" charset="0"/>
                <a:hlinkClick r:id="rId10" tooltip="кожаный"/>
              </a:rPr>
              <a:t>кожаная</a:t>
            </a:r>
            <a:r>
              <a:rPr lang="ru-RU" sz="2400" i="1" dirty="0">
                <a:latin typeface="Times New Roman" pitchFamily="18" charset="0"/>
                <a:cs typeface="Times New Roman" pitchFamily="18" charset="0"/>
              </a:rPr>
              <a:t> </a:t>
            </a:r>
            <a:r>
              <a:rPr lang="ru-RU" sz="2400" i="1" u="sng" dirty="0">
                <a:latin typeface="Times New Roman" pitchFamily="18" charset="0"/>
                <a:cs typeface="Times New Roman" pitchFamily="18" charset="0"/>
                <a:hlinkClick r:id="rId6" tooltip="сумка"/>
              </a:rPr>
              <a:t>сумка</a:t>
            </a:r>
            <a:r>
              <a:rPr lang="ru-RU" sz="2400" i="1" dirty="0">
                <a:latin typeface="Times New Roman" pitchFamily="18" charset="0"/>
                <a:cs typeface="Times New Roman" pitchFamily="18" charset="0"/>
              </a:rPr>
              <a:t>»; предположительно из </a:t>
            </a:r>
            <a:r>
              <a:rPr lang="ru-RU" sz="2400" i="1" dirty="0" err="1">
                <a:latin typeface="Times New Roman" pitchFamily="18" charset="0"/>
                <a:cs typeface="Times New Roman" pitchFamily="18" charset="0"/>
              </a:rPr>
              <a:t>галльск</a:t>
            </a:r>
            <a:r>
              <a:rPr lang="ru-RU" sz="2400" i="1" dirty="0">
                <a:latin typeface="Times New Roman" pitchFamily="18" charset="0"/>
                <a:cs typeface="Times New Roman" pitchFamily="18" charset="0"/>
              </a:rPr>
              <a:t>. Русск. бюджет, вероятно, </a:t>
            </a:r>
            <a:r>
              <a:rPr lang="ru-RU" sz="2400" i="1" dirty="0" err="1">
                <a:latin typeface="Times New Roman" pitchFamily="18" charset="0"/>
                <a:cs typeface="Times New Roman" pitchFamily="18" charset="0"/>
              </a:rPr>
              <a:t>заимств</a:t>
            </a:r>
            <a:r>
              <a:rPr lang="ru-RU" sz="2400" i="1" dirty="0">
                <a:latin typeface="Times New Roman" pitchFamily="18" charset="0"/>
                <a:cs typeface="Times New Roman" pitchFamily="18" charset="0"/>
              </a:rPr>
              <a:t>. через нем. </a:t>
            </a:r>
            <a:r>
              <a:rPr lang="ru-RU" sz="2400" i="1" u="sng" dirty="0" err="1">
                <a:latin typeface="Times New Roman" pitchFamily="18" charset="0"/>
                <a:cs typeface="Times New Roman" pitchFamily="18" charset="0"/>
                <a:hlinkClick r:id="rId11" tooltip="Budget"/>
              </a:rPr>
              <a:t>Budget</a:t>
            </a:r>
            <a:r>
              <a:rPr lang="ru-RU" sz="2400" i="1" dirty="0">
                <a:latin typeface="Times New Roman" pitchFamily="18" charset="0"/>
                <a:cs typeface="Times New Roman" pitchFamily="18" charset="0"/>
              </a:rPr>
              <a:t> или франц. </a:t>
            </a:r>
            <a:r>
              <a:rPr lang="ru-RU" sz="2400" i="1" u="sng" dirty="0" err="1">
                <a:latin typeface="Times New Roman" pitchFamily="18" charset="0"/>
                <a:cs typeface="Times New Roman" pitchFamily="18" charset="0"/>
                <a:hlinkClick r:id="rId4" tooltip="budget"/>
              </a:rPr>
              <a:t>budget</a:t>
            </a:r>
            <a:endParaRPr lang="ru-RU" sz="2400" i="1" dirty="0">
              <a:latin typeface="Times New Roman" pitchFamily="18" charset="0"/>
              <a:cs typeface="Times New Roman" pitchFamily="18" charset="0"/>
            </a:endParaRPr>
          </a:p>
        </p:txBody>
      </p:sp>
      <p:pic>
        <p:nvPicPr>
          <p:cNvPr id="16386" name="Picture 2" descr="https://sun9-10.userapi.com/impg/mD3LK4_qeufBkBivzJzDRbWWpMFLworV_uXR6g/MtJlAf70OSo.jpg?size=604x484&amp;quality=96&amp;sign=238a1698f1ecc6059283129a8fa13667&amp;type=album"/>
          <p:cNvPicPr>
            <a:picLocks noChangeAspect="1" noChangeArrowheads="1"/>
          </p:cNvPicPr>
          <p:nvPr/>
        </p:nvPicPr>
        <p:blipFill>
          <a:blip r:embed="rId12">
            <a:clrChange>
              <a:clrFrom>
                <a:srgbClr val="F9F9F9"/>
              </a:clrFrom>
              <a:clrTo>
                <a:srgbClr val="F9F9F9">
                  <a:alpha val="0"/>
                </a:srgbClr>
              </a:clrTo>
            </a:clrChange>
          </a:blip>
          <a:srcRect l="9934" r="15562"/>
          <a:stretch>
            <a:fillRect/>
          </a:stretch>
        </p:blipFill>
        <p:spPr bwMode="auto">
          <a:xfrm>
            <a:off x="4500562" y="3643314"/>
            <a:ext cx="2714644" cy="2919730"/>
          </a:xfrm>
          <a:prstGeom prst="rect">
            <a:avLst/>
          </a:prstGeom>
          <a:noFill/>
        </p:spPr>
      </p:pic>
    </p:spTree>
  </p:cSld>
  <p:clrMapOvr>
    <a:masterClrMapping/>
  </p:clrMapOvr>
  <p:transition>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1000100" y="857232"/>
            <a:ext cx="6715173" cy="5539978"/>
          </a:xfrm>
          <a:prstGeom prst="rect">
            <a:avLst/>
          </a:prstGeom>
          <a:noFill/>
        </p:spPr>
        <p:txBody>
          <a:bodyPr wrap="square" rtlCol="0">
            <a:spAutoFit/>
          </a:bodyPr>
          <a:lstStyle/>
          <a:p>
            <a:pPr algn="just"/>
            <a:r>
              <a:rPr lang="ru-RU" sz="2400" b="1" i="1" dirty="0" smtClean="0">
                <a:latin typeface="Times New Roman" pitchFamily="18" charset="0"/>
                <a:cs typeface="Times New Roman" pitchFamily="18" charset="0"/>
              </a:rPr>
              <a:t>Маленькие </a:t>
            </a:r>
            <a:r>
              <a:rPr lang="ru-RU" sz="2400" b="1" i="1" dirty="0">
                <a:latin typeface="Times New Roman" pitchFamily="18" charset="0"/>
                <a:cs typeface="Times New Roman" pitchFamily="18" charset="0"/>
              </a:rPr>
              <a:t>хитрости по планированию покупок:</a:t>
            </a:r>
          </a:p>
          <a:p>
            <a:pPr algn="just"/>
            <a:r>
              <a:rPr lang="ru-RU" sz="2400" dirty="0">
                <a:latin typeface="Times New Roman" pitchFamily="18" charset="0"/>
                <a:cs typeface="Times New Roman" pitchFamily="18" charset="0"/>
              </a:rPr>
              <a:t>1. Покупайте раз в неделю то, что требуется каждый день.</a:t>
            </a:r>
          </a:p>
          <a:p>
            <a:pPr algn="just"/>
            <a:r>
              <a:rPr lang="ru-RU" sz="2400" dirty="0">
                <a:latin typeface="Times New Roman" pitchFamily="18" charset="0"/>
                <a:cs typeface="Times New Roman" pitchFamily="18" charset="0"/>
              </a:rPr>
              <a:t>2. Совершайте сезонные покупки заранее.</a:t>
            </a:r>
          </a:p>
          <a:p>
            <a:pPr algn="just"/>
            <a:r>
              <a:rPr lang="ru-RU" sz="2400" dirty="0">
                <a:latin typeface="Times New Roman" pitchFamily="18" charset="0"/>
                <a:cs typeface="Times New Roman" pitchFamily="18" charset="0"/>
              </a:rPr>
              <a:t>3. Пользуйтесь </a:t>
            </a:r>
            <a:r>
              <a:rPr lang="ru-RU" sz="2400" dirty="0" err="1">
                <a:latin typeface="Times New Roman" pitchFamily="18" charset="0"/>
                <a:cs typeface="Times New Roman" pitchFamily="18" charset="0"/>
              </a:rPr>
              <a:t>кешбэком</a:t>
            </a:r>
            <a:r>
              <a:rPr lang="ru-RU" sz="2400" dirty="0">
                <a:latin typeface="Times New Roman" pitchFamily="18" charset="0"/>
                <a:cs typeface="Times New Roman" pitchFamily="18" charset="0"/>
              </a:rPr>
              <a:t> и бонусными баллами</a:t>
            </a:r>
            <a:r>
              <a:rPr lang="ru-RU" sz="2400" dirty="0" smtClean="0">
                <a:latin typeface="Times New Roman" pitchFamily="18" charset="0"/>
                <a:cs typeface="Times New Roman" pitchFamily="18" charset="0"/>
              </a:rPr>
              <a:t>.</a:t>
            </a:r>
          </a:p>
          <a:p>
            <a:pPr algn="just"/>
            <a:endParaRPr lang="ru-RU" sz="2400" dirty="0">
              <a:latin typeface="Times New Roman" pitchFamily="18" charset="0"/>
              <a:cs typeface="Times New Roman" pitchFamily="18" charset="0"/>
            </a:endParaRPr>
          </a:p>
          <a:p>
            <a:pPr algn="just"/>
            <a:r>
              <a:rPr lang="ru-RU" sz="2400" b="1" i="1" dirty="0" err="1" smtClean="0">
                <a:latin typeface="Times New Roman" pitchFamily="18" charset="0"/>
                <a:cs typeface="Times New Roman" pitchFamily="18" charset="0"/>
              </a:rPr>
              <a:t>Кешбэк</a:t>
            </a:r>
            <a:r>
              <a:rPr lang="ru-RU" sz="2400" dirty="0" smtClean="0">
                <a:latin typeface="Times New Roman" pitchFamily="18" charset="0"/>
                <a:cs typeface="Times New Roman" pitchFamily="18" charset="0"/>
              </a:rPr>
              <a:t>- </a:t>
            </a:r>
            <a:r>
              <a:rPr lang="ru-RU" sz="2400" dirty="0">
                <a:latin typeface="Times New Roman" pitchFamily="18" charset="0"/>
                <a:cs typeface="Times New Roman" pitchFamily="18" charset="0"/>
              </a:rPr>
              <a:t>разновидность программы лояльности, при которой часть потраченных средств возвращается покупателю</a:t>
            </a:r>
            <a:r>
              <a:rPr lang="ru-RU" sz="2400" dirty="0" smtClean="0">
                <a:latin typeface="Times New Roman" pitchFamily="18" charset="0"/>
                <a:cs typeface="Times New Roman" pitchFamily="18" charset="0"/>
              </a:rPr>
              <a:t>.</a:t>
            </a:r>
          </a:p>
          <a:p>
            <a:pPr algn="just">
              <a:buFontTx/>
              <a:buChar char="-"/>
            </a:pPr>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4. Смотрите на цену, а не на скидку.</a:t>
            </a:r>
          </a:p>
          <a:p>
            <a:pPr algn="just"/>
            <a:r>
              <a:rPr lang="ru-RU" sz="2400" dirty="0">
                <a:latin typeface="Times New Roman" pitchFamily="18" charset="0"/>
                <a:cs typeface="Times New Roman" pitchFamily="18" charset="0"/>
              </a:rPr>
              <a:t>5. Исходите из потребностей, а не из скидок.</a:t>
            </a:r>
          </a:p>
          <a:p>
            <a:pPr algn="just"/>
            <a:r>
              <a:rPr lang="ru-RU" sz="2400" dirty="0">
                <a:latin typeface="Times New Roman" pitchFamily="18" charset="0"/>
                <a:cs typeface="Times New Roman" pitchFamily="18" charset="0"/>
              </a:rPr>
              <a:t>6. Сохраняйте здравый смысл.</a:t>
            </a:r>
          </a:p>
          <a:p>
            <a:endParaRPr lang="ru-RU" dirty="0"/>
          </a:p>
        </p:txBody>
      </p:sp>
    </p:spTree>
  </p:cSld>
  <p:clrMapOvr>
    <a:masterClrMapping/>
  </p:clrMapOvr>
  <p:transition>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500166" y="357166"/>
            <a:ext cx="6072230" cy="1231106"/>
          </a:xfrm>
          <a:prstGeom prst="rect">
            <a:avLst/>
          </a:prstGeom>
          <a:noFill/>
        </p:spPr>
        <p:txBody>
          <a:bodyPr wrap="square" rtlCol="0">
            <a:spAutoFit/>
          </a:bodyPr>
          <a:lstStyle/>
          <a:p>
            <a:pPr lvl="0" algn="ctr"/>
            <a:r>
              <a:rPr lang="ru-RU" sz="2800" b="1" i="1" dirty="0">
                <a:latin typeface="Times New Roman" pitchFamily="18" charset="0"/>
                <a:cs typeface="Times New Roman" pitchFamily="18" charset="0"/>
              </a:rPr>
              <a:t>Лепесток - Как</a:t>
            </a:r>
            <a:r>
              <a:rPr lang="ru-RU" sz="2800" b="1" i="1" dirty="0" smtClean="0">
                <a:latin typeface="Times New Roman" pitchFamily="18" charset="0"/>
                <a:cs typeface="Times New Roman" pitchFamily="18" charset="0"/>
              </a:rPr>
              <a:t>?</a:t>
            </a:r>
          </a:p>
          <a:p>
            <a:pPr lvl="0" algn="ctr"/>
            <a:r>
              <a:rPr lang="ru-RU" sz="2800" i="1" dirty="0" smtClean="0">
                <a:latin typeface="Times New Roman" pitchFamily="18" charset="0"/>
                <a:cs typeface="Times New Roman" pitchFamily="18" charset="0"/>
              </a:rPr>
              <a:t> </a:t>
            </a:r>
            <a:r>
              <a:rPr lang="ru-RU" sz="2800" i="1" dirty="0">
                <a:latin typeface="Times New Roman" pitchFamily="18" charset="0"/>
                <a:cs typeface="Times New Roman" pitchFamily="18" charset="0"/>
              </a:rPr>
              <a:t>(правильно распределять бюджет)</a:t>
            </a:r>
          </a:p>
          <a:p>
            <a:endParaRPr lang="ru-RU" dirty="0"/>
          </a:p>
        </p:txBody>
      </p:sp>
      <p:sp>
        <p:nvSpPr>
          <p:cNvPr id="3" name="TextBox 2"/>
          <p:cNvSpPr txBox="1"/>
          <p:nvPr/>
        </p:nvSpPr>
        <p:spPr>
          <a:xfrm>
            <a:off x="1142976" y="1571612"/>
            <a:ext cx="6572297" cy="3385542"/>
          </a:xfrm>
          <a:prstGeom prst="rect">
            <a:avLst/>
          </a:prstGeom>
          <a:noFill/>
        </p:spPr>
        <p:txBody>
          <a:bodyPr wrap="square" rtlCol="0">
            <a:spAutoFit/>
          </a:bodyPr>
          <a:lstStyle/>
          <a:p>
            <a:pPr lvl="0" algn="just" fontAlgn="base">
              <a:buFont typeface="Wingdings" pitchFamily="2" charset="2"/>
              <a:buChar char="ü"/>
            </a:pPr>
            <a:r>
              <a:rPr lang="ru-RU" sz="2800" dirty="0" smtClean="0">
                <a:latin typeface="Times New Roman" pitchFamily="18" charset="0"/>
                <a:cs typeface="Times New Roman" pitchFamily="18" charset="0"/>
              </a:rPr>
              <a:t>Таблицу </a:t>
            </a:r>
            <a:r>
              <a:rPr lang="ru-RU" sz="2800" dirty="0">
                <a:latin typeface="Times New Roman" pitchFamily="18" charset="0"/>
                <a:cs typeface="Times New Roman" pitchFamily="18" charset="0"/>
              </a:rPr>
              <a:t>учета </a:t>
            </a:r>
            <a:r>
              <a:rPr lang="ru-RU" sz="2800" dirty="0" smtClean="0">
                <a:latin typeface="Times New Roman" pitchFamily="18" charset="0"/>
                <a:cs typeface="Times New Roman" pitchFamily="18" charset="0"/>
              </a:rPr>
              <a:t>средств;</a:t>
            </a:r>
          </a:p>
          <a:p>
            <a:pPr lvl="0" algn="just" fontAlgn="base"/>
            <a:endParaRPr lang="ru-RU" sz="2800" dirty="0">
              <a:latin typeface="Times New Roman" pitchFamily="18" charset="0"/>
              <a:cs typeface="Times New Roman" pitchFamily="18" charset="0"/>
            </a:endParaRPr>
          </a:p>
          <a:p>
            <a:pPr lvl="0" algn="just" fontAlgn="base">
              <a:buFont typeface="Wingdings" pitchFamily="2" charset="2"/>
              <a:buChar char="ü"/>
            </a:pPr>
            <a:r>
              <a:rPr lang="ru-RU" sz="2800" dirty="0" smtClean="0">
                <a:latin typeface="Times New Roman" pitchFamily="18" charset="0"/>
                <a:cs typeface="Times New Roman" pitchFamily="18" charset="0"/>
              </a:rPr>
              <a:t>Долгосрочные цели;</a:t>
            </a:r>
          </a:p>
          <a:p>
            <a:pPr lvl="0" algn="just" fontAlgn="base"/>
            <a:endParaRPr lang="ru-RU" sz="2800" dirty="0">
              <a:latin typeface="Times New Roman" pitchFamily="18" charset="0"/>
              <a:cs typeface="Times New Roman" pitchFamily="18" charset="0"/>
            </a:endParaRPr>
          </a:p>
          <a:p>
            <a:pPr lvl="0" algn="just" fontAlgn="base">
              <a:buFont typeface="Wingdings" pitchFamily="2" charset="2"/>
              <a:buChar char="ü"/>
            </a:pPr>
            <a:r>
              <a:rPr lang="ru-RU" sz="2800" dirty="0">
                <a:latin typeface="Times New Roman" pitchFamily="18" charset="0"/>
                <a:cs typeface="Times New Roman" pitchFamily="18" charset="0"/>
              </a:rPr>
              <a:t>Таблица расходов семейного </a:t>
            </a:r>
            <a:r>
              <a:rPr lang="ru-RU" sz="2800" dirty="0" smtClean="0">
                <a:latin typeface="Times New Roman" pitchFamily="18" charset="0"/>
                <a:cs typeface="Times New Roman" pitchFamily="18" charset="0"/>
              </a:rPr>
              <a:t>бюджета;</a:t>
            </a:r>
          </a:p>
          <a:p>
            <a:pPr lvl="0" algn="just" fontAlgn="base">
              <a:buFont typeface="Wingdings" pitchFamily="2" charset="2"/>
              <a:buChar char="ü"/>
            </a:pPr>
            <a:endParaRPr lang="ru-RU" sz="2800" dirty="0">
              <a:latin typeface="Times New Roman" pitchFamily="18" charset="0"/>
              <a:cs typeface="Times New Roman" pitchFamily="18" charset="0"/>
            </a:endParaRPr>
          </a:p>
          <a:p>
            <a:pPr lvl="0" algn="just" fontAlgn="base">
              <a:buFont typeface="Wingdings" pitchFamily="2" charset="2"/>
              <a:buChar char="ü"/>
            </a:pPr>
            <a:r>
              <a:rPr lang="ru-RU" sz="2800" dirty="0">
                <a:latin typeface="Times New Roman" pitchFamily="18" charset="0"/>
                <a:cs typeface="Times New Roman" pitchFamily="18" charset="0"/>
              </a:rPr>
              <a:t>Финансовый </a:t>
            </a:r>
            <a:r>
              <a:rPr lang="ru-RU" sz="2800" dirty="0" smtClean="0">
                <a:latin typeface="Times New Roman" pitchFamily="18" charset="0"/>
                <a:cs typeface="Times New Roman" pitchFamily="18" charset="0"/>
              </a:rPr>
              <a:t>план.</a:t>
            </a:r>
            <a:endParaRPr lang="ru-RU" sz="2800" dirty="0">
              <a:latin typeface="Times New Roman" pitchFamily="18" charset="0"/>
              <a:cs typeface="Times New Roman" pitchFamily="18" charset="0"/>
            </a:endParaRPr>
          </a:p>
          <a:p>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graphicFrame>
        <p:nvGraphicFramePr>
          <p:cNvPr id="3" name="Диаграмма 2"/>
          <p:cNvGraphicFramePr/>
          <p:nvPr/>
        </p:nvGraphicFramePr>
        <p:xfrm>
          <a:off x="1571604" y="214290"/>
          <a:ext cx="6096000" cy="664371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4" name="Диаграмма 3"/>
          <p:cNvGraphicFramePr/>
          <p:nvPr>
            <p:extLst>
              <p:ext uri="{D42A27DB-BD31-4B8C-83A1-F6EECF244321}">
                <p14:modId xmlns:p14="http://schemas.microsoft.com/office/powerpoint/2010/main" val="1968519959"/>
              </p:ext>
            </p:extLst>
          </p:nvPr>
        </p:nvGraphicFramePr>
        <p:xfrm>
          <a:off x="1142976" y="0"/>
          <a:ext cx="6858048" cy="6858000"/>
        </p:xfrm>
        <a:graphic>
          <a:graphicData uri="http://schemas.openxmlformats.org/drawingml/2006/chart">
            <c:chart xmlns:c="http://schemas.openxmlformats.org/drawingml/2006/chart" xmlns:r="http://schemas.openxmlformats.org/officeDocument/2006/relationships" r:id="rId4"/>
          </a:graphicData>
        </a:graphic>
      </p:graphicFrame>
    </p:spTree>
  </p:cSld>
  <p:clrMapOvr>
    <a:masterClrMapping/>
  </p:clrMapOvr>
  <p:transition>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1142976" y="-214338"/>
            <a:ext cx="6929486" cy="6924973"/>
          </a:xfrm>
          <a:prstGeom prst="rect">
            <a:avLst/>
          </a:prstGeom>
          <a:noFill/>
        </p:spPr>
        <p:txBody>
          <a:bodyPr wrap="square" rtlCol="0">
            <a:spAutoFit/>
          </a:bodyPr>
          <a:lstStyle/>
          <a:p>
            <a:pPr fontAlgn="base"/>
            <a:endParaRPr lang="ru-RU" dirty="0" smtClean="0"/>
          </a:p>
          <a:p>
            <a:pPr algn="just" fontAlgn="base"/>
            <a:endParaRPr lang="ru-RU" sz="2400" dirty="0" smtClean="0">
              <a:latin typeface="Times New Roman" pitchFamily="18" charset="0"/>
              <a:cs typeface="Times New Roman" pitchFamily="18" charset="0"/>
            </a:endParaRPr>
          </a:p>
          <a:p>
            <a:pPr algn="ctr" fontAlgn="base"/>
            <a:r>
              <a:rPr lang="ru-RU" sz="2400" b="1" i="1" dirty="0" smtClean="0">
                <a:latin typeface="Times New Roman" pitchFamily="18" charset="0"/>
                <a:cs typeface="Times New Roman" pitchFamily="18" charset="0"/>
              </a:rPr>
              <a:t>План</a:t>
            </a:r>
          </a:p>
          <a:p>
            <a:pPr algn="just" fontAlgn="base"/>
            <a:r>
              <a:rPr lang="ru-RU" sz="2400" dirty="0" smtClean="0">
                <a:latin typeface="Times New Roman" pitchFamily="18" charset="0"/>
                <a:cs typeface="Times New Roman" pitchFamily="18" charset="0"/>
              </a:rPr>
              <a:t>1. Вам нужно договорится, кто и какую роль будет исполнять в игровой семье – при планировании семейного бюджета каждый член «семьи» будет вносить предложения, исходя из своей роли;</a:t>
            </a:r>
          </a:p>
          <a:p>
            <a:pPr algn="just" fontAlgn="base"/>
            <a:r>
              <a:rPr lang="ru-RU" sz="2400" dirty="0" smtClean="0">
                <a:latin typeface="Times New Roman" pitchFamily="18" charset="0"/>
                <a:cs typeface="Times New Roman" pitchFamily="18" charset="0"/>
              </a:rPr>
              <a:t>2. Познакомьтесь с информацией об имуществе и доходах вашей «семьи» с помощью карточек для игры; </a:t>
            </a:r>
          </a:p>
          <a:p>
            <a:pPr algn="just" fontAlgn="base"/>
            <a:r>
              <a:rPr lang="ru-RU" sz="2400" dirty="0" smtClean="0">
                <a:latin typeface="Times New Roman" pitchFamily="18" charset="0"/>
                <a:cs typeface="Times New Roman" pitchFamily="18" charset="0"/>
              </a:rPr>
              <a:t>3. Выберите из списка не менее двух событий для своей «семьи»;</a:t>
            </a:r>
          </a:p>
          <a:p>
            <a:pPr algn="just" fontAlgn="base"/>
            <a:r>
              <a:rPr lang="ru-RU" sz="2400" dirty="0" smtClean="0">
                <a:latin typeface="Times New Roman" pitchFamily="18" charset="0"/>
                <a:cs typeface="Times New Roman" pitchFamily="18" charset="0"/>
              </a:rPr>
              <a:t>4. Составьте семейный бюджет на следующий месяц с учётом общего дохода «семьи», её обязательных текущих расходов, а также расходов, связанных с предстоящими событиями;</a:t>
            </a:r>
          </a:p>
          <a:p>
            <a:pPr algn="just" fontAlgn="base"/>
            <a:r>
              <a:rPr lang="ru-RU" sz="2400" dirty="0" smtClean="0">
                <a:latin typeface="Times New Roman" pitchFamily="18" charset="0"/>
                <a:cs typeface="Times New Roman" pitchFamily="18" charset="0"/>
              </a:rPr>
              <a:t>5. Представить семейный бюджет экспертам и классу</a:t>
            </a:r>
          </a:p>
          <a:p>
            <a:endParaRPr lang="ru-RU" dirty="0"/>
          </a:p>
        </p:txBody>
      </p:sp>
    </p:spTree>
  </p:cSld>
  <p:clrMapOvr>
    <a:masterClrMapping/>
  </p:clrMapOvr>
  <p:transition>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285720" y="357166"/>
            <a:ext cx="7858180" cy="1231106"/>
          </a:xfrm>
          <a:prstGeom prst="rect">
            <a:avLst/>
          </a:prstGeom>
          <a:noFill/>
        </p:spPr>
        <p:txBody>
          <a:bodyPr wrap="square" rtlCol="0">
            <a:spAutoFit/>
          </a:bodyPr>
          <a:lstStyle/>
          <a:p>
            <a:pPr lvl="0" algn="ctr"/>
            <a:r>
              <a:rPr lang="ru-RU" sz="2800" b="1" i="1" dirty="0">
                <a:latin typeface="Times New Roman" pitchFamily="18" charset="0"/>
                <a:cs typeface="Times New Roman" pitchFamily="18" charset="0"/>
              </a:rPr>
              <a:t>Лепесток - Каким образом</a:t>
            </a:r>
            <a:r>
              <a:rPr lang="ru-RU" sz="2800" b="1" i="1" dirty="0" smtClean="0">
                <a:latin typeface="Times New Roman" pitchFamily="18" charset="0"/>
                <a:cs typeface="Times New Roman" pitchFamily="18" charset="0"/>
              </a:rPr>
              <a:t>?</a:t>
            </a:r>
          </a:p>
          <a:p>
            <a:pPr lvl="0" algn="ctr"/>
            <a:r>
              <a:rPr lang="ru-RU" sz="2800" i="1" dirty="0" smtClean="0">
                <a:latin typeface="Times New Roman" pitchFamily="18" charset="0"/>
                <a:cs typeface="Times New Roman" pitchFamily="18" charset="0"/>
              </a:rPr>
              <a:t> </a:t>
            </a:r>
            <a:r>
              <a:rPr lang="ru-RU" sz="2800" i="1" dirty="0">
                <a:latin typeface="Times New Roman" pitchFamily="18" charset="0"/>
                <a:cs typeface="Times New Roman" pitchFamily="18" charset="0"/>
              </a:rPr>
              <a:t>(семья может сократить свои расходы).</a:t>
            </a:r>
          </a:p>
          <a:p>
            <a:endParaRPr lang="ru-RU" dirty="0"/>
          </a:p>
        </p:txBody>
      </p:sp>
      <p:sp>
        <p:nvSpPr>
          <p:cNvPr id="3" name="TextBox 2"/>
          <p:cNvSpPr txBox="1"/>
          <p:nvPr/>
        </p:nvSpPr>
        <p:spPr>
          <a:xfrm>
            <a:off x="1142976" y="1500174"/>
            <a:ext cx="6429420" cy="4801314"/>
          </a:xfrm>
          <a:prstGeom prst="rect">
            <a:avLst/>
          </a:prstGeom>
          <a:noFill/>
        </p:spPr>
        <p:txBody>
          <a:bodyPr wrap="square" rtlCol="0">
            <a:spAutoFit/>
          </a:bodyPr>
          <a:lstStyle/>
          <a:p>
            <a:pPr lvl="0" algn="just">
              <a:buFont typeface="Times New Roman" pitchFamily="18" charset="0"/>
              <a:buChar char="–"/>
            </a:pPr>
            <a:r>
              <a:rPr lang="ru-RU" sz="2400" dirty="0">
                <a:latin typeface="Times New Roman" pitchFamily="18" charset="0"/>
                <a:cs typeface="Times New Roman" pitchFamily="18" charset="0"/>
              </a:rPr>
              <a:t>Экономить электроэнергию</a:t>
            </a:r>
          </a:p>
          <a:p>
            <a:pPr lvl="0" algn="just">
              <a:buFont typeface="Times New Roman" pitchFamily="18" charset="0"/>
              <a:buChar char="–"/>
            </a:pPr>
            <a:r>
              <a:rPr lang="ru-RU" sz="2400" dirty="0">
                <a:latin typeface="Times New Roman" pitchFamily="18" charset="0"/>
                <a:cs typeface="Times New Roman" pitchFamily="18" charset="0"/>
              </a:rPr>
              <a:t>Утеплить окна, экономить тепловую энергию</a:t>
            </a:r>
          </a:p>
          <a:p>
            <a:pPr lvl="0" algn="just">
              <a:buFont typeface="Times New Roman" pitchFamily="18" charset="0"/>
              <a:buChar char="–"/>
            </a:pPr>
            <a:r>
              <a:rPr lang="ru-RU" sz="2400" dirty="0">
                <a:latin typeface="Times New Roman" pitchFamily="18" charset="0"/>
                <a:cs typeface="Times New Roman" pitchFamily="18" charset="0"/>
              </a:rPr>
              <a:t>Установить счетчики, </a:t>
            </a:r>
          </a:p>
          <a:p>
            <a:pPr lvl="0" algn="just">
              <a:buFont typeface="Times New Roman" pitchFamily="18" charset="0"/>
              <a:buChar char="–"/>
            </a:pPr>
            <a:r>
              <a:rPr lang="ru-RU" sz="2400" dirty="0">
                <a:latin typeface="Times New Roman" pitchFamily="18" charset="0"/>
                <a:cs typeface="Times New Roman" pitchFamily="18" charset="0"/>
              </a:rPr>
              <a:t>Отказаться от поездок на машине на работу и такси, а пользоваться общественным транспортом</a:t>
            </a:r>
          </a:p>
          <a:p>
            <a:pPr lvl="0" algn="just">
              <a:buFont typeface="Times New Roman" pitchFamily="18" charset="0"/>
              <a:buChar char="–"/>
            </a:pPr>
            <a:r>
              <a:rPr lang="ru-RU" sz="2400" dirty="0">
                <a:latin typeface="Times New Roman" pitchFamily="18" charset="0"/>
                <a:cs typeface="Times New Roman" pitchFamily="18" charset="0"/>
              </a:rPr>
              <a:t>Консервировать и заготавливать продукты</a:t>
            </a:r>
          </a:p>
          <a:p>
            <a:pPr lvl="0" algn="just">
              <a:buFont typeface="Times New Roman" pitchFamily="18" charset="0"/>
              <a:buChar char="–"/>
            </a:pPr>
            <a:r>
              <a:rPr lang="ru-RU" sz="2400" dirty="0">
                <a:latin typeface="Times New Roman" pitchFamily="18" charset="0"/>
                <a:cs typeface="Times New Roman" pitchFamily="18" charset="0"/>
              </a:rPr>
              <a:t>Отказаться от вредных привычек</a:t>
            </a:r>
          </a:p>
          <a:p>
            <a:pPr lvl="0" algn="just">
              <a:buFont typeface="Times New Roman" pitchFamily="18" charset="0"/>
              <a:buChar char="–"/>
            </a:pPr>
            <a:r>
              <a:rPr lang="ru-RU" sz="2400" dirty="0">
                <a:latin typeface="Times New Roman" pitchFamily="18" charset="0"/>
                <a:cs typeface="Times New Roman" pitchFamily="18" charset="0"/>
              </a:rPr>
              <a:t>Производить мелкий ремонт в доме</a:t>
            </a:r>
          </a:p>
          <a:p>
            <a:pPr lvl="0" algn="just">
              <a:buFont typeface="Times New Roman" pitchFamily="18" charset="0"/>
              <a:buChar char="–"/>
            </a:pPr>
            <a:r>
              <a:rPr lang="ru-RU" sz="2400" dirty="0">
                <a:latin typeface="Times New Roman" pitchFamily="18" charset="0"/>
                <a:cs typeface="Times New Roman" pitchFamily="18" charset="0"/>
              </a:rPr>
              <a:t>Не покупать ненужные вещи.</a:t>
            </a:r>
          </a:p>
          <a:p>
            <a:pPr lvl="0" algn="just">
              <a:buFont typeface="Times New Roman" pitchFamily="18" charset="0"/>
              <a:buChar char="–"/>
            </a:pPr>
            <a:r>
              <a:rPr lang="ru-RU" sz="2400" dirty="0">
                <a:latin typeface="Times New Roman" pitchFamily="18" charset="0"/>
                <a:cs typeface="Times New Roman" pitchFamily="18" charset="0"/>
              </a:rPr>
              <a:t>Экономить на покупке сладостей (торты, пирожное, шоколад, конфеты)</a:t>
            </a:r>
          </a:p>
          <a:p>
            <a:endParaRPr lang="ru-RU" dirty="0"/>
          </a:p>
        </p:txBody>
      </p:sp>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8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3"/>
                                        </p:tgtEl>
                                        <p:attrNameLst>
                                          <p:attrName>fillcolor</p:attrName>
                                        </p:attrNameLst>
                                      </p:cBhvr>
                                      <p:tavLst>
                                        <p:tav tm="0">
                                          <p:val>
                                            <p:clrVal>
                                              <a:schemeClr val="accent2"/>
                                            </p:clrVal>
                                          </p:val>
                                        </p:tav>
                                        <p:tav tm="50000">
                                          <p:val>
                                            <p:clrVal>
                                              <a:schemeClr val="hlink"/>
                                            </p:clrVal>
                                          </p:val>
                                        </p:tav>
                                      </p:tavLst>
                                    </p:anim>
                                    <p:set>
                                      <p:cBhvr>
                                        <p:cTn id="9" dur="8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428728" y="214290"/>
            <a:ext cx="5436425" cy="1231106"/>
          </a:xfrm>
          <a:prstGeom prst="rect">
            <a:avLst/>
          </a:prstGeom>
          <a:noFill/>
        </p:spPr>
        <p:txBody>
          <a:bodyPr wrap="none" rtlCol="0">
            <a:spAutoFit/>
          </a:bodyPr>
          <a:lstStyle/>
          <a:p>
            <a:pPr lvl="0" algn="ctr"/>
            <a:r>
              <a:rPr lang="ru-RU" sz="2800" b="1" i="1" dirty="0">
                <a:latin typeface="Times New Roman" pitchFamily="18" charset="0"/>
                <a:cs typeface="Times New Roman" pitchFamily="18" charset="0"/>
              </a:rPr>
              <a:t>Лепесток </a:t>
            </a:r>
            <a:r>
              <a:rPr lang="ru-RU" sz="2800" b="1" i="1" dirty="0" smtClean="0">
                <a:latin typeface="Times New Roman" pitchFamily="18" charset="0"/>
                <a:cs typeface="Times New Roman" pitchFamily="18" charset="0"/>
              </a:rPr>
              <a:t>- Какой?</a:t>
            </a:r>
          </a:p>
          <a:p>
            <a:pPr lvl="0" algn="ctr"/>
            <a:r>
              <a:rPr lang="ru-RU" sz="2800" i="1" dirty="0" smtClean="0">
                <a:latin typeface="Times New Roman" pitchFamily="18" charset="0"/>
                <a:cs typeface="Times New Roman" pitchFamily="18" charset="0"/>
              </a:rPr>
              <a:t> </a:t>
            </a:r>
            <a:r>
              <a:rPr lang="ru-RU" sz="2800" i="1" dirty="0">
                <a:latin typeface="Times New Roman" pitchFamily="18" charset="0"/>
                <a:cs typeface="Times New Roman" pitchFamily="18" charset="0"/>
              </a:rPr>
              <a:t>(человек финансово грамотный)</a:t>
            </a:r>
          </a:p>
          <a:p>
            <a:endParaRPr lang="ru-RU" dirty="0"/>
          </a:p>
        </p:txBody>
      </p:sp>
      <p:sp>
        <p:nvSpPr>
          <p:cNvPr id="28674" name="AutoShape 2" descr="https://skitanie.com/wp-content/uploads/2021/03/financy.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76" name="AutoShape 4" descr="https://skitanie.com/wp-content/uploads/2021/03/financy.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78" name="AutoShape 6" descr="https://sch1512.mskobr.ru/files/%D0%BF%D0%BB%D0%B0%D1%82%D1%84%D0%BE%D1%80%D0%BC%D0%B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28680" name="AutoShape 8" descr="https://sch1512.mskobr.ru/files/%D0%BF%D0%BB%D0%B0%D1%82%D1%84%D0%BE%D1%80%D0%BC%D0%B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28682" name="Picture 10" descr="https://im0-tub-ru.yandex.net/i?id=a9dcd284b59e3d3c0b66a40a77747746-l&amp;n=13"/>
          <p:cNvPicPr>
            <a:picLocks noChangeAspect="1" noChangeArrowheads="1"/>
          </p:cNvPicPr>
          <p:nvPr/>
        </p:nvPicPr>
        <p:blipFill>
          <a:blip r:embed="rId3">
            <a:lum contrast="10000"/>
          </a:blip>
          <a:srcRect/>
          <a:stretch>
            <a:fillRect/>
          </a:stretch>
        </p:blipFill>
        <p:spPr bwMode="auto">
          <a:xfrm>
            <a:off x="1714480" y="1214422"/>
            <a:ext cx="5719791" cy="535785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8682"/>
                                        </p:tgtEl>
                                        <p:attrNameLst>
                                          <p:attrName>style.visibility</p:attrName>
                                        </p:attrNameLst>
                                      </p:cBhvr>
                                      <p:to>
                                        <p:strVal val="visible"/>
                                      </p:to>
                                    </p:set>
                                    <p:animEffect transition="in" filter="box(in)">
                                      <p:cBhvr>
                                        <p:cTn id="7" dur="2000"/>
                                        <p:tgtEl>
                                          <p:spTgt spid="28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714480" y="1714488"/>
            <a:ext cx="5643602" cy="461665"/>
          </a:xfrm>
          <a:prstGeom prst="rect">
            <a:avLst/>
          </a:prstGeom>
          <a:noFill/>
        </p:spPr>
        <p:txBody>
          <a:bodyPr wrap="square" rtlCol="0">
            <a:spAutoFit/>
          </a:bodyPr>
          <a:lstStyle/>
          <a:p>
            <a:pPr algn="ctr"/>
            <a:r>
              <a:rPr lang="ru-RU" sz="2400" b="1" i="1" dirty="0">
                <a:latin typeface="Times New Roman" pitchFamily="18" charset="0"/>
                <a:cs typeface="Times New Roman" pitchFamily="18" charset="0"/>
              </a:rPr>
              <a:t>«Современная семья и её финансы»</a:t>
            </a:r>
          </a:p>
        </p:txBody>
      </p:sp>
      <p:pic>
        <p:nvPicPr>
          <p:cNvPr id="1026" name="Picture 2" descr="https://lms-3.kantiana.ru/pluginfile.php/415940/course/overviewfiles/cc895e5b0ffb72ce84c0ffc9ca90bc58.jpg"/>
          <p:cNvPicPr>
            <a:picLocks noChangeAspect="1" noChangeArrowheads="1"/>
          </p:cNvPicPr>
          <p:nvPr/>
        </p:nvPicPr>
        <p:blipFill>
          <a:blip r:embed="rId3"/>
          <a:srcRect/>
          <a:stretch>
            <a:fillRect/>
          </a:stretch>
        </p:blipFill>
        <p:spPr bwMode="auto">
          <a:xfrm>
            <a:off x="1285852" y="3786214"/>
            <a:ext cx="6582449" cy="3071810"/>
          </a:xfrm>
          <a:prstGeom prst="rect">
            <a:avLst/>
          </a:prstGeom>
          <a:noFill/>
        </p:spPr>
      </p:pic>
    </p:spTree>
  </p:cSld>
  <p:clrMapOvr>
    <a:masterClrMapping/>
  </p:clrMapOvr>
  <p:transition>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3"/>
                                        </p:tgtEl>
                                        <p:attrNameLst>
                                          <p:attrName>style.visibility</p:attrName>
                                        </p:attrNameLst>
                                      </p:cBhvr>
                                      <p:to>
                                        <p:strVal val="visible"/>
                                      </p:to>
                                    </p:set>
                                    <p:anim calcmode="discrete" valueType="clr">
                                      <p:cBhvr override="childStyle">
                                        <p:cTn id="7" dur="1000"/>
                                        <p:tgtEl>
                                          <p:spTgt spid="3"/>
                                        </p:tgtEl>
                                        <p:attrNameLst>
                                          <p:attrName>style.color</p:attrName>
                                        </p:attrNameLst>
                                      </p:cBhvr>
                                      <p:tavLst>
                                        <p:tav tm="0">
                                          <p:val>
                                            <p:clrVal>
                                              <a:schemeClr val="accent2"/>
                                            </p:clrVal>
                                          </p:val>
                                        </p:tav>
                                        <p:tav tm="50000">
                                          <p:val>
                                            <p:clrVal>
                                              <a:schemeClr val="hlink"/>
                                            </p:clrVal>
                                          </p:val>
                                        </p:tav>
                                      </p:tavLst>
                                    </p:anim>
                                    <p:anim calcmode="discrete" valueType="clr">
                                      <p:cBhvr>
                                        <p:cTn id="8" dur="1000"/>
                                        <p:tgtEl>
                                          <p:spTgt spid="3"/>
                                        </p:tgtEl>
                                        <p:attrNameLst>
                                          <p:attrName>fillcolor</p:attrName>
                                        </p:attrNameLst>
                                      </p:cBhvr>
                                      <p:tavLst>
                                        <p:tav tm="0">
                                          <p:val>
                                            <p:clrVal>
                                              <a:schemeClr val="accent2"/>
                                            </p:clrVal>
                                          </p:val>
                                        </p:tav>
                                        <p:tav tm="50000">
                                          <p:val>
                                            <p:clrVal>
                                              <a:schemeClr val="hlink"/>
                                            </p:clrVal>
                                          </p:val>
                                        </p:tav>
                                      </p:tavLst>
                                    </p:anim>
                                    <p:set>
                                      <p:cBhvr>
                                        <p:cTn id="9" dur="1000"/>
                                        <p:tgtEl>
                                          <p:spTgt spid="3"/>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214678" y="928670"/>
            <a:ext cx="4714908" cy="2246769"/>
          </a:xfrm>
          <a:prstGeom prst="rect">
            <a:avLst/>
          </a:prstGeom>
          <a:noFill/>
        </p:spPr>
        <p:txBody>
          <a:bodyPr wrap="square" rtlCol="0">
            <a:spAutoFit/>
          </a:bodyPr>
          <a:lstStyle/>
          <a:p>
            <a:pPr algn="just"/>
            <a:r>
              <a:rPr lang="ru-RU" sz="2800" b="1" i="1" dirty="0">
                <a:latin typeface="Times New Roman" pitchFamily="18" charset="0"/>
                <a:cs typeface="Times New Roman" pitchFamily="18" charset="0"/>
              </a:rPr>
              <a:t>Нажить много денег – храбрость;</a:t>
            </a:r>
            <a:endParaRPr lang="ru-RU" sz="2800" b="1" dirty="0">
              <a:latin typeface="Times New Roman" pitchFamily="18" charset="0"/>
              <a:cs typeface="Times New Roman" pitchFamily="18" charset="0"/>
            </a:endParaRPr>
          </a:p>
          <a:p>
            <a:pPr algn="just"/>
            <a:r>
              <a:rPr lang="ru-RU" sz="2800" b="1" i="1" dirty="0">
                <a:latin typeface="Times New Roman" pitchFamily="18" charset="0"/>
                <a:cs typeface="Times New Roman" pitchFamily="18" charset="0"/>
              </a:rPr>
              <a:t>сохранить их – мудрость,</a:t>
            </a:r>
            <a:endParaRPr lang="ru-RU" sz="2800" b="1" dirty="0">
              <a:latin typeface="Times New Roman" pitchFamily="18" charset="0"/>
              <a:cs typeface="Times New Roman" pitchFamily="18" charset="0"/>
            </a:endParaRPr>
          </a:p>
          <a:p>
            <a:pPr algn="just"/>
            <a:r>
              <a:rPr lang="ru-RU" sz="2800" b="1" i="1" dirty="0">
                <a:latin typeface="Times New Roman" pitchFamily="18" charset="0"/>
                <a:cs typeface="Times New Roman" pitchFamily="18" charset="0"/>
              </a:rPr>
              <a:t>а умело расходовать – искусство</a:t>
            </a:r>
            <a:endParaRPr lang="ru-RU" sz="2800" b="1" dirty="0">
              <a:latin typeface="Times New Roman" pitchFamily="18" charset="0"/>
              <a:cs typeface="Times New Roman" pitchFamily="18" charset="0"/>
            </a:endParaRPr>
          </a:p>
        </p:txBody>
      </p:sp>
      <p:sp>
        <p:nvSpPr>
          <p:cNvPr id="17410" name="AutoShape 2" descr="https://unikassa.ru/wp-content/uploads/images/Screenshot_5-7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17412" name="AutoShape 4" descr="https://unikassa.ru/wp-content/uploads/images/Screenshot_5-70.jp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17414" name="Picture 6" descr="https://i11.fotocdn.net/s122/2958d299854fab9a/public_pin_l/2789354249.jpg"/>
          <p:cNvPicPr>
            <a:picLocks noChangeAspect="1" noChangeArrowheads="1"/>
          </p:cNvPicPr>
          <p:nvPr/>
        </p:nvPicPr>
        <p:blipFill>
          <a:blip r:embed="rId3"/>
          <a:srcRect/>
          <a:stretch>
            <a:fillRect/>
          </a:stretch>
        </p:blipFill>
        <p:spPr bwMode="auto">
          <a:xfrm>
            <a:off x="1142976" y="3286124"/>
            <a:ext cx="3897138" cy="3346668"/>
          </a:xfrm>
          <a:prstGeom prst="rect">
            <a:avLst/>
          </a:prstGeom>
          <a:noFill/>
        </p:spPr>
      </p:pic>
    </p:spTree>
  </p:cSld>
  <p:clrMapOvr>
    <a:masterClrMapping/>
  </p:clrMapOvr>
  <p:transition>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Овал 2"/>
          <p:cNvSpPr/>
          <p:nvPr/>
        </p:nvSpPr>
        <p:spPr>
          <a:xfrm rot="16833603">
            <a:off x="2883091" y="793664"/>
            <a:ext cx="2905173" cy="14287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rPr>
              <a:t>ЗАЧЕМ?</a:t>
            </a:r>
            <a:endParaRPr lang="ru-RU" sz="2800" dirty="0">
              <a:solidFill>
                <a:schemeClr val="tx1"/>
              </a:solidFill>
              <a:latin typeface="Times New Roman" pitchFamily="18" charset="0"/>
              <a:cs typeface="Times New Roman" pitchFamily="18" charset="0"/>
            </a:endParaRPr>
          </a:p>
        </p:txBody>
      </p:sp>
      <p:sp>
        <p:nvSpPr>
          <p:cNvPr id="4" name="Овал 3"/>
          <p:cNvSpPr/>
          <p:nvPr/>
        </p:nvSpPr>
        <p:spPr>
          <a:xfrm rot="19818938">
            <a:off x="868705" y="3587708"/>
            <a:ext cx="3039145" cy="14287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rPr>
              <a:t>КАК?</a:t>
            </a:r>
            <a:endParaRPr lang="ru-RU" sz="2800" dirty="0">
              <a:solidFill>
                <a:schemeClr val="tx1"/>
              </a:solidFill>
              <a:latin typeface="Times New Roman" pitchFamily="18" charset="0"/>
              <a:cs typeface="Times New Roman" pitchFamily="18" charset="0"/>
            </a:endParaRPr>
          </a:p>
        </p:txBody>
      </p:sp>
      <p:sp>
        <p:nvSpPr>
          <p:cNvPr id="5" name="Овал 4"/>
          <p:cNvSpPr/>
          <p:nvPr/>
        </p:nvSpPr>
        <p:spPr>
          <a:xfrm rot="1364517">
            <a:off x="721837" y="1712982"/>
            <a:ext cx="3236250" cy="14287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rPr>
              <a:t>КАКИМ ОБРАЗОМ?</a:t>
            </a:r>
            <a:endParaRPr lang="ru-RU" sz="2800" dirty="0">
              <a:solidFill>
                <a:schemeClr val="tx1"/>
              </a:solidFill>
              <a:latin typeface="Times New Roman" pitchFamily="18" charset="0"/>
              <a:cs typeface="Times New Roman" pitchFamily="18" charset="0"/>
            </a:endParaRPr>
          </a:p>
        </p:txBody>
      </p:sp>
      <p:sp>
        <p:nvSpPr>
          <p:cNvPr id="6" name="Овал 5"/>
          <p:cNvSpPr/>
          <p:nvPr/>
        </p:nvSpPr>
        <p:spPr>
          <a:xfrm rot="20684696">
            <a:off x="4492108" y="2017703"/>
            <a:ext cx="3039145" cy="14287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rPr>
              <a:t>ЧТО?</a:t>
            </a:r>
            <a:endParaRPr lang="ru-RU" sz="2800" dirty="0">
              <a:solidFill>
                <a:schemeClr val="tx1"/>
              </a:solidFill>
              <a:latin typeface="Times New Roman" pitchFamily="18" charset="0"/>
              <a:cs typeface="Times New Roman" pitchFamily="18" charset="0"/>
            </a:endParaRPr>
          </a:p>
        </p:txBody>
      </p:sp>
      <p:sp>
        <p:nvSpPr>
          <p:cNvPr id="7" name="Овал 6"/>
          <p:cNvSpPr/>
          <p:nvPr/>
        </p:nvSpPr>
        <p:spPr>
          <a:xfrm rot="1269757">
            <a:off x="4432590" y="3720498"/>
            <a:ext cx="3039145" cy="14287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800" dirty="0" smtClean="0">
                <a:solidFill>
                  <a:schemeClr val="tx1"/>
                </a:solidFill>
                <a:latin typeface="Times New Roman" pitchFamily="18" charset="0"/>
                <a:cs typeface="Times New Roman" pitchFamily="18" charset="0"/>
              </a:rPr>
              <a:t>ИЗ ЧЕГО?</a:t>
            </a:r>
            <a:endParaRPr lang="ru-RU" sz="2800" dirty="0">
              <a:solidFill>
                <a:schemeClr val="tx1"/>
              </a:solidFill>
              <a:latin typeface="Times New Roman" pitchFamily="18" charset="0"/>
              <a:cs typeface="Times New Roman" pitchFamily="18" charset="0"/>
            </a:endParaRPr>
          </a:p>
        </p:txBody>
      </p:sp>
      <p:sp>
        <p:nvSpPr>
          <p:cNvPr id="8" name="Овал 7"/>
          <p:cNvSpPr/>
          <p:nvPr/>
        </p:nvSpPr>
        <p:spPr>
          <a:xfrm rot="4962108">
            <a:off x="2623799" y="4624048"/>
            <a:ext cx="3039145" cy="142876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ru-RU" dirty="0" smtClean="0"/>
              <a:t>?</a:t>
            </a:r>
            <a:r>
              <a:rPr lang="ru-RU" sz="2800" dirty="0" smtClean="0">
                <a:solidFill>
                  <a:schemeClr val="tx1"/>
                </a:solidFill>
                <a:latin typeface="Times New Roman" pitchFamily="18" charset="0"/>
                <a:cs typeface="Times New Roman" pitchFamily="18" charset="0"/>
              </a:rPr>
              <a:t>ПОЧЕМУ?</a:t>
            </a:r>
            <a:endParaRPr lang="ru-RU" sz="2800" dirty="0">
              <a:solidFill>
                <a:schemeClr val="tx1"/>
              </a:solidFill>
              <a:latin typeface="Times New Roman" pitchFamily="18" charset="0"/>
              <a:cs typeface="Times New Roman" pitchFamily="18" charset="0"/>
            </a:endParaRPr>
          </a:p>
        </p:txBody>
      </p:sp>
      <p:sp>
        <p:nvSpPr>
          <p:cNvPr id="2" name="Овал 1"/>
          <p:cNvSpPr/>
          <p:nvPr/>
        </p:nvSpPr>
        <p:spPr>
          <a:xfrm>
            <a:off x="3500430" y="2571744"/>
            <a:ext cx="1357322" cy="1500198"/>
          </a:xfrm>
          <a:prstGeom prst="ellipse">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000101" y="571480"/>
            <a:ext cx="7143800" cy="4431983"/>
          </a:xfrm>
          <a:prstGeom prst="rect">
            <a:avLst/>
          </a:prstGeom>
          <a:noFill/>
        </p:spPr>
        <p:txBody>
          <a:bodyPr wrap="square" rtlCol="0">
            <a:spAutoFit/>
          </a:bodyPr>
          <a:lstStyle/>
          <a:p>
            <a:pPr marL="457200" indent="-457200" algn="just"/>
            <a:r>
              <a:rPr lang="ru-RU" sz="2400" b="1" dirty="0" smtClean="0">
                <a:latin typeface="Times New Roman" pitchFamily="18" charset="0"/>
                <a:cs typeface="Times New Roman" pitchFamily="18" charset="0"/>
              </a:rPr>
              <a:t>1.Что</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(называется семейным бюджетом</a:t>
            </a:r>
            <a:r>
              <a:rPr lang="ru-RU" sz="2400" dirty="0" smtClean="0">
                <a:latin typeface="Times New Roman" pitchFamily="18" charset="0"/>
                <a:cs typeface="Times New Roman" pitchFamily="18" charset="0"/>
              </a:rPr>
              <a:t>)</a:t>
            </a:r>
          </a:p>
          <a:p>
            <a:pPr marL="457200" indent="-457200" algn="just"/>
            <a:endParaRPr lang="ru-RU" sz="2400" dirty="0">
              <a:latin typeface="Times New Roman" pitchFamily="18" charset="0"/>
              <a:cs typeface="Times New Roman" pitchFamily="18" charset="0"/>
            </a:endParaRPr>
          </a:p>
          <a:p>
            <a:pPr algn="just"/>
            <a:r>
              <a:rPr lang="ru-RU" sz="2400" b="1" dirty="0">
                <a:latin typeface="Times New Roman" pitchFamily="18" charset="0"/>
                <a:cs typeface="Times New Roman" pitchFamily="18" charset="0"/>
              </a:rPr>
              <a:t> </a:t>
            </a:r>
            <a:r>
              <a:rPr lang="ru-RU" sz="2400" b="1" dirty="0" smtClean="0">
                <a:latin typeface="Times New Roman" pitchFamily="18" charset="0"/>
                <a:cs typeface="Times New Roman" pitchFamily="18" charset="0"/>
              </a:rPr>
              <a:t>2.Из </a:t>
            </a:r>
            <a:r>
              <a:rPr lang="ru-RU" sz="2400" b="1" dirty="0">
                <a:latin typeface="Times New Roman" pitchFamily="18" charset="0"/>
                <a:cs typeface="Times New Roman" pitchFamily="18" charset="0"/>
              </a:rPr>
              <a:t>чего?</a:t>
            </a:r>
            <a:r>
              <a:rPr lang="ru-RU" sz="2400" dirty="0">
                <a:latin typeface="Times New Roman" pitchFamily="18" charset="0"/>
                <a:cs typeface="Times New Roman" pitchFamily="18" charset="0"/>
              </a:rPr>
              <a:t> (складывается семейный бюджет</a:t>
            </a:r>
            <a:r>
              <a:rPr lang="ru-RU" sz="2400" dirty="0" smtClean="0">
                <a:latin typeface="Times New Roman" pitchFamily="18" charset="0"/>
                <a:cs typeface="Times New Roman" pitchFamily="18" charset="0"/>
              </a:rPr>
              <a:t>)</a:t>
            </a:r>
          </a:p>
          <a:p>
            <a:pPr algn="just"/>
            <a:endParaRPr lang="ru-RU" sz="2400" dirty="0">
              <a:latin typeface="Times New Roman" pitchFamily="18" charset="0"/>
              <a:cs typeface="Times New Roman" pitchFamily="18" charset="0"/>
            </a:endParaRPr>
          </a:p>
          <a:p>
            <a:pPr algn="just"/>
            <a:r>
              <a:rPr lang="ru-RU" sz="2400" b="1" dirty="0">
                <a:latin typeface="Times New Roman" pitchFamily="18" charset="0"/>
                <a:cs typeface="Times New Roman" pitchFamily="18" charset="0"/>
              </a:rPr>
              <a:t> </a:t>
            </a:r>
            <a:r>
              <a:rPr lang="ru-RU" sz="2400" b="1" dirty="0" smtClean="0">
                <a:latin typeface="Times New Roman" pitchFamily="18" charset="0"/>
                <a:cs typeface="Times New Roman" pitchFamily="18" charset="0"/>
              </a:rPr>
              <a:t>3.Почему</a:t>
            </a:r>
            <a:r>
              <a:rPr lang="ru-RU" sz="2400" b="1" dirty="0">
                <a:latin typeface="Times New Roman" pitchFamily="18" charset="0"/>
                <a:cs typeface="Times New Roman" pitchFamily="18" charset="0"/>
              </a:rPr>
              <a:t>?</a:t>
            </a:r>
            <a:r>
              <a:rPr lang="ru-RU" sz="2400" dirty="0">
                <a:latin typeface="Times New Roman" pitchFamily="18" charset="0"/>
                <a:cs typeface="Times New Roman" pitchFamily="18" charset="0"/>
              </a:rPr>
              <a:t> (возникают финансовые трудности</a:t>
            </a:r>
            <a:r>
              <a:rPr lang="ru-RU" sz="2400" dirty="0" smtClean="0">
                <a:latin typeface="Times New Roman" pitchFamily="18" charset="0"/>
                <a:cs typeface="Times New Roman" pitchFamily="18" charset="0"/>
              </a:rPr>
              <a:t>)</a:t>
            </a:r>
          </a:p>
          <a:p>
            <a:pPr algn="just"/>
            <a:endParaRPr lang="ru-RU" sz="2400" dirty="0">
              <a:latin typeface="Times New Roman" pitchFamily="18" charset="0"/>
              <a:cs typeface="Times New Roman" pitchFamily="18" charset="0"/>
            </a:endParaRPr>
          </a:p>
          <a:p>
            <a:pPr algn="just"/>
            <a:r>
              <a:rPr lang="ru-RU" sz="2400" dirty="0">
                <a:latin typeface="Times New Roman" pitchFamily="18" charset="0"/>
                <a:cs typeface="Times New Roman" pitchFamily="18" charset="0"/>
              </a:rPr>
              <a:t> </a:t>
            </a:r>
            <a:r>
              <a:rPr lang="ru-RU" sz="2400" b="1" dirty="0" smtClean="0">
                <a:latin typeface="Times New Roman" pitchFamily="18" charset="0"/>
                <a:cs typeface="Times New Roman" pitchFamily="18" charset="0"/>
              </a:rPr>
              <a:t>4.Как</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(правильно распределять семейный бюджет</a:t>
            </a:r>
            <a:r>
              <a:rPr lang="ru-RU" sz="2400" dirty="0" smtClean="0">
                <a:latin typeface="Times New Roman" pitchFamily="18" charset="0"/>
                <a:cs typeface="Times New Roman" pitchFamily="18" charset="0"/>
              </a:rPr>
              <a:t>)</a:t>
            </a:r>
          </a:p>
          <a:p>
            <a:pPr algn="just"/>
            <a:endParaRPr lang="ru-RU" sz="2400" dirty="0">
              <a:latin typeface="Times New Roman" pitchFamily="18" charset="0"/>
              <a:cs typeface="Times New Roman" pitchFamily="18" charset="0"/>
            </a:endParaRPr>
          </a:p>
          <a:p>
            <a:pPr algn="just"/>
            <a:r>
              <a:rPr lang="ru-RU" sz="2400" b="1" dirty="0">
                <a:latin typeface="Times New Roman" pitchFamily="18" charset="0"/>
                <a:cs typeface="Times New Roman" pitchFamily="18" charset="0"/>
              </a:rPr>
              <a:t> </a:t>
            </a:r>
            <a:r>
              <a:rPr lang="ru-RU" sz="2400" b="1" dirty="0" smtClean="0">
                <a:latin typeface="Times New Roman" pitchFamily="18" charset="0"/>
                <a:cs typeface="Times New Roman" pitchFamily="18" charset="0"/>
              </a:rPr>
              <a:t>5.Каким </a:t>
            </a:r>
            <a:r>
              <a:rPr lang="ru-RU" sz="2400" b="1" dirty="0">
                <a:latin typeface="Times New Roman" pitchFamily="18" charset="0"/>
                <a:cs typeface="Times New Roman" pitchFamily="18" charset="0"/>
              </a:rPr>
              <a:t>образом?</a:t>
            </a:r>
            <a:r>
              <a:rPr lang="ru-RU" sz="2400" dirty="0">
                <a:latin typeface="Times New Roman" pitchFamily="18" charset="0"/>
                <a:cs typeface="Times New Roman" pitchFamily="18" charset="0"/>
              </a:rPr>
              <a:t> (можно сэкономить) </a:t>
            </a:r>
            <a:endParaRPr lang="ru-RU" sz="2400" dirty="0" smtClean="0">
              <a:latin typeface="Times New Roman" pitchFamily="18" charset="0"/>
              <a:cs typeface="Times New Roman" pitchFamily="18" charset="0"/>
            </a:endParaRPr>
          </a:p>
          <a:p>
            <a:pPr algn="just"/>
            <a:endParaRPr lang="ru-RU" sz="2400" dirty="0">
              <a:latin typeface="Times New Roman" pitchFamily="18" charset="0"/>
              <a:cs typeface="Times New Roman" pitchFamily="18" charset="0"/>
            </a:endParaRPr>
          </a:p>
          <a:p>
            <a:pPr algn="just"/>
            <a:r>
              <a:rPr lang="ru-RU" sz="2400" b="1" dirty="0" smtClean="0">
                <a:latin typeface="Times New Roman" pitchFamily="18" charset="0"/>
                <a:cs typeface="Times New Roman" pitchFamily="18" charset="0"/>
              </a:rPr>
              <a:t>6.Зачем</a:t>
            </a:r>
            <a:r>
              <a:rPr lang="ru-RU" sz="2400" b="1" dirty="0">
                <a:latin typeface="Times New Roman" pitchFamily="18" charset="0"/>
                <a:cs typeface="Times New Roman" pitchFamily="18" charset="0"/>
              </a:rPr>
              <a:t>? </a:t>
            </a:r>
            <a:r>
              <a:rPr lang="ru-RU" sz="2400" dirty="0">
                <a:latin typeface="Times New Roman" pitchFamily="18" charset="0"/>
                <a:cs typeface="Times New Roman" pitchFamily="18" charset="0"/>
              </a:rPr>
              <a:t>(знать экономику семейного бюджета</a:t>
            </a:r>
            <a:r>
              <a:rPr lang="ru-RU" dirty="0"/>
              <a:t>)</a:t>
            </a:r>
          </a:p>
          <a:p>
            <a:endParaRPr lang="ru-RU" dirty="0"/>
          </a:p>
        </p:txBody>
      </p:sp>
    </p:spTree>
  </p:cSld>
  <p:clrMapOvr>
    <a:masterClrMapping/>
  </p:clrMapOvr>
  <p:transition>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extBox 2"/>
          <p:cNvSpPr txBox="1"/>
          <p:nvPr/>
        </p:nvSpPr>
        <p:spPr>
          <a:xfrm>
            <a:off x="1285852" y="1684556"/>
            <a:ext cx="6500859" cy="1815882"/>
          </a:xfrm>
          <a:prstGeom prst="rect">
            <a:avLst/>
          </a:prstGeom>
          <a:noFill/>
        </p:spPr>
        <p:txBody>
          <a:bodyPr wrap="square" rtlCol="0">
            <a:spAutoFit/>
          </a:bodyPr>
          <a:lstStyle/>
          <a:p>
            <a:pPr algn="just"/>
            <a:r>
              <a:rPr lang="ru-RU" sz="2800" b="1" i="1" dirty="0" smtClean="0">
                <a:latin typeface="Times New Roman" pitchFamily="18" charset="0"/>
                <a:cs typeface="Times New Roman" pitchFamily="18" charset="0"/>
              </a:rPr>
              <a:t>Семейный бюджет</a:t>
            </a:r>
            <a:r>
              <a:rPr lang="ru-RU" sz="2800" i="1" dirty="0" smtClean="0">
                <a:latin typeface="Times New Roman" pitchFamily="18" charset="0"/>
                <a:cs typeface="Times New Roman" pitchFamily="18" charset="0"/>
              </a:rPr>
              <a:t> – это все доходы и расходы семьи, которые были получены и сделаны в конкретный период времени: год, месяц или неделю.</a:t>
            </a:r>
            <a:endParaRPr lang="ru-RU" sz="2800" i="1" dirty="0">
              <a:latin typeface="Times New Roman" pitchFamily="18" charset="0"/>
              <a:cs typeface="Times New Roman" pitchFamily="18" charset="0"/>
            </a:endParaRPr>
          </a:p>
        </p:txBody>
      </p:sp>
      <p:pic>
        <p:nvPicPr>
          <p:cNvPr id="19458" name="Picture 2" descr="https://thumbs.dreamstime.com/b/our-new-home-7352904.jpg"/>
          <p:cNvPicPr>
            <a:picLocks noChangeAspect="1" noChangeArrowheads="1"/>
          </p:cNvPicPr>
          <p:nvPr/>
        </p:nvPicPr>
        <p:blipFill>
          <a:blip r:embed="rId3"/>
          <a:srcRect/>
          <a:stretch>
            <a:fillRect/>
          </a:stretch>
        </p:blipFill>
        <p:spPr bwMode="auto">
          <a:xfrm>
            <a:off x="3571868" y="3643314"/>
            <a:ext cx="3762348" cy="3042799"/>
          </a:xfrm>
          <a:prstGeom prst="rect">
            <a:avLst/>
          </a:prstGeom>
          <a:noFill/>
        </p:spPr>
      </p:pic>
      <p:sp>
        <p:nvSpPr>
          <p:cNvPr id="5" name="TextBox 4"/>
          <p:cNvSpPr txBox="1"/>
          <p:nvPr/>
        </p:nvSpPr>
        <p:spPr>
          <a:xfrm>
            <a:off x="1214415" y="500042"/>
            <a:ext cx="6357982" cy="1231106"/>
          </a:xfrm>
          <a:prstGeom prst="rect">
            <a:avLst/>
          </a:prstGeom>
          <a:noFill/>
        </p:spPr>
        <p:txBody>
          <a:bodyPr wrap="square" rtlCol="0">
            <a:spAutoFit/>
          </a:bodyPr>
          <a:lstStyle/>
          <a:p>
            <a:pPr lvl="0" algn="ctr"/>
            <a:r>
              <a:rPr lang="ru-RU" sz="2800" b="1" i="1" dirty="0">
                <a:latin typeface="Times New Roman" pitchFamily="18" charset="0"/>
                <a:cs typeface="Times New Roman" pitchFamily="18" charset="0"/>
              </a:rPr>
              <a:t>Лепесток - Что? </a:t>
            </a:r>
            <a:endParaRPr lang="ru-RU" sz="2800" b="1" i="1" dirty="0" smtClean="0">
              <a:latin typeface="Times New Roman" pitchFamily="18" charset="0"/>
              <a:cs typeface="Times New Roman" pitchFamily="18" charset="0"/>
            </a:endParaRPr>
          </a:p>
          <a:p>
            <a:pPr lvl="0" algn="ctr"/>
            <a:r>
              <a:rPr lang="ru-RU" sz="2800" i="1" dirty="0" smtClean="0">
                <a:latin typeface="Times New Roman" pitchFamily="18" charset="0"/>
                <a:cs typeface="Times New Roman" pitchFamily="18" charset="0"/>
              </a:rPr>
              <a:t>(</a:t>
            </a:r>
            <a:r>
              <a:rPr lang="ru-RU" sz="2800" i="1" dirty="0">
                <a:latin typeface="Times New Roman" pitchFamily="18" charset="0"/>
                <a:cs typeface="Times New Roman" pitchFamily="18" charset="0"/>
              </a:rPr>
              <a:t>называется семейным бюджетом).</a:t>
            </a:r>
          </a:p>
          <a:p>
            <a:endParaRPr lang="ru-RU" dirty="0"/>
          </a:p>
        </p:txBody>
      </p:sp>
    </p:spTree>
  </p:cSld>
  <p:clrMapOvr>
    <a:masterClrMapping/>
  </p:clrMapOvr>
  <p:transition>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28662" y="428604"/>
            <a:ext cx="7072362" cy="5509200"/>
          </a:xfrm>
          <a:prstGeom prst="rect">
            <a:avLst/>
          </a:prstGeom>
          <a:noFill/>
        </p:spPr>
        <p:txBody>
          <a:bodyPr wrap="square" rtlCol="0">
            <a:spAutoFit/>
          </a:bodyPr>
          <a:lstStyle/>
          <a:p>
            <a:pPr algn="just"/>
            <a:r>
              <a:rPr lang="ru-RU" sz="2400" i="1" dirty="0">
                <a:latin typeface="Times New Roman" pitchFamily="18" charset="0"/>
                <a:cs typeface="Times New Roman" pitchFamily="18" charset="0"/>
              </a:rPr>
              <a:t>Заполните таблицу, используя предложенный список: </a:t>
            </a:r>
            <a:r>
              <a:rPr lang="ru-RU" sz="2200" dirty="0">
                <a:latin typeface="Times New Roman" pitchFamily="18" charset="0"/>
                <a:cs typeface="Times New Roman" pitchFamily="18" charset="0"/>
              </a:rPr>
              <a:t>каратэ, премия, репетитор, стипендия, </a:t>
            </a:r>
            <a:r>
              <a:rPr lang="ru-RU" sz="2200" dirty="0" smtClean="0">
                <a:latin typeface="Times New Roman" pitchFamily="18" charset="0"/>
                <a:cs typeface="Times New Roman" pitchFamily="18" charset="0"/>
              </a:rPr>
              <a:t>продукты, одежда</a:t>
            </a:r>
            <a:r>
              <a:rPr lang="ru-RU" sz="2200" dirty="0">
                <a:latin typeface="Times New Roman" pitchFamily="18" charset="0"/>
                <a:cs typeface="Times New Roman" pitchFamily="18" charset="0"/>
              </a:rPr>
              <a:t>, заработная плата, лечение зуба, подработка, бензин, мойка автомобиля, пенсия бабушки, пособие сына, ремонт детской комнаты, интернет, мобильная связь, детский сад, квитанция за свет, квитанция за газ, квитанция за вывоз мусора, путешествия   горы, отдых в Турции, наследство, квартплата, учёба на платном отделении университета, налоги за дачу, лекарства, кредит, вредные привычки, косметика, мясо, сыр, молоко, чипсы, новая косметичка, печенье, бижутерия, замена масла в двигателе, билет на автобус, </a:t>
            </a:r>
            <a:r>
              <a:rPr lang="ru-RU" sz="2200" dirty="0" smtClean="0">
                <a:latin typeface="Times New Roman" pitchFamily="18" charset="0"/>
                <a:cs typeface="Times New Roman" pitchFamily="18" charset="0"/>
              </a:rPr>
              <a:t>бензин, выигрыш.</a:t>
            </a:r>
            <a:endParaRPr lang="ru-RU" sz="2200" dirty="0">
              <a:latin typeface="Times New Roman" pitchFamily="18" charset="0"/>
              <a:cs typeface="Times New Roman" pitchFamily="18" charset="0"/>
            </a:endParaRPr>
          </a:p>
          <a:p>
            <a:endParaRPr lang="ru-RU" dirty="0"/>
          </a:p>
        </p:txBody>
      </p:sp>
    </p:spTree>
  </p:cSld>
  <p:clrMapOvr>
    <a:masterClrMapping/>
  </p:clrMapOvr>
  <p:transition>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1428729" y="214290"/>
            <a:ext cx="6572296" cy="1231106"/>
          </a:xfrm>
          <a:prstGeom prst="rect">
            <a:avLst/>
          </a:prstGeom>
          <a:noFill/>
        </p:spPr>
        <p:txBody>
          <a:bodyPr wrap="square" rtlCol="0">
            <a:spAutoFit/>
          </a:bodyPr>
          <a:lstStyle/>
          <a:p>
            <a:pPr lvl="0" algn="ctr"/>
            <a:r>
              <a:rPr lang="ru-RU" sz="2800" b="1" i="1" dirty="0">
                <a:latin typeface="Times New Roman" pitchFamily="18" charset="0"/>
                <a:cs typeface="Times New Roman" pitchFamily="18" charset="0"/>
              </a:rPr>
              <a:t>Лепесток - Из чего</a:t>
            </a:r>
            <a:r>
              <a:rPr lang="ru-RU" sz="2800" b="1" i="1" dirty="0" smtClean="0">
                <a:latin typeface="Times New Roman" pitchFamily="18" charset="0"/>
                <a:cs typeface="Times New Roman" pitchFamily="18" charset="0"/>
              </a:rPr>
              <a:t>?</a:t>
            </a:r>
          </a:p>
          <a:p>
            <a:pPr lvl="0" algn="ctr"/>
            <a:r>
              <a:rPr lang="ru-RU" sz="2800" i="1" dirty="0" smtClean="0">
                <a:latin typeface="Times New Roman" pitchFamily="18" charset="0"/>
                <a:cs typeface="Times New Roman" pitchFamily="18" charset="0"/>
              </a:rPr>
              <a:t> </a:t>
            </a:r>
            <a:r>
              <a:rPr lang="ru-RU" sz="2800" i="1" dirty="0">
                <a:latin typeface="Times New Roman" pitchFamily="18" charset="0"/>
                <a:cs typeface="Times New Roman" pitchFamily="18" charset="0"/>
              </a:rPr>
              <a:t>(складывается семейный бюджет)</a:t>
            </a:r>
          </a:p>
          <a:p>
            <a:endParaRPr lang="ru-RU" dirty="0"/>
          </a:p>
        </p:txBody>
      </p:sp>
      <p:sp>
        <p:nvSpPr>
          <p:cNvPr id="3" name="TextBox 2"/>
          <p:cNvSpPr txBox="1"/>
          <p:nvPr/>
        </p:nvSpPr>
        <p:spPr>
          <a:xfrm>
            <a:off x="928662" y="1500174"/>
            <a:ext cx="6858048" cy="4431983"/>
          </a:xfrm>
          <a:prstGeom prst="rect">
            <a:avLst/>
          </a:prstGeom>
          <a:noFill/>
        </p:spPr>
        <p:txBody>
          <a:bodyPr wrap="square" rtlCol="0">
            <a:spAutoFit/>
          </a:bodyPr>
          <a:lstStyle/>
          <a:p>
            <a:pPr algn="just"/>
            <a:r>
              <a:rPr lang="ru-RU" sz="2400" b="1" i="1" dirty="0" smtClean="0">
                <a:latin typeface="Times New Roman" pitchFamily="18" charset="0"/>
                <a:cs typeface="Times New Roman" pitchFamily="18" charset="0"/>
              </a:rPr>
              <a:t>Доходы-</a:t>
            </a:r>
          </a:p>
          <a:p>
            <a:pPr algn="just"/>
            <a:endParaRPr lang="ru-RU" sz="2400" b="1" i="1" dirty="0">
              <a:latin typeface="Times New Roman" pitchFamily="18" charset="0"/>
              <a:cs typeface="Times New Roman" pitchFamily="18" charset="0"/>
            </a:endParaRPr>
          </a:p>
          <a:p>
            <a:pPr algn="just"/>
            <a:r>
              <a:rPr lang="ru-RU" sz="2400" b="1" i="1" dirty="0" smtClean="0">
                <a:latin typeface="Times New Roman" pitchFamily="18" charset="0"/>
                <a:cs typeface="Times New Roman" pitchFamily="18" charset="0"/>
              </a:rPr>
              <a:t>Расходы-</a:t>
            </a:r>
          </a:p>
          <a:p>
            <a:pPr algn="just"/>
            <a:endParaRPr lang="ru-RU" sz="2400" b="1" i="1" dirty="0" smtClean="0">
              <a:latin typeface="Times New Roman" pitchFamily="18" charset="0"/>
              <a:cs typeface="Times New Roman" pitchFamily="18" charset="0"/>
            </a:endParaRPr>
          </a:p>
          <a:p>
            <a:pPr algn="just"/>
            <a:r>
              <a:rPr lang="ru-RU" sz="2400" b="1" i="1" dirty="0">
                <a:latin typeface="Times New Roman" pitchFamily="18" charset="0"/>
                <a:cs typeface="Times New Roman" pitchFamily="18" charset="0"/>
              </a:rPr>
              <a:t>Обязательные</a:t>
            </a:r>
            <a:r>
              <a:rPr lang="ru-RU" sz="2400" i="1" dirty="0" smtClean="0">
                <a:latin typeface="Times New Roman" pitchFamily="18" charset="0"/>
                <a:cs typeface="Times New Roman" pitchFamily="18" charset="0"/>
              </a:rPr>
              <a:t> </a:t>
            </a:r>
            <a:r>
              <a:rPr lang="ru-RU" sz="2400" i="1" dirty="0">
                <a:latin typeface="Times New Roman" pitchFamily="18" charset="0"/>
                <a:cs typeface="Times New Roman" pitchFamily="18" charset="0"/>
              </a:rPr>
              <a:t>– это такие платежи, повлиять на сроки и размер которых мы не можем.</a:t>
            </a:r>
          </a:p>
          <a:p>
            <a:pPr algn="just"/>
            <a:r>
              <a:rPr lang="ru-RU" sz="2400" b="1" i="1" dirty="0">
                <a:latin typeface="Times New Roman" pitchFamily="18" charset="0"/>
                <a:cs typeface="Times New Roman" pitchFamily="18" charset="0"/>
              </a:rPr>
              <a:t> Необязательные </a:t>
            </a:r>
            <a:r>
              <a:rPr lang="ru-RU" sz="2400" i="1" dirty="0">
                <a:latin typeface="Times New Roman" pitchFamily="18" charset="0"/>
                <a:cs typeface="Times New Roman" pitchFamily="18" charset="0"/>
              </a:rPr>
              <a:t>-  это расходы, без которых при нехватке средств можно обойтись.</a:t>
            </a:r>
          </a:p>
          <a:p>
            <a:pPr algn="just"/>
            <a:r>
              <a:rPr lang="ru-RU" sz="2400" b="1" i="1" dirty="0">
                <a:latin typeface="Times New Roman" pitchFamily="18" charset="0"/>
                <a:cs typeface="Times New Roman" pitchFamily="18" charset="0"/>
              </a:rPr>
              <a:t> Излишние </a:t>
            </a:r>
            <a:r>
              <a:rPr lang="ru-RU" sz="2400" i="1" dirty="0">
                <a:latin typeface="Times New Roman" pitchFamily="18" charset="0"/>
                <a:cs typeface="Times New Roman" pitchFamily="18" charset="0"/>
              </a:rPr>
              <a:t>– это расходы, без которых желательно обойтись, даже если задачи экономить нет.</a:t>
            </a:r>
          </a:p>
          <a:p>
            <a:endParaRPr lang="ru-RU" dirty="0"/>
          </a:p>
        </p:txBody>
      </p:sp>
    </p:spTree>
  </p:cSld>
  <p:clrMapOvr>
    <a:masterClrMapping/>
  </p:clrMapOvr>
  <p:transition>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extBox 1"/>
          <p:cNvSpPr txBox="1"/>
          <p:nvPr/>
        </p:nvSpPr>
        <p:spPr>
          <a:xfrm>
            <a:off x="928662" y="500043"/>
            <a:ext cx="6715172" cy="1231106"/>
          </a:xfrm>
          <a:prstGeom prst="rect">
            <a:avLst/>
          </a:prstGeom>
          <a:noFill/>
        </p:spPr>
        <p:txBody>
          <a:bodyPr wrap="square" rtlCol="0">
            <a:spAutoFit/>
          </a:bodyPr>
          <a:lstStyle/>
          <a:p>
            <a:pPr lvl="0" algn="ctr"/>
            <a:r>
              <a:rPr lang="ru-RU" sz="2800" b="1" i="1" dirty="0" smtClean="0">
                <a:latin typeface="Times New Roman" pitchFamily="18" charset="0"/>
                <a:cs typeface="Times New Roman" pitchFamily="18" charset="0"/>
              </a:rPr>
              <a:t>Лепесток </a:t>
            </a:r>
            <a:r>
              <a:rPr lang="ru-RU" sz="2800" b="1" i="1" dirty="0">
                <a:latin typeface="Times New Roman" pitchFamily="18" charset="0"/>
                <a:cs typeface="Times New Roman" pitchFamily="18" charset="0"/>
              </a:rPr>
              <a:t>- Почему? </a:t>
            </a:r>
            <a:endParaRPr lang="ru-RU" sz="2800" b="1" i="1" dirty="0" smtClean="0">
              <a:latin typeface="Times New Roman" pitchFamily="18" charset="0"/>
              <a:cs typeface="Times New Roman" pitchFamily="18" charset="0"/>
            </a:endParaRPr>
          </a:p>
          <a:p>
            <a:pPr lvl="0" algn="ctr"/>
            <a:r>
              <a:rPr lang="ru-RU" sz="2800" i="1" dirty="0" smtClean="0">
                <a:latin typeface="Times New Roman" pitchFamily="18" charset="0"/>
                <a:cs typeface="Times New Roman" pitchFamily="18" charset="0"/>
              </a:rPr>
              <a:t>(</a:t>
            </a:r>
            <a:r>
              <a:rPr lang="ru-RU" sz="2800" i="1" dirty="0">
                <a:latin typeface="Times New Roman" pitchFamily="18" charset="0"/>
                <a:cs typeface="Times New Roman" pitchFamily="18" charset="0"/>
              </a:rPr>
              <a:t>возникают финансовые трудности?)</a:t>
            </a:r>
          </a:p>
          <a:p>
            <a:pPr algn="ctr"/>
            <a:endParaRPr lang="ru-RU" dirty="0"/>
          </a:p>
        </p:txBody>
      </p:sp>
      <p:pic>
        <p:nvPicPr>
          <p:cNvPr id="23554" name="Picture 2" descr="https://berserkon.com/images/planner-clipart-financial-plan-1.gif"/>
          <p:cNvPicPr>
            <a:picLocks noChangeAspect="1" noChangeArrowheads="1"/>
          </p:cNvPicPr>
          <p:nvPr/>
        </p:nvPicPr>
        <p:blipFill>
          <a:blip r:embed="rId3"/>
          <a:srcRect/>
          <a:stretch>
            <a:fillRect/>
          </a:stretch>
        </p:blipFill>
        <p:spPr bwMode="auto">
          <a:xfrm>
            <a:off x="1928794" y="1500174"/>
            <a:ext cx="5096375" cy="5076000"/>
          </a:xfrm>
          <a:prstGeom prst="rect">
            <a:avLst/>
          </a:prstGeom>
          <a:noFill/>
        </p:spPr>
      </p:pic>
    </p:spTree>
  </p:cSld>
  <p:clrMapOvr>
    <a:masterClrMapping/>
  </p:clrMapOvr>
  <p:transition>
    <p:wipe/>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572</Words>
  <Application>Microsoft Office PowerPoint</Application>
  <PresentationFormat>Экран (4:3)</PresentationFormat>
  <Paragraphs>77</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Пользователь</dc:creator>
  <cp:lastModifiedBy>User</cp:lastModifiedBy>
  <cp:revision>11</cp:revision>
  <dcterms:created xsi:type="dcterms:W3CDTF">2021-12-09T11:46:44Z</dcterms:created>
  <dcterms:modified xsi:type="dcterms:W3CDTF">2024-01-25T17:05:54Z</dcterms:modified>
</cp:coreProperties>
</file>