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wdp" ContentType="image/vnd.ms-photo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8" r:id="rId4"/>
    <p:sldId id="258" r:id="rId5"/>
    <p:sldId id="260" r:id="rId6"/>
    <p:sldId id="259" r:id="rId7"/>
    <p:sldId id="272" r:id="rId8"/>
    <p:sldId id="273" r:id="rId9"/>
    <p:sldId id="274" r:id="rId10"/>
    <p:sldId id="261" r:id="rId11"/>
    <p:sldId id="262" r:id="rId12"/>
    <p:sldId id="263" r:id="rId13"/>
    <p:sldId id="264" r:id="rId14"/>
    <p:sldId id="265" r:id="rId15"/>
    <p:sldId id="279" r:id="rId16"/>
    <p:sldId id="276" r:id="rId17"/>
    <p:sldId id="267" r:id="rId18"/>
    <p:sldId id="269" r:id="rId19"/>
    <p:sldId id="270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CC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9" d="100"/>
          <a:sy n="79" d="100"/>
        </p:scale>
        <p:origin x="-121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0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высокий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2011-2012уч.г.</c:v>
                </c:pt>
                <c:pt idx="1">
                  <c:v>2012-2013 уч.г.</c:v>
                </c:pt>
                <c:pt idx="2">
                  <c:v>2013-2014 уч.г.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34</c:v>
                </c:pt>
                <c:pt idx="1">
                  <c:v>36</c:v>
                </c:pt>
                <c:pt idx="2">
                  <c:v>40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2011-2012уч.г.</c:v>
                </c:pt>
                <c:pt idx="1">
                  <c:v>2012-2013 уч.г.</c:v>
                </c:pt>
                <c:pt idx="2">
                  <c:v>2013-2014 уч.г.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0">
                  <c:v>22</c:v>
                </c:pt>
                <c:pt idx="1">
                  <c:v>33</c:v>
                </c:pt>
                <c:pt idx="2">
                  <c:v>37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низкий уровень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2011-2012уч.г.</c:v>
                </c:pt>
                <c:pt idx="1">
                  <c:v>2012-2013 уч.г.</c:v>
                </c:pt>
                <c:pt idx="2">
                  <c:v>2013-2014 уч.г.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0">
                  <c:v>44</c:v>
                </c:pt>
                <c:pt idx="1">
                  <c:v>31</c:v>
                </c:pt>
                <c:pt idx="2">
                  <c:v>23</c:v>
                </c:pt>
              </c:numCache>
            </c:numRef>
          </c:val>
        </c:ser>
        <c:dLbls/>
        <c:axId val="11907456"/>
        <c:axId val="11908992"/>
      </c:barChart>
      <c:catAx>
        <c:axId val="11907456"/>
        <c:scaling>
          <c:orientation val="minMax"/>
        </c:scaling>
        <c:axPos val="b"/>
        <c:numFmt formatCode="General" sourceLinked="0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11908992"/>
        <c:crosses val="autoZero"/>
        <c:auto val="1"/>
        <c:lblAlgn val="ctr"/>
        <c:lblOffset val="100"/>
      </c:catAx>
      <c:valAx>
        <c:axId val="11908992"/>
        <c:scaling>
          <c:orientation val="minMax"/>
        </c:scaling>
        <c:axPos val="l"/>
        <c:majorGridlines/>
        <c:numFmt formatCode="General" sourceLinked="1"/>
        <c:tickLblPos val="nextTo"/>
        <c:crossAx val="11907456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600"/>
          </a:pPr>
          <a:endParaRPr lang="ru-RU"/>
        </a:p>
      </c:txPr>
    </c:legend>
    <c:plotVisOnly val="1"/>
    <c:dispBlanksAs val="gap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Relationship Id="rId9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2171187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251520" y="332656"/>
            <a:ext cx="8640960" cy="6288559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15" name="Рисунок 14" descr="Безымянный.png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8384" y="5949280"/>
            <a:ext cx="720080" cy="720080"/>
          </a:xfrm>
          <a:prstGeom prst="rect">
            <a:avLst/>
          </a:prstGeom>
        </p:spPr>
      </p:pic>
      <p:pic>
        <p:nvPicPr>
          <p:cNvPr id="16" name="Рисунок 15" descr="Безымянный1.pn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7020272" y="5949280"/>
            <a:ext cx="930464" cy="764704"/>
          </a:xfrm>
          <a:prstGeom prst="rect">
            <a:avLst/>
          </a:prstGeom>
        </p:spPr>
      </p:pic>
      <p:pic>
        <p:nvPicPr>
          <p:cNvPr id="14" name="Рисунок 13" descr="Безымянный3.png"/>
          <p:cNvPicPr>
            <a:picLocks noChangeAspect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372200" y="5877272"/>
            <a:ext cx="504056" cy="810720"/>
          </a:xfrm>
          <a:prstGeom prst="rect">
            <a:avLst/>
          </a:prstGeom>
        </p:spPr>
      </p:pic>
      <p:pic>
        <p:nvPicPr>
          <p:cNvPr id="12" name="Рисунок 11" descr="0cb2c0928637 - копия - копия (3).png"/>
          <p:cNvPicPr>
            <a:picLocks noChangeAspect="1"/>
          </p:cNvPicPr>
          <p:nvPr userDrawn="1"/>
        </p:nvPicPr>
        <p:blipFill>
          <a:blip r:embed="rId9" cstate="print"/>
          <a:stretch>
            <a:fillRect/>
          </a:stretch>
        </p:blipFill>
        <p:spPr>
          <a:xfrm>
            <a:off x="4067944" y="5492378"/>
            <a:ext cx="826080" cy="1365622"/>
          </a:xfrm>
          <a:prstGeom prst="rect">
            <a:avLst/>
          </a:prstGeom>
        </p:spPr>
      </p:pic>
      <p:pic>
        <p:nvPicPr>
          <p:cNvPr id="11" name="Рисунок 10" descr="Безымянный3.png"/>
          <p:cNvPicPr>
            <a:picLocks noChangeAspect="1"/>
          </p:cNvPicPr>
          <p:nvPr userDrawn="1"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5877272"/>
            <a:ext cx="504056" cy="810720"/>
          </a:xfrm>
          <a:prstGeom prst="rect">
            <a:avLst/>
          </a:prstGeom>
        </p:spPr>
      </p:pic>
      <p:pic>
        <p:nvPicPr>
          <p:cNvPr id="9" name="Рисунок 8" descr="Безымянный1.png"/>
          <p:cNvPicPr>
            <a:picLocks noChangeAspect="1"/>
          </p:cNvPicPr>
          <p:nvPr userDrawn="1"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7624" y="5949280"/>
            <a:ext cx="930464" cy="764704"/>
          </a:xfrm>
          <a:prstGeom prst="rect">
            <a:avLst/>
          </a:prstGeom>
        </p:spPr>
      </p:pic>
      <p:pic>
        <p:nvPicPr>
          <p:cNvPr id="8" name="Рисунок 7" descr="Безымянный.png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5536" y="5949280"/>
            <a:ext cx="720080" cy="72008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microsoft.com/office/2007/relationships/hdphoto" Target="../media/hdphoto5.wdp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microsoft.com/office/2007/relationships/hdphoto" Target="../media/hdphoto2.wdp"/><Relationship Id="rId4" Type="http://schemas.openxmlformats.org/officeDocument/2006/relationships/image" Target="../media/image7.jpeg"/><Relationship Id="rId9" Type="http://schemas.microsoft.com/office/2007/relationships/hdphoto" Target="../media/hdphoto4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r>
              <a:rPr lang="ru-RU" sz="3200" b="1" dirty="0" smtClean="0">
                <a:solidFill>
                  <a:srgbClr val="00B050"/>
                </a:solidFill>
              </a:rPr>
              <a:t>«Интеллектуальное развитие дошкольников через применение разнообразных  </a:t>
            </a:r>
            <a:r>
              <a:rPr lang="ru-RU" sz="3200" b="1" dirty="0">
                <a:solidFill>
                  <a:srgbClr val="00B050"/>
                </a:solidFill>
              </a:rPr>
              <a:t>форм и методов  работы </a:t>
            </a:r>
            <a:r>
              <a:rPr lang="ru-RU" sz="3200" b="1" dirty="0" smtClean="0">
                <a:solidFill>
                  <a:srgbClr val="00B050"/>
                </a:solidFill>
              </a:rPr>
              <a:t>по </a:t>
            </a:r>
            <a:r>
              <a:rPr lang="ru-RU" sz="3200" b="1" dirty="0">
                <a:solidFill>
                  <a:srgbClr val="00B050"/>
                </a:solidFill>
              </a:rPr>
              <a:t>формированию и развитию  элементарных математических </a:t>
            </a:r>
            <a:r>
              <a:rPr lang="ru-RU" sz="3200" b="1" dirty="0" smtClean="0">
                <a:solidFill>
                  <a:srgbClr val="00B050"/>
                </a:solidFill>
              </a:rPr>
              <a:t>представлений»</a:t>
            </a:r>
            <a:r>
              <a:rPr lang="ru-RU" sz="3200" dirty="0">
                <a:solidFill>
                  <a:srgbClr val="00B050"/>
                </a:solidFill>
              </a:rPr>
              <a:t/>
            </a:r>
            <a:br>
              <a:rPr lang="ru-RU" sz="3200" dirty="0">
                <a:solidFill>
                  <a:srgbClr val="00B050"/>
                </a:solidFill>
              </a:rPr>
            </a:br>
            <a:endParaRPr lang="ru-RU" sz="32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7160840" cy="1752600"/>
          </a:xfrm>
        </p:spPr>
        <p:txBody>
          <a:bodyPr/>
          <a:lstStyle/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endParaRPr lang="ru-RU" sz="2000" dirty="0" smtClean="0">
              <a:solidFill>
                <a:schemeClr val="tx1"/>
              </a:solidFill>
            </a:endParaRPr>
          </a:p>
          <a:p>
            <a:pPr algn="r"/>
            <a:r>
              <a:rPr lang="ru-RU" sz="2000" dirty="0" err="1" smtClean="0">
                <a:solidFill>
                  <a:schemeClr val="tx1"/>
                </a:solidFill>
              </a:rPr>
              <a:t>Устюжанцева</a:t>
            </a:r>
            <a:r>
              <a:rPr lang="ru-RU" sz="2000" dirty="0" smtClean="0">
                <a:solidFill>
                  <a:schemeClr val="tx1"/>
                </a:solidFill>
              </a:rPr>
              <a:t> Елена Николаевна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</a:rPr>
              <a:t>воспитатель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20688"/>
            <a:ext cx="79928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Муниципальное бюджетное дошкольное образовательное учреждение</a:t>
            </a:r>
          </a:p>
          <a:p>
            <a:pPr algn="ctr"/>
            <a:r>
              <a:rPr lang="ru-RU" dirty="0" smtClean="0"/>
              <a:t>«Детский сад №5»</a:t>
            </a:r>
          </a:p>
          <a:p>
            <a:pPr algn="ctr"/>
            <a:r>
              <a:rPr lang="ru-RU" dirty="0" err="1" smtClean="0"/>
              <a:t>Тайгинского</a:t>
            </a:r>
            <a:r>
              <a:rPr lang="ru-RU" dirty="0" smtClean="0"/>
              <a:t> городского округа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Классификация математических игр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2132856"/>
            <a:ext cx="6984776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7096" y="2276872"/>
            <a:ext cx="8136904" cy="2759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игры с цифрами и числами;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игры-путешествия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во времени;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игры </a:t>
            </a: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по ориентированию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в пространстве;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игры с геометрическими фигурами;</a:t>
            </a:r>
          </a:p>
          <a:p>
            <a:pPr marL="285750" indent="-285750" algn="just">
              <a:spcAft>
                <a:spcPts val="1000"/>
              </a:spcAft>
              <a:buFont typeface="Wingdings" panose="05000000000000000000" pitchFamily="2" charset="2"/>
              <a:buChar char="ü"/>
            </a:pPr>
            <a:r>
              <a:rPr lang="ru-RU" sz="2800" dirty="0" smtClean="0"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ea typeface="Times New Roman" panose="02020603050405020304" pitchFamily="18" charset="0"/>
                <a:cs typeface="Times New Roman" panose="02020603050405020304" pitchFamily="18" charset="0"/>
              </a:rPr>
              <a:t>игры на логическое мышление.</a:t>
            </a:r>
            <a:endParaRPr lang="ru-RU" sz="2800" dirty="0">
              <a:effectLst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942873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22428" y="438782"/>
            <a:ext cx="7772400" cy="86409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Игры с числами и цифрами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628" y="3349374"/>
            <a:ext cx="4315972" cy="242773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828028" y="2391270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«Угадай на ощупь» (старший дошкольный возраст)</a:t>
            </a: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5867" y="1302877"/>
            <a:ext cx="4035802" cy="227013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27584" y="3786319"/>
            <a:ext cx="3312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«</a:t>
            </a:r>
            <a:r>
              <a:rPr lang="ru-RU" dirty="0" smtClean="0"/>
              <a:t>Учимся считать. Цифра «4»»  (2 младшая группа)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1597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60944"/>
            <a:ext cx="8712968" cy="1386649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Задания по ориентированию на плоскости</a:t>
            </a: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00B050"/>
                </a:solidFill>
              </a:rPr>
              <a:t>листа бумаги (старший дошкольный возраст) 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534" y="1412776"/>
            <a:ext cx="3803914" cy="213970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05674" y="3938355"/>
            <a:ext cx="3803915" cy="21397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51396" y="1420238"/>
            <a:ext cx="3829797" cy="215426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51520" y="4725144"/>
            <a:ext cx="29523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«Определи маршрут следования»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955009" y="3569023"/>
            <a:ext cx="7488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Определение местонахождения объекта относительно листа бумаги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48537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56503"/>
            <a:ext cx="9144000" cy="996233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Игры с использованием геометрических фигур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8548"/>
          <a:stretch/>
        </p:blipFill>
        <p:spPr>
          <a:xfrm>
            <a:off x="607381" y="3294954"/>
            <a:ext cx="3202619" cy="2211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4452" y="764704"/>
            <a:ext cx="3954604" cy="222446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6323" r="19864"/>
          <a:stretch/>
        </p:blipFill>
        <p:spPr>
          <a:xfrm>
            <a:off x="5399647" y="3267989"/>
            <a:ext cx="2687782" cy="23692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78074" y="771334"/>
            <a:ext cx="3931027" cy="221120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9575" y="2989169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Развлечение «Путешествие в геометрический лес»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810000" y="5584183"/>
            <a:ext cx="52200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Конструирование ракеты из геометрических фигур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5576931" y="2974905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«Определи правильно»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106688" y="5488653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Соотношение фигур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66452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8452" y="81638"/>
            <a:ext cx="7772400" cy="1029131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Математическое экспериментирование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1872" y="882094"/>
            <a:ext cx="3824104" cy="21510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88024" y="831716"/>
            <a:ext cx="3870472" cy="217714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03822" y="3364900"/>
            <a:ext cx="3852153" cy="21668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15020" y="3364900"/>
            <a:ext cx="1645644" cy="292559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1872" y="3008857"/>
            <a:ext cx="40084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Деление на равные части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823744" y="5559523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Определение объема снега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35028" y="3002546"/>
            <a:ext cx="4176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Определение объема воды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707624" y="4827695"/>
            <a:ext cx="2069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Измеряем глубину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5761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204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Формы работы с родителями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1196752"/>
            <a:ext cx="7848872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/>
              <a:t> </a:t>
            </a:r>
            <a:r>
              <a:rPr lang="ru-RU" sz="2400" dirty="0" smtClean="0"/>
              <a:t>-  </a:t>
            </a:r>
            <a:r>
              <a:rPr lang="ru-RU" sz="2400" dirty="0"/>
              <a:t>наглядная пропаганда,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 - родительские собрания,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 - беседы и консультации, </a:t>
            </a:r>
          </a:p>
          <a:p>
            <a:pPr>
              <a:lnSpc>
                <a:spcPct val="150000"/>
              </a:lnSpc>
            </a:pPr>
            <a:r>
              <a:rPr lang="ru-RU" sz="2400" dirty="0"/>
              <a:t>  - анкетирование, тестирование </a:t>
            </a:r>
            <a:endParaRPr lang="ru-RU" sz="2400" dirty="0" smtClean="0"/>
          </a:p>
          <a:p>
            <a:pPr>
              <a:lnSpc>
                <a:spcPct val="150000"/>
              </a:lnSpc>
            </a:pPr>
            <a:r>
              <a:rPr lang="ru-RU" sz="2400" dirty="0" smtClean="0"/>
              <a:t>  - </a:t>
            </a:r>
            <a:r>
              <a:rPr lang="ru-RU" sz="2400" dirty="0"/>
              <a:t>дни открытых дверей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dirty="0" smtClean="0"/>
              <a:t>активное </a:t>
            </a:r>
            <a:r>
              <a:rPr lang="ru-RU" sz="2400" dirty="0"/>
              <a:t>участие в выставках, мероприятиях, развлечениях</a:t>
            </a:r>
            <a:r>
              <a:rPr lang="ru-RU" sz="2400" i="1" dirty="0"/>
              <a:t>,</a:t>
            </a:r>
            <a:r>
              <a:rPr lang="ru-RU" sz="2400" dirty="0"/>
              <a:t> досугах, </a:t>
            </a:r>
            <a:r>
              <a:rPr lang="ru-RU" sz="2400" dirty="0" smtClean="0"/>
              <a:t>КВН</a:t>
            </a:r>
          </a:p>
          <a:p>
            <a:pPr marL="342900" indent="-342900">
              <a:lnSpc>
                <a:spcPct val="150000"/>
              </a:lnSpc>
              <a:buFontTx/>
              <a:buChar char="-"/>
            </a:pPr>
            <a:r>
              <a:rPr lang="ru-RU" sz="2400" dirty="0"/>
              <a:t>и</a:t>
            </a:r>
            <a:r>
              <a:rPr lang="ru-RU" sz="2400" dirty="0" smtClean="0"/>
              <a:t>нформация на сайте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5984584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60648"/>
            <a:ext cx="7772400" cy="68728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Взаимодействие с родителями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434" r="11809"/>
          <a:stretch/>
        </p:blipFill>
        <p:spPr>
          <a:xfrm>
            <a:off x="1043608" y="3273447"/>
            <a:ext cx="2978728" cy="221171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82646" y="930123"/>
            <a:ext cx="3947931" cy="2220711"/>
          </a:xfrm>
          <a:prstGeom prst="rect">
            <a:avLst/>
          </a:prstGeom>
        </p:spPr>
      </p:pic>
      <p:pic>
        <p:nvPicPr>
          <p:cNvPr id="6" name="Рисунок 5" descr="C:\Users\дима\Desktop\getImage (5)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8525" y="1772816"/>
            <a:ext cx="3947931" cy="280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4407982" y="1192543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Театр геометрических фигур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4225725" y="4725144"/>
            <a:ext cx="48701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Фольклорно-математическое </a:t>
            </a:r>
          </a:p>
          <a:p>
            <a:pPr algn="ctr"/>
            <a:r>
              <a:rPr lang="ru-RU" dirty="0" smtClean="0"/>
              <a:t>развлечение по сказке «Колобок»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21646" y="5485157"/>
            <a:ext cx="38164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Театр  цифр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0236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60648"/>
            <a:ext cx="7772400" cy="1470025"/>
          </a:xfrm>
          <a:noFill/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00B050"/>
                </a:solidFill>
              </a:rPr>
              <a:t>Сравнительная диаграмма </a:t>
            </a:r>
            <a:r>
              <a:rPr lang="ru-RU" sz="2800" b="1" dirty="0">
                <a:solidFill>
                  <a:srgbClr val="00B050"/>
                </a:solidFill>
              </a:rPr>
              <a:t>уровня развития элементарных математических представлений детей группы «Теремок»</a:t>
            </a:r>
            <a:r>
              <a:rPr lang="ru-RU" sz="2800" dirty="0">
                <a:solidFill>
                  <a:srgbClr val="00B050"/>
                </a:solidFill>
              </a:rPr>
              <a:t/>
            </a:r>
            <a:br>
              <a:rPr lang="ru-RU" sz="2800" dirty="0">
                <a:solidFill>
                  <a:srgbClr val="00B050"/>
                </a:solidFill>
              </a:rPr>
            </a:br>
            <a:endParaRPr lang="ru-RU" sz="2800" dirty="0">
              <a:solidFill>
                <a:srgbClr val="00B050"/>
              </a:solidFill>
            </a:endParaRPr>
          </a:p>
        </p:txBody>
      </p:sp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xmlns="" val="1447713355"/>
              </p:ext>
            </p:extLst>
          </p:nvPr>
        </p:nvGraphicFramePr>
        <p:xfrm>
          <a:off x="755576" y="1484784"/>
          <a:ext cx="7704856" cy="43204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xmlns="" val="340526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648071"/>
          </a:xfrm>
          <a:noFill/>
        </p:spPr>
        <p:txBody>
          <a:bodyPr>
            <a:normAutofit fontScale="90000"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Результаты работы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36443" y="836712"/>
            <a:ext cx="864096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/>
              <a:t>75 % детей считают </a:t>
            </a:r>
            <a:r>
              <a:rPr lang="ru-RU" sz="1600" dirty="0">
                <a:solidFill>
                  <a:srgbClr val="FF0000"/>
                </a:solidFill>
              </a:rPr>
              <a:t>до 10 и далее, знают цифры до 10</a:t>
            </a:r>
            <a:r>
              <a:rPr lang="ru-RU" sz="1600" dirty="0"/>
              <a:t>, </a:t>
            </a:r>
            <a:r>
              <a:rPr lang="ru-RU" sz="1600" u="sng" dirty="0"/>
              <a:t>умеют называть числительные, обозначая количество.</a:t>
            </a:r>
          </a:p>
          <a:p>
            <a:r>
              <a:rPr lang="ru-RU" sz="1600" dirty="0"/>
              <a:t>68% детей знают порядковый счет.</a:t>
            </a:r>
          </a:p>
          <a:p>
            <a:r>
              <a:rPr lang="ru-RU" sz="1600" dirty="0"/>
              <a:t>68% - знают геометрические фигуры и их признаки.</a:t>
            </a:r>
          </a:p>
          <a:p>
            <a:r>
              <a:rPr lang="ru-RU" sz="1600" dirty="0"/>
              <a:t>87% детей умеют отсчитывать предметы по названному числу или по образцу, владеют понятиями «много», «мало», «один», «несколько», «больше», «меньше», «поровну».</a:t>
            </a:r>
          </a:p>
          <a:p>
            <a:r>
              <a:rPr lang="ru-RU" sz="1600" dirty="0"/>
              <a:t>75% детей умеют сравнивать предметы по длине методом наложения, определяют величину предметов (длинный, короткий, одинаковые).</a:t>
            </a:r>
          </a:p>
          <a:p>
            <a:r>
              <a:rPr lang="ru-RU" sz="1600" dirty="0">
                <a:solidFill>
                  <a:srgbClr val="FF0000"/>
                </a:solidFill>
              </a:rPr>
              <a:t>Лишь 50% детей умеют определять положение предмета в пространстве. Остальные дети слабо различают понятия – впереди, сзади, близко, далеко.</a:t>
            </a:r>
          </a:p>
          <a:p>
            <a:r>
              <a:rPr lang="ru-RU" sz="1600" dirty="0"/>
              <a:t>Элементарные представления о времени и о частях суток сформированы у 56% детей.</a:t>
            </a:r>
          </a:p>
          <a:p>
            <a:r>
              <a:rPr lang="ru-RU" sz="1600" dirty="0"/>
              <a:t>68% умеют раскладывать предметы по увеличению или по уменьшению длины, называют и показывают круг, квадрат и треугольник.</a:t>
            </a:r>
          </a:p>
          <a:p>
            <a:r>
              <a:rPr lang="ru-RU" sz="1600" dirty="0"/>
              <a:t>56% детей хорошо владеют понятием длины, ширины, высоты, сравнивают предметы наложением и визуально. </a:t>
            </a:r>
          </a:p>
          <a:p>
            <a:r>
              <a:rPr lang="ru-RU" sz="1600" dirty="0"/>
              <a:t>62% детей употребляют в речи термины, обозначающие величину: тяжелее, легче, мельче, тоньше, глубже, толще.</a:t>
            </a:r>
          </a:p>
          <a:p>
            <a:r>
              <a:rPr lang="ru-RU" sz="1600" dirty="0"/>
              <a:t>У 56% детей средней группы сформированы пространственно-временные представления.</a:t>
            </a:r>
          </a:p>
          <a:p>
            <a:r>
              <a:rPr lang="ru-RU" sz="1600" dirty="0"/>
              <a:t>62% Могут определить нахождение предметов по отношению к себе: правее, ниже, между и т.д. </a:t>
            </a:r>
          </a:p>
          <a:p>
            <a:r>
              <a:rPr lang="ru-RU" sz="1600" dirty="0"/>
              <a:t>68% детей умеют ориентироваться на листе бумаги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275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02791"/>
            <a:ext cx="7772400" cy="1470025"/>
          </a:xfrm>
        </p:spPr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</a:rPr>
              <a:t>Спасибо за внимание!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132856"/>
            <a:ext cx="8280920" cy="3505944"/>
          </a:xfrm>
        </p:spPr>
        <p:txBody>
          <a:bodyPr/>
          <a:lstStyle/>
          <a:p>
            <a:pPr algn="l"/>
            <a:endParaRPr lang="ru-RU" sz="1800" dirty="0"/>
          </a:p>
        </p:txBody>
      </p:sp>
      <p:pic>
        <p:nvPicPr>
          <p:cNvPr id="2051" name="Picture 3" descr="F:\пед. таланты Устюжанцева\картинки\96204219_00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290" t="41492" r="11266" b="15267"/>
          <a:stretch/>
        </p:blipFill>
        <p:spPr bwMode="auto">
          <a:xfrm>
            <a:off x="1763688" y="1456557"/>
            <a:ext cx="5489759" cy="3915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45062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628800"/>
            <a:ext cx="7772400" cy="2266595"/>
          </a:xfrm>
        </p:spPr>
        <p:txBody>
          <a:bodyPr>
            <a:normAutofit fontScale="90000"/>
          </a:bodyPr>
          <a:lstStyle/>
          <a:p>
            <a:pPr algn="l"/>
            <a:r>
              <a:rPr lang="ru-RU" b="1" dirty="0">
                <a:solidFill>
                  <a:srgbClr val="00B050"/>
                </a:solidFill>
              </a:rPr>
              <a:t>«Предмет математики столь серьезен, что не следует упускать ни одной возможности сделать его более занимательным</a:t>
            </a:r>
            <a:r>
              <a:rPr lang="ru-RU" b="1" dirty="0" smtClean="0">
                <a:solidFill>
                  <a:srgbClr val="00B050"/>
                </a:solidFill>
              </a:rPr>
              <a:t>»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/>
              <a:t>     </a:t>
            </a:r>
            <a:endParaRPr lang="ru-RU" sz="3600" i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39752" y="4077072"/>
            <a:ext cx="6400800" cy="1129680"/>
          </a:xfrm>
        </p:spPr>
        <p:txBody>
          <a:bodyPr/>
          <a:lstStyle/>
          <a:p>
            <a:pPr algn="r"/>
            <a:r>
              <a:rPr lang="ru-RU" i="1" dirty="0" err="1">
                <a:solidFill>
                  <a:srgbClr val="00B050"/>
                </a:solidFill>
              </a:rPr>
              <a:t>Блез</a:t>
            </a:r>
            <a:r>
              <a:rPr lang="ru-RU" i="1" dirty="0">
                <a:solidFill>
                  <a:srgbClr val="00B050"/>
                </a:solidFill>
              </a:rPr>
              <a:t> Паскаль</a:t>
            </a:r>
            <a:endParaRPr lang="ru-RU" dirty="0"/>
          </a:p>
          <a:p>
            <a:pPr algn="r"/>
            <a:r>
              <a:rPr lang="ru-RU" i="1" dirty="0" smtClean="0">
                <a:solidFill>
                  <a:srgbClr val="00B050"/>
                </a:solidFill>
              </a:rPr>
              <a:t>французский </a:t>
            </a:r>
            <a:r>
              <a:rPr lang="ru-RU" i="1" dirty="0">
                <a:solidFill>
                  <a:srgbClr val="00B050"/>
                </a:solidFill>
              </a:rPr>
              <a:t>математик </a:t>
            </a:r>
            <a:endParaRPr lang="ru-RU" i="1" dirty="0" smtClean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9975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310809"/>
            <a:ext cx="8424936" cy="813935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00B050"/>
                </a:solidFill>
              </a:rPr>
              <a:t>Развивающая среда группы «Теремок»</a:t>
            </a:r>
            <a:endParaRPr lang="ru-RU" sz="36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V="1">
            <a:off x="539552" y="5638799"/>
            <a:ext cx="45719" cy="45719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022" r="19413"/>
          <a:stretch/>
        </p:blipFill>
        <p:spPr>
          <a:xfrm>
            <a:off x="5163941" y="3592370"/>
            <a:ext cx="2992582" cy="228821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 xmlns="">
                  <a14:imgLayer r:embed="rId5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16481" y="3398265"/>
            <a:ext cx="3419871" cy="21083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 xmlns="">
                  <a14:imgLayer r:embed="rId7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2118" y="959765"/>
            <a:ext cx="3758164" cy="2113967"/>
          </a:xfrm>
          <a:prstGeom prst="rect">
            <a:avLst/>
          </a:prstGeom>
        </p:spPr>
      </p:pic>
      <p:pic>
        <p:nvPicPr>
          <p:cNvPr id="1026" name="Picture 2" descr="H:\Мои рисунки\математ Устюжанцева\DSC07178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 xmlns="">
                  <a14:imgLayer r:embed="rId9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34" t="6556"/>
          <a:stretch/>
        </p:blipFill>
        <p:spPr bwMode="auto">
          <a:xfrm>
            <a:off x="5034136" y="959765"/>
            <a:ext cx="3311236" cy="2438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971600" y="3028933"/>
            <a:ext cx="3096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Центр «</a:t>
            </a:r>
            <a:r>
              <a:rPr lang="ru-RU" dirty="0" err="1" smtClean="0"/>
              <a:t>Любознайка</a:t>
            </a:r>
            <a:r>
              <a:rPr lang="ru-RU" dirty="0" smtClean="0"/>
              <a:t>!»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-225104" y="5448583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Центр формирования и развития логических представлений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499992" y="3343170"/>
            <a:ext cx="43204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Центр математического моделирования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903440" y="5699742"/>
            <a:ext cx="4104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«Геометрия» в оформлении приёмной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9805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B050"/>
                </a:solidFill>
              </a:rPr>
              <a:t>Психо</a:t>
            </a:r>
            <a:r>
              <a:rPr lang="ru-RU" b="1" dirty="0" smtClean="0">
                <a:solidFill>
                  <a:srgbClr val="00B050"/>
                </a:solidFill>
              </a:rPr>
              <a:t>-физические возрастные особенности ребенка-дошкольника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492896"/>
            <a:ext cx="8136904" cy="3384376"/>
          </a:xfrm>
        </p:spPr>
        <p:txBody>
          <a:bodyPr/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избирательная </a:t>
            </a:r>
            <a:r>
              <a:rPr lang="ru-RU" sz="2800" dirty="0">
                <a:solidFill>
                  <a:schemeClr val="tx1"/>
                </a:solidFill>
              </a:rPr>
              <a:t>память</a:t>
            </a:r>
            <a:endParaRPr lang="ru-RU" sz="2800" dirty="0" smtClean="0">
              <a:solidFill>
                <a:schemeClr val="tx1"/>
              </a:soli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>
                <a:solidFill>
                  <a:schemeClr val="tx1"/>
                </a:solidFill>
              </a:rPr>
              <a:t>неустойчивое </a:t>
            </a:r>
            <a:r>
              <a:rPr lang="ru-RU" sz="2800" dirty="0" smtClean="0">
                <a:solidFill>
                  <a:schemeClr val="tx1"/>
                </a:solidFill>
              </a:rPr>
              <a:t>внимание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преобладание наглядно-образного мышления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 </a:t>
            </a:r>
            <a:r>
              <a:rPr lang="ru-RU" sz="2800" dirty="0">
                <a:solidFill>
                  <a:schemeClr val="tx1"/>
                </a:solidFill>
              </a:rPr>
              <a:t>повышенная двигательная </a:t>
            </a:r>
            <a:r>
              <a:rPr lang="ru-RU" sz="2800" dirty="0" smtClean="0">
                <a:solidFill>
                  <a:schemeClr val="tx1"/>
                </a:solidFill>
              </a:rPr>
              <a:t>активность 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стремление </a:t>
            </a:r>
            <a:r>
              <a:rPr lang="ru-RU" sz="2800" dirty="0">
                <a:solidFill>
                  <a:schemeClr val="tx1"/>
                </a:solidFill>
              </a:rPr>
              <a:t>к игровой </a:t>
            </a:r>
            <a:r>
              <a:rPr lang="ru-RU" sz="2800" dirty="0" smtClean="0">
                <a:solidFill>
                  <a:schemeClr val="tx1"/>
                </a:solidFill>
              </a:rPr>
              <a:t>деятельности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800" dirty="0" smtClean="0">
                <a:solidFill>
                  <a:schemeClr val="tx1"/>
                </a:solidFill>
              </a:rPr>
              <a:t>разнообразие </a:t>
            </a:r>
            <a:r>
              <a:rPr lang="ru-RU" sz="2800" dirty="0">
                <a:solidFill>
                  <a:schemeClr val="tx1"/>
                </a:solidFill>
              </a:rPr>
              <a:t>познавательных </a:t>
            </a:r>
            <a:r>
              <a:rPr lang="ru-RU" sz="2800" dirty="0" smtClean="0">
                <a:solidFill>
                  <a:schemeClr val="tx1"/>
                </a:solidFill>
              </a:rPr>
              <a:t>интересов</a:t>
            </a:r>
            <a:endParaRPr lang="ru-RU" sz="2800" dirty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2142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2400" cy="720079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Задачи: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052736"/>
            <a:ext cx="8280920" cy="2184648"/>
          </a:xfrm>
        </p:spPr>
        <p:txBody>
          <a:bodyPr/>
          <a:lstStyle/>
          <a:p>
            <a:pPr algn="l"/>
            <a:r>
              <a:rPr lang="ru-RU" sz="2400" dirty="0">
                <a:solidFill>
                  <a:schemeClr val="tx1"/>
                </a:solidFill>
              </a:rPr>
              <a:t>1.Изучить и проанализировать литературу по проблеме </a:t>
            </a:r>
            <a:r>
              <a:rPr lang="ru-RU" sz="2400" dirty="0" smtClean="0">
                <a:solidFill>
                  <a:schemeClr val="tx1"/>
                </a:solidFill>
              </a:rPr>
              <a:t> интеллектуального развития дошкольников через формирование </a:t>
            </a:r>
            <a:r>
              <a:rPr lang="ru-RU" sz="2400" dirty="0">
                <a:solidFill>
                  <a:schemeClr val="tx1"/>
                </a:solidFill>
              </a:rPr>
              <a:t>элементарных математических  представлений у детей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2.Разработать систему  специальных заданий и упражнений, позволяющих формировать и  развивать у детей компоненты математического мышления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</a:p>
          <a:p>
            <a:pPr algn="l"/>
            <a:endParaRPr lang="ru-RU" sz="2400" dirty="0">
              <a:solidFill>
                <a:schemeClr val="tx1"/>
              </a:solidFill>
            </a:endParaRPr>
          </a:p>
          <a:p>
            <a:pPr algn="l"/>
            <a:r>
              <a:rPr lang="ru-RU" sz="2400" dirty="0">
                <a:solidFill>
                  <a:schemeClr val="tx1"/>
                </a:solidFill>
              </a:rPr>
              <a:t>3. Активизировать творческую, познавательную и практическую деятельность </a:t>
            </a:r>
            <a:r>
              <a:rPr lang="ru-RU" sz="2400" dirty="0" smtClean="0">
                <a:solidFill>
                  <a:schemeClr val="tx1"/>
                </a:solidFill>
              </a:rPr>
              <a:t>детей </a:t>
            </a:r>
            <a:r>
              <a:rPr lang="ru-RU" sz="2400" dirty="0">
                <a:solidFill>
                  <a:schemeClr val="tx1"/>
                </a:solidFill>
              </a:rPr>
              <a:t>через сочетание </a:t>
            </a:r>
            <a:r>
              <a:rPr lang="ru-RU" sz="2400" dirty="0" smtClean="0">
                <a:solidFill>
                  <a:schemeClr val="tx1"/>
                </a:solidFill>
              </a:rPr>
              <a:t>практической, </a:t>
            </a:r>
            <a:r>
              <a:rPr lang="ru-RU" sz="2400" dirty="0">
                <a:solidFill>
                  <a:schemeClr val="tx1"/>
                </a:solidFill>
              </a:rPr>
              <a:t>игровой деятельности, проблемно-игровых и поисковых ситуаций.</a:t>
            </a:r>
          </a:p>
          <a:p>
            <a:pPr algn="l"/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57288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1470025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Технологии воспитания и обучения</a:t>
            </a:r>
            <a:endParaRPr lang="ru-RU" sz="4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916832"/>
            <a:ext cx="8352928" cy="3505944"/>
          </a:xfrm>
        </p:spPr>
        <p:txBody>
          <a:bodyPr/>
          <a:lstStyle/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р</a:t>
            </a:r>
            <a:r>
              <a:rPr lang="ru-RU" sz="2400" dirty="0" smtClean="0">
                <a:solidFill>
                  <a:schemeClr val="tx1"/>
                </a:solidFill>
              </a:rPr>
              <a:t>азвивающее обучение </a:t>
            </a:r>
            <a:r>
              <a:rPr lang="ru-RU" sz="2400" dirty="0">
                <a:solidFill>
                  <a:schemeClr val="tx1"/>
                </a:solidFill>
              </a:rPr>
              <a:t>(Д. Б. </a:t>
            </a:r>
            <a:r>
              <a:rPr lang="ru-RU" sz="2400" dirty="0" err="1" smtClean="0">
                <a:solidFill>
                  <a:schemeClr val="tx1"/>
                </a:solidFill>
              </a:rPr>
              <a:t>Эльконин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  <a:r>
              <a:rPr lang="ru-RU" sz="2400" dirty="0">
                <a:solidFill>
                  <a:schemeClr val="tx1"/>
                </a:solidFill>
              </a:rPr>
              <a:t>В. В. </a:t>
            </a:r>
            <a:r>
              <a:rPr lang="ru-RU" sz="2400" dirty="0" smtClean="0">
                <a:solidFill>
                  <a:schemeClr val="tx1"/>
                </a:solidFill>
              </a:rPr>
              <a:t>Давыдов),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  <a:r>
              <a:rPr lang="ru-RU" sz="2400" dirty="0" smtClean="0">
                <a:solidFill>
                  <a:schemeClr val="tx1"/>
                </a:solidFill>
              </a:rPr>
              <a:t>гровая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п</a:t>
            </a:r>
            <a:r>
              <a:rPr lang="ru-RU" sz="2400" dirty="0" smtClean="0">
                <a:solidFill>
                  <a:schemeClr val="tx1"/>
                </a:solidFill>
              </a:rPr>
              <a:t>едагогика </a:t>
            </a:r>
            <a:r>
              <a:rPr lang="ru-RU" sz="2400" dirty="0">
                <a:solidFill>
                  <a:schemeClr val="tx1"/>
                </a:solidFill>
              </a:rPr>
              <a:t>сотрудничества (К. Д. Ушинский, Н. П. Пирогов, Л. Н. Толстой);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и</a:t>
            </a:r>
            <a:r>
              <a:rPr lang="ru-RU" sz="2400" dirty="0" smtClean="0">
                <a:solidFill>
                  <a:schemeClr val="tx1"/>
                </a:solidFill>
              </a:rPr>
              <a:t>нформационно-коммуникативная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 err="1">
                <a:solidFill>
                  <a:schemeClr val="tx1"/>
                </a:solidFill>
              </a:rPr>
              <a:t>з</a:t>
            </a:r>
            <a:r>
              <a:rPr lang="ru-RU" sz="2400" dirty="0" err="1" smtClean="0">
                <a:solidFill>
                  <a:schemeClr val="tx1"/>
                </a:solidFill>
              </a:rPr>
              <a:t>доровьесберегающая</a:t>
            </a:r>
            <a:r>
              <a:rPr lang="ru-RU" sz="2400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</a:rPr>
              <a:t>личностно – ориентированный подход (И. С. </a:t>
            </a:r>
            <a:r>
              <a:rPr lang="ru-RU" sz="2400" dirty="0" err="1">
                <a:solidFill>
                  <a:schemeClr val="tx1"/>
                </a:solidFill>
              </a:rPr>
              <a:t>Якиманская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r>
              <a:rPr lang="ru-RU" sz="2400" dirty="0" smtClean="0">
                <a:solidFill>
                  <a:schemeClr val="tx1"/>
                </a:solidFill>
              </a:rPr>
              <a:t>проектная деятельность </a:t>
            </a:r>
            <a:r>
              <a:rPr lang="ru-RU" sz="2400" dirty="0">
                <a:solidFill>
                  <a:schemeClr val="tx1"/>
                </a:solidFill>
              </a:rPr>
              <a:t>(Л. С. Киселёва, Т. А. Данилина</a:t>
            </a:r>
            <a:r>
              <a:rPr lang="ru-RU" sz="2400" dirty="0" smtClean="0">
                <a:solidFill>
                  <a:schemeClr val="tx1"/>
                </a:solidFill>
              </a:rPr>
              <a:t>)</a:t>
            </a:r>
          </a:p>
          <a:p>
            <a:pPr marL="285750" indent="-285750" algn="l">
              <a:buFont typeface="Wingdings" panose="05000000000000000000" pitchFamily="2" charset="2"/>
              <a:buChar char="ü"/>
            </a:pPr>
            <a:endParaRPr lang="ru-RU" sz="1800" dirty="0" smtClean="0">
              <a:solidFill>
                <a:schemeClr val="tx1"/>
              </a:solidFill>
            </a:endParaRPr>
          </a:p>
          <a:p>
            <a:pPr algn="l"/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xmlns="" val="4012121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8332" y="2512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Значение игры для дошкольников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5004" y="836712"/>
            <a:ext cx="835292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</a:t>
            </a:r>
            <a:r>
              <a:rPr lang="ru-RU" sz="2400" dirty="0" smtClean="0"/>
              <a:t>Игра </a:t>
            </a:r>
            <a:r>
              <a:rPr lang="ru-RU" sz="2400" dirty="0"/>
              <a:t>является наиболее доступным и ведущим видом деятельности для детей дошкольного возраста.</a:t>
            </a:r>
          </a:p>
          <a:p>
            <a:r>
              <a:rPr lang="ru-RU" sz="2400" dirty="0" smtClean="0"/>
              <a:t>2. Игра </a:t>
            </a:r>
            <a:r>
              <a:rPr lang="ru-RU" sz="2400" dirty="0"/>
              <a:t>-</a:t>
            </a:r>
            <a:r>
              <a:rPr lang="ru-RU" sz="2400" dirty="0" smtClean="0"/>
              <a:t> эффективное средство </a:t>
            </a:r>
            <a:r>
              <a:rPr lang="ru-RU" sz="2400" dirty="0"/>
              <a:t>формирования личности дошкольника, его морально-волевых качеств.</a:t>
            </a:r>
          </a:p>
          <a:p>
            <a:r>
              <a:rPr lang="ru-RU" sz="2400" dirty="0" smtClean="0"/>
              <a:t>3. Все </a:t>
            </a:r>
            <a:r>
              <a:rPr lang="ru-RU" sz="2400" dirty="0"/>
              <a:t>психологические новообразования берут начало в игре.</a:t>
            </a:r>
          </a:p>
          <a:p>
            <a:r>
              <a:rPr lang="ru-RU" sz="2400" dirty="0" smtClean="0"/>
              <a:t>4. Игра </a:t>
            </a:r>
            <a:r>
              <a:rPr lang="ru-RU" sz="2400" dirty="0"/>
              <a:t>способствует формированию всех сторон  личности ребёнка, приводит к значительным изменениям в его психике.</a:t>
            </a:r>
          </a:p>
          <a:p>
            <a:r>
              <a:rPr lang="ru-RU" sz="2400" dirty="0" smtClean="0"/>
              <a:t>5. Игра </a:t>
            </a:r>
            <a:r>
              <a:rPr lang="ru-RU" sz="2400" dirty="0"/>
              <a:t>– важное средство умственного развития и воспитания ребёнка, </a:t>
            </a:r>
            <a:r>
              <a:rPr lang="ru-RU" sz="2400" dirty="0" smtClean="0"/>
              <a:t>которое связано </a:t>
            </a:r>
            <a:r>
              <a:rPr lang="ru-RU" sz="2400" dirty="0"/>
              <a:t>с работой всех психических процессов.</a:t>
            </a:r>
          </a:p>
          <a:p>
            <a:r>
              <a:rPr lang="ru-RU" sz="2400" dirty="0" smtClean="0"/>
              <a:t>6.</a:t>
            </a:r>
            <a:r>
              <a:rPr lang="ru-RU" sz="2400" dirty="0"/>
              <a:t> </a:t>
            </a:r>
            <a:r>
              <a:rPr lang="ru-RU" sz="2400" dirty="0" smtClean="0"/>
              <a:t>Игра </a:t>
            </a:r>
            <a:r>
              <a:rPr lang="ru-RU" sz="2400" dirty="0"/>
              <a:t>имеет большое образовательное значение, </a:t>
            </a:r>
            <a:r>
              <a:rPr lang="ru-RU" sz="2400" dirty="0" smtClean="0"/>
              <a:t>т.к. </a:t>
            </a:r>
            <a:r>
              <a:rPr lang="ru-RU" sz="2400" dirty="0"/>
              <a:t>тесно связана с обучением на занятиях, </a:t>
            </a:r>
            <a:r>
              <a:rPr lang="ru-RU" sz="2400" dirty="0" smtClean="0"/>
              <a:t>наблюдениями в повседневной </a:t>
            </a:r>
            <a:r>
              <a:rPr lang="ru-RU" sz="2400" dirty="0"/>
              <a:t>жизни.</a:t>
            </a:r>
          </a:p>
        </p:txBody>
      </p:sp>
    </p:spTree>
    <p:extLst>
      <p:ext uri="{BB962C8B-B14F-4D97-AF65-F5344CB8AC3E}">
        <p14:creationId xmlns:p14="http://schemas.microsoft.com/office/powerpoint/2010/main" xmlns="" val="45914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Поэтапное развитие мышления дошкольников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2132856"/>
            <a:ext cx="74888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ru-RU" sz="2800" dirty="0" smtClean="0"/>
              <a:t>Наглядно-действенное мышление (до 4 лет)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dirty="0" smtClean="0"/>
              <a:t>Элементы наглядно-образного мышления (до 6 лет)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ru-RU" sz="2800" dirty="0" smtClean="0"/>
              <a:t>Формирование словесно-логического мышления (к 6 годам)</a:t>
            </a:r>
          </a:p>
          <a:p>
            <a:pPr marL="285750" indent="-285750">
              <a:buFont typeface="Wingdings" pitchFamily="2" charset="2"/>
              <a:buChar char="ü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54703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Игры на интеллектуальное развитие младших дошкольников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026" name="Picture 2" descr="H:\DSC_004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4059943" cy="2283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48508" y="4365104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Упражнение «Найди лишнее»</a:t>
            </a:r>
            <a:endParaRPr lang="ru-RU" dirty="0"/>
          </a:p>
        </p:txBody>
      </p:sp>
      <p:pic>
        <p:nvPicPr>
          <p:cNvPr id="1027" name="Picture 3" descr="H:\DSC_004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599495" y="3645024"/>
            <a:ext cx="4187957" cy="2355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148064" y="3058691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Упражнение «Определяем противоположности»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26485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Математика6</Template>
  <TotalTime>677</TotalTime>
  <Words>791</Words>
  <Application>Microsoft Office PowerPoint</Application>
  <PresentationFormat>Экран (4:3)</PresentationFormat>
  <Paragraphs>102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 «Интеллектуальное развитие дошкольников через применение разнообразных  форм и методов  работы по формированию и развитию  элементарных математических представлений» </vt:lpstr>
      <vt:lpstr>«Предмет математики столь серьезен, что не следует упускать ни одной возможности сделать его более занимательным»       </vt:lpstr>
      <vt:lpstr>Развивающая среда группы «Теремок»</vt:lpstr>
      <vt:lpstr>Психо-физические возрастные особенности ребенка-дошкольника</vt:lpstr>
      <vt:lpstr>Задачи:</vt:lpstr>
      <vt:lpstr>Технологии воспитания и обучения</vt:lpstr>
      <vt:lpstr>Значение игры для дошкольников</vt:lpstr>
      <vt:lpstr>Поэтапное развитие мышления дошкольников</vt:lpstr>
      <vt:lpstr>Игры на интеллектуальное развитие младших дошкольников</vt:lpstr>
      <vt:lpstr>Классификация математических игр</vt:lpstr>
      <vt:lpstr>Игры с числами и цифрами</vt:lpstr>
      <vt:lpstr>Задания по ориентированию на плоскости листа бумаги (старший дошкольный возраст) </vt:lpstr>
      <vt:lpstr>Игры с использованием геометрических фигур</vt:lpstr>
      <vt:lpstr>Математическое экспериментирование</vt:lpstr>
      <vt:lpstr>Формы работы с родителями</vt:lpstr>
      <vt:lpstr>Взаимодействие с родителями</vt:lpstr>
      <vt:lpstr>Сравнительная диаграмма уровня развития элементарных математических представлений детей группы «Теремок» </vt:lpstr>
      <vt:lpstr>Результаты работы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Татьяна</dc:creator>
  <cp:lastModifiedBy>дима</cp:lastModifiedBy>
  <cp:revision>42</cp:revision>
  <dcterms:created xsi:type="dcterms:W3CDTF">2014-04-09T03:23:15Z</dcterms:created>
  <dcterms:modified xsi:type="dcterms:W3CDTF">2014-04-17T12:35:56Z</dcterms:modified>
</cp:coreProperties>
</file>