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9" r:id="rId1"/>
  </p:sldMasterIdLst>
  <p:notesMasterIdLst>
    <p:notesMasterId r:id="rId9"/>
  </p:notesMasterIdLst>
  <p:sldIdLst>
    <p:sldId id="325" r:id="rId2"/>
    <p:sldId id="378" r:id="rId3"/>
    <p:sldId id="395" r:id="rId4"/>
    <p:sldId id="397" r:id="rId5"/>
    <p:sldId id="393" r:id="rId6"/>
    <p:sldId id="398" r:id="rId7"/>
    <p:sldId id="399" r:id="rId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CC"/>
    <a:srgbClr val="FF0000"/>
    <a:srgbClr val="800000"/>
    <a:srgbClr val="00CC66"/>
    <a:srgbClr val="FF00FF"/>
    <a:srgbClr val="FFFF00"/>
    <a:srgbClr val="0033CC"/>
    <a:srgbClr val="00CC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0965" autoAdjust="0"/>
    <p:restoredTop sz="94604" autoAdjust="0"/>
  </p:normalViewPr>
  <p:slideViewPr>
    <p:cSldViewPr snapToGrid="0">
      <p:cViewPr>
        <p:scale>
          <a:sx n="75" d="100"/>
          <a:sy n="75" d="100"/>
        </p:scale>
        <p:origin x="-1522" y="-2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46085125" cy="4608512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9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9798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7892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798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2979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9799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430072C4-9711-4CFD-901A-51AD48BF0F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>
              <a:latin typeface="Arial" charset="0"/>
            </a:endParaRPr>
          </a:p>
        </p:txBody>
      </p:sp>
      <p:sp>
        <p:nvSpPr>
          <p:cNvPr id="39940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5A2A1D1-935E-4DF1-8AEB-C82058B94A1F}" type="slidenum">
              <a:rPr lang="ru-RU" smtClean="0">
                <a:latin typeface="Arial" charset="0"/>
              </a:rPr>
              <a:pPr/>
              <a:t>5</a:t>
            </a:fld>
            <a:endParaRPr lang="ru-RU" smtClean="0"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6BBF59-DC1C-4F1B-B84B-A1BCECBB79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8491C5-744A-45E2-BE85-436323205F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5D9E9D-BFA2-4ABD-8CB4-9369AC5824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40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059844-27E0-4749-BB51-659CD6BF85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4C96A9-4916-4668-935D-9AAA2BF8E3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B0244A-0A44-4709-B664-597198C28F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678B62-D09A-4490-88E1-6DC2544B7A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90B572-0B74-4CCE-AD7A-BFF1F8E507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1C40F4-8AE9-44C6-86DB-16479979D4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66543E-C9AD-4FA7-A178-214734E3CA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34E371-B045-4427-9943-ACC16E5C99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0FC401-D088-4AE0-A43E-507E7B9430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accent1"/>
            </a:gs>
            <a:gs pos="50000">
              <a:schemeClr val="bg1"/>
            </a:gs>
            <a:gs pos="100000">
              <a:schemeClr val="accent1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5600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5600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5600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pPr>
              <a:defRPr/>
            </a:pPr>
            <a:fld id="{7AD85A61-E4C7-4869-8351-338E14D6AB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5" r:id="rId1"/>
    <p:sldLayoutId id="2147483786" r:id="rId2"/>
    <p:sldLayoutId id="2147483787" r:id="rId3"/>
    <p:sldLayoutId id="2147483788" r:id="rId4"/>
    <p:sldLayoutId id="2147483789" r:id="rId5"/>
    <p:sldLayoutId id="2147483790" r:id="rId6"/>
    <p:sldLayoutId id="2147483791" r:id="rId7"/>
    <p:sldLayoutId id="2147483792" r:id="rId8"/>
    <p:sldLayoutId id="2147483793" r:id="rId9"/>
    <p:sldLayoutId id="2147483794" r:id="rId10"/>
    <p:sldLayoutId id="2147483795" r:id="rId11"/>
    <p:sldLayoutId id="2147483796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2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Relationship Id="rId5" Type="http://schemas.openxmlformats.org/officeDocument/2006/relationships/oleObject" Target="../embeddings/oleObject4.bin"/><Relationship Id="rId4" Type="http://schemas.openxmlformats.org/officeDocument/2006/relationships/oleObject" Target="../embeddings/oleObject3.bin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WordArt 5"/>
          <p:cNvSpPr>
            <a:spLocks noChangeArrowheads="1" noChangeShapeType="1" noTextEdit="1"/>
          </p:cNvSpPr>
          <p:nvPr/>
        </p:nvSpPr>
        <p:spPr bwMode="auto">
          <a:xfrm>
            <a:off x="620713" y="1712913"/>
            <a:ext cx="7920037" cy="3735387"/>
          </a:xfrm>
          <a:prstGeom prst="rect">
            <a:avLst/>
          </a:prstGeom>
        </p:spPr>
        <p:txBody>
          <a:bodyPr wrap="none" fromWordArt="1">
            <a:prstTxWarp prst="textInflateBottom">
              <a:avLst>
                <a:gd name="adj" fmla="val 68083"/>
              </a:avLst>
            </a:prstTxWarp>
          </a:bodyPr>
          <a:lstStyle/>
          <a:p>
            <a:pPr algn="ctr"/>
            <a:endParaRPr lang="ru-RU" sz="6600" b="1" kern="10">
              <a:ln w="6350">
                <a:solidFill>
                  <a:schemeClr val="tx1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grpSp>
        <p:nvGrpSpPr>
          <p:cNvPr id="18435" name="Group 6"/>
          <p:cNvGrpSpPr>
            <a:grpSpLocks/>
          </p:cNvGrpSpPr>
          <p:nvPr/>
        </p:nvGrpSpPr>
        <p:grpSpPr bwMode="auto">
          <a:xfrm>
            <a:off x="76200" y="152400"/>
            <a:ext cx="8991600" cy="6515100"/>
            <a:chOff x="168" y="176"/>
            <a:chExt cx="5408" cy="3928"/>
          </a:xfrm>
        </p:grpSpPr>
        <p:sp>
          <p:nvSpPr>
            <p:cNvPr id="18437" name="Freeform 7"/>
            <p:cNvSpPr>
              <a:spLocks/>
            </p:cNvSpPr>
            <p:nvPr/>
          </p:nvSpPr>
          <p:spPr bwMode="auto">
            <a:xfrm>
              <a:off x="448" y="192"/>
              <a:ext cx="4864" cy="1"/>
            </a:xfrm>
            <a:custGeom>
              <a:avLst/>
              <a:gdLst>
                <a:gd name="T0" fmla="*/ 0 w 4864"/>
                <a:gd name="T1" fmla="*/ 0 h 1"/>
                <a:gd name="T2" fmla="*/ 4864 w 4864"/>
                <a:gd name="T3" fmla="*/ 0 h 1"/>
                <a:gd name="T4" fmla="*/ 0 60000 65536"/>
                <a:gd name="T5" fmla="*/ 0 60000 65536"/>
                <a:gd name="T6" fmla="*/ 0 w 4864"/>
                <a:gd name="T7" fmla="*/ 0 h 1"/>
                <a:gd name="T8" fmla="*/ 4864 w 4864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864" h="1">
                  <a:moveTo>
                    <a:pt x="0" y="0"/>
                  </a:moveTo>
                  <a:lnTo>
                    <a:pt x="4864" y="0"/>
                  </a:lnTo>
                </a:path>
              </a:pathLst>
            </a:custGeom>
            <a:noFill/>
            <a:ln w="76200" cmpd="tri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38" name="Freeform 8"/>
            <p:cNvSpPr>
              <a:spLocks/>
            </p:cNvSpPr>
            <p:nvPr/>
          </p:nvSpPr>
          <p:spPr bwMode="auto">
            <a:xfrm>
              <a:off x="472" y="4096"/>
              <a:ext cx="4848" cy="1"/>
            </a:xfrm>
            <a:custGeom>
              <a:avLst/>
              <a:gdLst>
                <a:gd name="T0" fmla="*/ 0 w 4848"/>
                <a:gd name="T1" fmla="*/ 0 h 1"/>
                <a:gd name="T2" fmla="*/ 4848 w 4848"/>
                <a:gd name="T3" fmla="*/ 0 h 1"/>
                <a:gd name="T4" fmla="*/ 0 60000 65536"/>
                <a:gd name="T5" fmla="*/ 0 60000 65536"/>
                <a:gd name="T6" fmla="*/ 0 w 4848"/>
                <a:gd name="T7" fmla="*/ 0 h 1"/>
                <a:gd name="T8" fmla="*/ 4848 w 4848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848" h="1">
                  <a:moveTo>
                    <a:pt x="0" y="0"/>
                  </a:moveTo>
                  <a:lnTo>
                    <a:pt x="4848" y="0"/>
                  </a:lnTo>
                </a:path>
              </a:pathLst>
            </a:custGeom>
            <a:noFill/>
            <a:ln w="76200" cmpd="tri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39" name="Freeform 9"/>
            <p:cNvSpPr>
              <a:spLocks/>
            </p:cNvSpPr>
            <p:nvPr/>
          </p:nvSpPr>
          <p:spPr bwMode="auto">
            <a:xfrm>
              <a:off x="5552" y="448"/>
              <a:ext cx="1" cy="3376"/>
            </a:xfrm>
            <a:custGeom>
              <a:avLst/>
              <a:gdLst>
                <a:gd name="T0" fmla="*/ 0 w 1"/>
                <a:gd name="T1" fmla="*/ 0 h 3376"/>
                <a:gd name="T2" fmla="*/ 0 w 1"/>
                <a:gd name="T3" fmla="*/ 3376 h 3376"/>
                <a:gd name="T4" fmla="*/ 0 60000 65536"/>
                <a:gd name="T5" fmla="*/ 0 60000 65536"/>
                <a:gd name="T6" fmla="*/ 0 w 1"/>
                <a:gd name="T7" fmla="*/ 0 h 3376"/>
                <a:gd name="T8" fmla="*/ 1 w 1"/>
                <a:gd name="T9" fmla="*/ 3376 h 337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3376">
                  <a:moveTo>
                    <a:pt x="0" y="0"/>
                  </a:moveTo>
                  <a:lnTo>
                    <a:pt x="0" y="3376"/>
                  </a:lnTo>
                </a:path>
              </a:pathLst>
            </a:custGeom>
            <a:noFill/>
            <a:ln w="76200" cmpd="tri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40" name="Freeform 10"/>
            <p:cNvSpPr>
              <a:spLocks/>
            </p:cNvSpPr>
            <p:nvPr/>
          </p:nvSpPr>
          <p:spPr bwMode="auto">
            <a:xfrm>
              <a:off x="200" y="448"/>
              <a:ext cx="16" cy="3376"/>
            </a:xfrm>
            <a:custGeom>
              <a:avLst/>
              <a:gdLst>
                <a:gd name="T0" fmla="*/ 0 w 16"/>
                <a:gd name="T1" fmla="*/ 0 h 3376"/>
                <a:gd name="T2" fmla="*/ 16 w 16"/>
                <a:gd name="T3" fmla="*/ 3376 h 3376"/>
                <a:gd name="T4" fmla="*/ 0 60000 65536"/>
                <a:gd name="T5" fmla="*/ 0 60000 65536"/>
                <a:gd name="T6" fmla="*/ 0 w 16"/>
                <a:gd name="T7" fmla="*/ 0 h 3376"/>
                <a:gd name="T8" fmla="*/ 16 w 16"/>
                <a:gd name="T9" fmla="*/ 3376 h 337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6" h="3376">
                  <a:moveTo>
                    <a:pt x="0" y="0"/>
                  </a:moveTo>
                  <a:lnTo>
                    <a:pt x="16" y="3376"/>
                  </a:lnTo>
                </a:path>
              </a:pathLst>
            </a:custGeom>
            <a:noFill/>
            <a:ln w="76200" cmpd="tri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41" name="Freeform 11"/>
            <p:cNvSpPr>
              <a:spLocks/>
            </p:cNvSpPr>
            <p:nvPr/>
          </p:nvSpPr>
          <p:spPr bwMode="auto">
            <a:xfrm>
              <a:off x="200" y="3816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  <a:gd name="T6" fmla="*/ 0 60000 65536"/>
                <a:gd name="T7" fmla="*/ 0 60000 65536"/>
                <a:gd name="T8" fmla="*/ 0 60000 65536"/>
                <a:gd name="T9" fmla="*/ 0 w 272"/>
                <a:gd name="T10" fmla="*/ 0 h 288"/>
                <a:gd name="T11" fmla="*/ 272 w 272"/>
                <a:gd name="T12" fmla="*/ 288 h 2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42" name="Freeform 12"/>
            <p:cNvSpPr>
              <a:spLocks/>
            </p:cNvSpPr>
            <p:nvPr/>
          </p:nvSpPr>
          <p:spPr bwMode="auto">
            <a:xfrm flipH="1">
              <a:off x="5304" y="380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  <a:gd name="T6" fmla="*/ 0 60000 65536"/>
                <a:gd name="T7" fmla="*/ 0 60000 65536"/>
                <a:gd name="T8" fmla="*/ 0 60000 65536"/>
                <a:gd name="T9" fmla="*/ 0 w 272"/>
                <a:gd name="T10" fmla="*/ 0 h 288"/>
                <a:gd name="T11" fmla="*/ 272 w 272"/>
                <a:gd name="T12" fmla="*/ 288 h 2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43" name="Freeform 13"/>
            <p:cNvSpPr>
              <a:spLocks/>
            </p:cNvSpPr>
            <p:nvPr/>
          </p:nvSpPr>
          <p:spPr bwMode="auto">
            <a:xfrm rot="16200000" flipH="1">
              <a:off x="5296" y="16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  <a:gd name="T6" fmla="*/ 0 60000 65536"/>
                <a:gd name="T7" fmla="*/ 0 60000 65536"/>
                <a:gd name="T8" fmla="*/ 0 60000 65536"/>
                <a:gd name="T9" fmla="*/ 0 w 272"/>
                <a:gd name="T10" fmla="*/ 0 h 288"/>
                <a:gd name="T11" fmla="*/ 272 w 272"/>
                <a:gd name="T12" fmla="*/ 288 h 2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44" name="Freeform 14"/>
            <p:cNvSpPr>
              <a:spLocks/>
            </p:cNvSpPr>
            <p:nvPr/>
          </p:nvSpPr>
          <p:spPr bwMode="auto">
            <a:xfrm rot="5400000">
              <a:off x="176" y="16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  <a:gd name="T6" fmla="*/ 0 60000 65536"/>
                <a:gd name="T7" fmla="*/ 0 60000 65536"/>
                <a:gd name="T8" fmla="*/ 0 60000 65536"/>
                <a:gd name="T9" fmla="*/ 0 w 272"/>
                <a:gd name="T10" fmla="*/ 0 h 288"/>
                <a:gd name="T11" fmla="*/ 272 w 272"/>
                <a:gd name="T12" fmla="*/ 288 h 2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2" name="Прямоугольник 11"/>
          <p:cNvSpPr/>
          <p:nvPr/>
        </p:nvSpPr>
        <p:spPr>
          <a:xfrm>
            <a:off x="1371601" y="2298700"/>
            <a:ext cx="6548302" cy="175432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Урок математики</a:t>
            </a:r>
          </a:p>
          <a:p>
            <a:pPr algn="ctr">
              <a:defRPr/>
            </a:pPr>
            <a:r>
              <a:rPr lang="ru-RU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 5 классе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78560" y="657860"/>
            <a:ext cx="6827520" cy="452431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7200" b="1" i="1" dirty="0">
                <a:ln w="3175">
                  <a:solidFill>
                    <a:schemeClr val="bg2">
                      <a:lumMod val="40000"/>
                      <a:lumOff val="60000"/>
                    </a:schemeClr>
                  </a:solidFill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  <a:cs typeface="Arial" pitchFamily="34" charset="0"/>
              </a:rPr>
              <a:t>Тема урока:</a:t>
            </a:r>
          </a:p>
          <a:p>
            <a:pPr algn="ctr">
              <a:defRPr/>
            </a:pPr>
            <a:r>
              <a:rPr lang="ru-RU" sz="7200" b="1" i="1" dirty="0" smtClean="0">
                <a:ln w="3175">
                  <a:solidFill>
                    <a:schemeClr val="bg2">
                      <a:lumMod val="40000"/>
                      <a:lumOff val="60000"/>
                    </a:schemeClr>
                  </a:solidFill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  <a:cs typeface="Arial" pitchFamily="34" charset="0"/>
              </a:rPr>
              <a:t> </a:t>
            </a:r>
            <a:endParaRPr lang="ru-RU" sz="7200" b="1" i="1" dirty="0">
              <a:ln w="3175">
                <a:solidFill>
                  <a:schemeClr val="bg2">
                    <a:lumMod val="40000"/>
                    <a:lumOff val="60000"/>
                  </a:schemeClr>
                </a:solidFill>
              </a:ln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  <a:cs typeface="Arial" pitchFamily="34" charset="0"/>
            </a:endParaRPr>
          </a:p>
          <a:p>
            <a:pPr algn="ctr">
              <a:defRPr/>
            </a:pPr>
            <a:r>
              <a:rPr lang="ru-RU" sz="7200" b="1" i="1" dirty="0">
                <a:ln w="3175">
                  <a:solidFill>
                    <a:schemeClr val="bg2">
                      <a:lumMod val="40000"/>
                      <a:lumOff val="60000"/>
                    </a:schemeClr>
                  </a:solidFill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  <a:cs typeface="Arial" pitchFamily="34" charset="0"/>
              </a:rPr>
              <a:t>Обыкновенные дроби</a:t>
            </a:r>
            <a:r>
              <a:rPr lang="ru-RU" sz="7200" b="1" i="1" dirty="0">
                <a:ln w="3175">
                  <a:solidFill>
                    <a:schemeClr val="bg2">
                      <a:lumMod val="40000"/>
                      <a:lumOff val="60000"/>
                    </a:schemeClr>
                  </a:solidFill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 descr="https://www.syl.ru/misc/i/ni/3/5/1/8/8/6/i/351886.jpg"/>
          <p:cNvPicPr>
            <a:picLocks noChangeAspect="1" noChangeArrowheads="1"/>
          </p:cNvPicPr>
          <p:nvPr/>
        </p:nvPicPr>
        <p:blipFill>
          <a:blip r:embed="rId3"/>
          <a:srcRect l="27971" t="6782" b="17609"/>
          <a:stretch>
            <a:fillRect/>
          </a:stretch>
        </p:blipFill>
        <p:spPr bwMode="auto">
          <a:xfrm>
            <a:off x="304800" y="1767840"/>
            <a:ext cx="3894078" cy="271272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4" name="Прямая со стрелкой 3"/>
          <p:cNvCxnSpPr/>
          <p:nvPr/>
        </p:nvCxnSpPr>
        <p:spPr bwMode="auto">
          <a:xfrm rot="10800000" flipV="1">
            <a:off x="2966720" y="1381760"/>
            <a:ext cx="2143760" cy="1249680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graphicFrame>
        <p:nvGraphicFramePr>
          <p:cNvPr id="66564" name="Object 4"/>
          <p:cNvGraphicFramePr>
            <a:graphicFrameLocks noChangeAspect="1"/>
          </p:cNvGraphicFramePr>
          <p:nvPr/>
        </p:nvGraphicFramePr>
        <p:xfrm>
          <a:off x="5402580" y="309880"/>
          <a:ext cx="591820" cy="1893824"/>
        </p:xfrm>
        <a:graphic>
          <a:graphicData uri="http://schemas.openxmlformats.org/presentationml/2006/ole">
            <p:oleObj spid="_x0000_s66564" name="Формула" r:id="rId4" imgW="126720" imgH="406080" progId="Equation.3">
              <p:embed/>
            </p:oleObj>
          </a:graphicData>
        </a:graphic>
      </p:graphicFrame>
      <p:cxnSp>
        <p:nvCxnSpPr>
          <p:cNvPr id="9" name="Прямая соединительная линия 8"/>
          <p:cNvCxnSpPr/>
          <p:nvPr/>
        </p:nvCxnSpPr>
        <p:spPr bwMode="auto">
          <a:xfrm flipV="1">
            <a:off x="5405120" y="1229360"/>
            <a:ext cx="589280" cy="2032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Прямоугольник 13"/>
          <p:cNvSpPr/>
          <p:nvPr/>
        </p:nvSpPr>
        <p:spPr>
          <a:xfrm>
            <a:off x="6143708" y="663694"/>
            <a:ext cx="254309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dirty="0" smtClean="0"/>
              <a:t>хлеба</a:t>
            </a:r>
            <a:endParaRPr lang="ru-RU" sz="54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Sausage-Clipart-Downloa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0" y="2296160"/>
            <a:ext cx="5320453" cy="399034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7" name="Прямая соединительная линия 6"/>
          <p:cNvCxnSpPr/>
          <p:nvPr/>
        </p:nvCxnSpPr>
        <p:spPr bwMode="auto">
          <a:xfrm rot="5400000">
            <a:off x="665480" y="4089400"/>
            <a:ext cx="3342640" cy="10160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 bwMode="auto">
          <a:xfrm rot="5400000">
            <a:off x="1447800" y="4160520"/>
            <a:ext cx="3342640" cy="10160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 bwMode="auto">
          <a:xfrm rot="5400000">
            <a:off x="2301240" y="4221480"/>
            <a:ext cx="3342640" cy="10160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 bwMode="auto">
          <a:xfrm rot="5400000">
            <a:off x="3042920" y="4201160"/>
            <a:ext cx="3342640" cy="10160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 bwMode="auto">
          <a:xfrm rot="5400000">
            <a:off x="5146040" y="2575560"/>
            <a:ext cx="1645920" cy="1188720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aphicFrame>
        <p:nvGraphicFramePr>
          <p:cNvPr id="80899" name="Object 3"/>
          <p:cNvGraphicFramePr>
            <a:graphicFrameLocks noChangeAspect="1"/>
          </p:cNvGraphicFramePr>
          <p:nvPr/>
        </p:nvGraphicFramePr>
        <p:xfrm>
          <a:off x="5432425" y="309563"/>
          <a:ext cx="531813" cy="1893887"/>
        </p:xfrm>
        <a:graphic>
          <a:graphicData uri="http://schemas.openxmlformats.org/presentationml/2006/ole">
            <p:oleObj spid="_x0000_s80899" name="Формула" r:id="rId4" imgW="114120" imgH="406080" progId="Equation.3">
              <p:embed/>
            </p:oleObj>
          </a:graphicData>
        </a:graphic>
      </p:graphicFrame>
      <p:cxnSp>
        <p:nvCxnSpPr>
          <p:cNvPr id="19" name="Прямая соединительная линия 18"/>
          <p:cNvCxnSpPr/>
          <p:nvPr/>
        </p:nvCxnSpPr>
        <p:spPr bwMode="auto">
          <a:xfrm flipV="1">
            <a:off x="5476240" y="1209040"/>
            <a:ext cx="457200" cy="2032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23" name="Прямоугольник 22"/>
          <p:cNvSpPr/>
          <p:nvPr/>
        </p:nvSpPr>
        <p:spPr>
          <a:xfrm>
            <a:off x="6092909" y="724654"/>
            <a:ext cx="215392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 smtClean="0"/>
              <a:t>колбасы</a:t>
            </a:r>
            <a:endParaRPr lang="ru-RU" sz="44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0866" name="Object 2"/>
          <p:cNvGraphicFramePr>
            <a:graphicFrameLocks noGrp="1" noChangeAspect="1"/>
          </p:cNvGraphicFramePr>
          <p:nvPr>
            <p:ph/>
          </p:nvPr>
        </p:nvGraphicFramePr>
        <p:xfrm>
          <a:off x="622300" y="1025525"/>
          <a:ext cx="593725" cy="2046288"/>
        </p:xfrm>
        <a:graphic>
          <a:graphicData uri="http://schemas.openxmlformats.org/presentationml/2006/ole">
            <p:oleObj spid="_x0000_s2050" name="Equation" r:id="rId4" imgW="152280" imgH="393480" progId="Equation.3">
              <p:embed/>
            </p:oleObj>
          </a:graphicData>
        </a:graphic>
      </p:graphicFrame>
      <p:sp>
        <p:nvSpPr>
          <p:cNvPr id="120873" name="Text Box 41"/>
          <p:cNvSpPr txBox="1">
            <a:spLocks noChangeArrowheads="1"/>
          </p:cNvSpPr>
          <p:nvPr/>
        </p:nvSpPr>
        <p:spPr bwMode="auto">
          <a:xfrm>
            <a:off x="970915" y="3322003"/>
            <a:ext cx="6858000" cy="304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 b="1" i="1" dirty="0">
                <a:solidFill>
                  <a:srgbClr val="3333CC"/>
                </a:solidFill>
                <a:latin typeface="Arial" charset="0"/>
              </a:rPr>
              <a:t>Дробная черта </a:t>
            </a:r>
            <a:r>
              <a:rPr lang="ru-RU" sz="3200" b="1" i="1" dirty="0">
                <a:latin typeface="Arial" charset="0"/>
              </a:rPr>
              <a:t>– это деление.</a:t>
            </a:r>
          </a:p>
          <a:p>
            <a:pPr algn="ctr">
              <a:spcBef>
                <a:spcPct val="50000"/>
              </a:spcBef>
            </a:pPr>
            <a:r>
              <a:rPr lang="ru-RU" sz="3200" b="1" i="1" dirty="0">
                <a:solidFill>
                  <a:srgbClr val="3333CC"/>
                </a:solidFill>
                <a:latin typeface="Arial" charset="0"/>
              </a:rPr>
              <a:t>Знаменатель</a:t>
            </a:r>
            <a:r>
              <a:rPr lang="ru-RU" sz="3200" b="1" i="1" dirty="0">
                <a:latin typeface="Arial" charset="0"/>
              </a:rPr>
              <a:t> показывает, на сколько долей делят,</a:t>
            </a:r>
            <a:endParaRPr lang="en-US" sz="3200" b="1" i="1" dirty="0">
              <a:latin typeface="Arial" charset="0"/>
            </a:endParaRPr>
          </a:p>
          <a:p>
            <a:pPr algn="ctr">
              <a:spcBef>
                <a:spcPct val="50000"/>
              </a:spcBef>
            </a:pPr>
            <a:r>
              <a:rPr lang="ru-RU" sz="3200" b="1" i="1" dirty="0">
                <a:latin typeface="Arial" charset="0"/>
              </a:rPr>
              <a:t> </a:t>
            </a:r>
            <a:r>
              <a:rPr lang="ru-RU" sz="3200" b="1" i="1" dirty="0">
                <a:solidFill>
                  <a:srgbClr val="3333CC"/>
                </a:solidFill>
                <a:latin typeface="Arial" charset="0"/>
              </a:rPr>
              <a:t>числитель</a:t>
            </a:r>
            <a:r>
              <a:rPr lang="ru-RU" sz="3200" b="1" i="1" dirty="0">
                <a:latin typeface="Arial" charset="0"/>
              </a:rPr>
              <a:t> – сколько таких долей взято</a:t>
            </a:r>
            <a:r>
              <a:rPr lang="ru-RU" sz="3200" b="1" dirty="0">
                <a:latin typeface="Arial" charset="0"/>
              </a:rPr>
              <a:t> </a:t>
            </a:r>
            <a:endParaRPr lang="ru-RU" sz="3200" b="1" i="1" baseline="30000" dirty="0">
              <a:latin typeface="Bookman Old Style" pitchFamily="18" charset="0"/>
            </a:endParaRPr>
          </a:p>
        </p:txBody>
      </p:sp>
      <p:graphicFrame>
        <p:nvGraphicFramePr>
          <p:cNvPr id="3079" name="Object 7"/>
          <p:cNvGraphicFramePr>
            <a:graphicFrameLocks noChangeAspect="1"/>
          </p:cNvGraphicFramePr>
          <p:nvPr/>
        </p:nvGraphicFramePr>
        <p:xfrm>
          <a:off x="1663700" y="1651000"/>
          <a:ext cx="7277100" cy="1092200"/>
        </p:xfrm>
        <a:graphic>
          <a:graphicData uri="http://schemas.openxmlformats.org/presentationml/2006/ole">
            <p:oleObj spid="_x0000_s2051" name="Формула" r:id="rId5" imgW="3708400" imgH="558800" progId="Equation.3">
              <p:embed/>
            </p:oleObj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0" y="132695"/>
            <a:ext cx="89968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  <a:cs typeface="Arial" charset="0"/>
              </a:rPr>
              <a:t>ОБЫКНОВЕННАЯ ДРОБЬ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0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0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3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87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41"/>
            <a:ext cx="8229600" cy="1310320"/>
          </a:xfrm>
        </p:spPr>
        <p:txBody>
          <a:bodyPr/>
          <a:lstStyle/>
          <a:p>
            <a:pPr algn="ctr">
              <a:buNone/>
            </a:pPr>
            <a:r>
              <a:rPr lang="ru-RU" dirty="0" smtClean="0">
                <a:latin typeface="Book Antiqua" pitchFamily="18" charset="0"/>
              </a:rPr>
              <a:t>Прочитайте обыкновенные дроби, назовите числитель и знаменатель дроби</a:t>
            </a:r>
            <a:endParaRPr lang="ru-RU" dirty="0">
              <a:latin typeface="Book Antiqua" pitchFamily="18" charset="0"/>
            </a:endParaRPr>
          </a:p>
        </p:txBody>
      </p:sp>
      <p:pic>
        <p:nvPicPr>
          <p:cNvPr id="81921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7840" y="2419985"/>
            <a:ext cx="8502730" cy="2080895"/>
          </a:xfrm>
          <a:prstGeom prst="rect">
            <a:avLst/>
          </a:prstGeom>
          <a:noFill/>
        </p:spPr>
      </p:pic>
      <p:sp>
        <p:nvSpPr>
          <p:cNvPr id="81924" name="Rectangle 4"/>
          <p:cNvSpPr>
            <a:spLocks noChangeArrowheads="1"/>
          </p:cNvSpPr>
          <p:nvPr/>
        </p:nvSpPr>
        <p:spPr bwMode="auto">
          <a:xfrm>
            <a:off x="0" y="936625"/>
            <a:ext cx="9144000" cy="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ysDot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</a:rPr>
              <a:t>,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81925" name="Rectangle 5"/>
          <p:cNvSpPr>
            <a:spLocks noChangeArrowheads="1"/>
          </p:cNvSpPr>
          <p:nvPr/>
        </p:nvSpPr>
        <p:spPr bwMode="auto">
          <a:xfrm>
            <a:off x="0" y="1416050"/>
            <a:ext cx="9144000" cy="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ysDot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8" name="Rectangle 4"/>
          <p:cNvSpPr>
            <a:spLocks noChangeArrowheads="1"/>
          </p:cNvSpPr>
          <p:nvPr/>
        </p:nvSpPr>
        <p:spPr bwMode="auto">
          <a:xfrm>
            <a:off x="0" y="936625"/>
            <a:ext cx="184731" cy="36933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ysDot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82949" name="Rectangle 5"/>
          <p:cNvSpPr>
            <a:spLocks noChangeArrowheads="1"/>
          </p:cNvSpPr>
          <p:nvPr/>
        </p:nvSpPr>
        <p:spPr bwMode="auto">
          <a:xfrm>
            <a:off x="0" y="1416050"/>
            <a:ext cx="9144000" cy="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ysDot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pic>
        <p:nvPicPr>
          <p:cNvPr id="14" name="Содержимое 13" descr="AngelicCarelessGlowworm-size_restricted.gif"/>
          <p:cNvPicPr>
            <a:picLocks noGrp="1" noChangeAspect="1"/>
          </p:cNvPicPr>
          <p:nvPr>
            <p:ph/>
          </p:nvPr>
        </p:nvPicPr>
        <p:blipFill>
          <a:blip r:embed="rId2"/>
          <a:stretch>
            <a:fillRect/>
          </a:stretch>
        </p:blipFill>
        <p:spPr>
          <a:xfrm>
            <a:off x="0" y="1452880"/>
            <a:ext cx="4876800" cy="4876800"/>
          </a:xfrm>
        </p:spPr>
      </p:pic>
      <p:pic>
        <p:nvPicPr>
          <p:cNvPr id="15" name="Рисунок 14" descr="unnamed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65040" y="1300480"/>
            <a:ext cx="4206240" cy="4206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ysDot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ysDot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4348</TotalTime>
  <Words>48</Words>
  <Application>Microsoft Office PowerPoint</Application>
  <PresentationFormat>Экран (4:3)</PresentationFormat>
  <Paragraphs>14</Paragraphs>
  <Slides>7</Slides>
  <Notes>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3</vt:i4>
      </vt:variant>
      <vt:variant>
        <vt:lpstr>Заголовки слайдов</vt:lpstr>
      </vt:variant>
      <vt:variant>
        <vt:i4>7</vt:i4>
      </vt:variant>
    </vt:vector>
  </HeadingPairs>
  <TitlesOfParts>
    <vt:vector size="18" baseType="lpstr">
      <vt:lpstr>Times New Roman</vt:lpstr>
      <vt:lpstr>Arial</vt:lpstr>
      <vt:lpstr>Comic Sans MS</vt:lpstr>
      <vt:lpstr>Bookman Old Style</vt:lpstr>
      <vt:lpstr>Monotype Corsiva</vt:lpstr>
      <vt:lpstr>Calibri</vt:lpstr>
      <vt:lpstr>Century Gothic</vt:lpstr>
      <vt:lpstr>Оформление по умолчанию</vt:lpstr>
      <vt:lpstr>Equation</vt:lpstr>
      <vt:lpstr>Формула</vt:lpstr>
      <vt:lpstr>Microsoft Equation 3.0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Тайняшево 13</cp:lastModifiedBy>
  <cp:revision>198</cp:revision>
  <dcterms:created xsi:type="dcterms:W3CDTF">1601-01-01T00:00:00Z</dcterms:created>
  <dcterms:modified xsi:type="dcterms:W3CDTF">2023-02-17T04:53:56Z</dcterms:modified>
</cp:coreProperties>
</file>