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69" r:id="rId11"/>
    <p:sldId id="270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00100" y="285729"/>
            <a:ext cx="7686700" cy="5214974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6200" b="1" dirty="0" err="1" smtClean="0">
                <a:latin typeface="Times New Roman" pitchFamily="18" charset="0"/>
                <a:cs typeface="Times New Roman" pitchFamily="18" charset="0"/>
              </a:rPr>
              <a:t>Гамалеевская</a:t>
            </a: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 СОШ №1»</a:t>
            </a:r>
          </a:p>
          <a:p>
            <a:pPr algn="ctr">
              <a:buNone/>
            </a:pPr>
            <a:r>
              <a:rPr lang="ru-RU" sz="6200" b="1" dirty="0" err="1" smtClean="0">
                <a:latin typeface="Times New Roman" pitchFamily="18" charset="0"/>
                <a:cs typeface="Times New Roman" pitchFamily="18" charset="0"/>
              </a:rPr>
              <a:t>Сорочинского</a:t>
            </a: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 городского округа</a:t>
            </a:r>
          </a:p>
          <a:p>
            <a:pPr algn="ctr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pPr algn="ctr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pPr algn="ctr">
              <a:buNone/>
            </a:pPr>
            <a:r>
              <a:rPr lang="ru-RU" sz="9800" b="1" dirty="0" smtClean="0"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>
              <a:buNone/>
            </a:pPr>
            <a:r>
              <a:rPr lang="ru-RU" sz="9800" b="1" dirty="0" smtClean="0">
                <a:latin typeface="Times New Roman" pitchFamily="18" charset="0"/>
                <a:cs typeface="Times New Roman" pitchFamily="18" charset="0"/>
              </a:rPr>
              <a:t> «Кулачки - это народная забава или  агрессия? »</a:t>
            </a:r>
          </a:p>
          <a:p>
            <a:pPr algn="ctr">
              <a:buNone/>
            </a:pPr>
            <a:r>
              <a:rPr lang="ru-RU" sz="98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Выполнил: </a:t>
            </a:r>
            <a:r>
              <a:rPr lang="ru-RU" sz="6200" b="1" dirty="0" err="1" smtClean="0">
                <a:latin typeface="Times New Roman" pitchFamily="18" charset="0"/>
                <a:cs typeface="Times New Roman" pitchFamily="18" charset="0"/>
              </a:rPr>
              <a:t>Силкин</a:t>
            </a: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 Богдан</a:t>
            </a:r>
          </a:p>
          <a:p>
            <a:pPr algn="r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ученик 2 класса </a:t>
            </a:r>
          </a:p>
          <a:p>
            <a:pPr algn="r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Руководитель: Пономарева И.В.</a:t>
            </a:r>
          </a:p>
          <a:p>
            <a:pPr algn="r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6124"/>
            <a:ext cx="4726482" cy="3571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7072330" cy="4643446"/>
          </a:xfrm>
        </p:spPr>
        <p:txBody>
          <a:bodyPr>
            <a:normAutofit/>
          </a:bodyPr>
          <a:lstStyle/>
          <a:p>
            <a:pPr fontAlgn="base"/>
            <a:r>
              <a:rPr lang="ru-RU" b="1" dirty="0" smtClean="0"/>
              <a:t>Диалог с отцом</a:t>
            </a:r>
            <a:r>
              <a:rPr lang="ru-RU" dirty="0" smtClean="0"/>
              <a:t> </a:t>
            </a:r>
          </a:p>
        </p:txBody>
      </p:sp>
      <p:pic>
        <p:nvPicPr>
          <p:cNvPr id="5" name="Рисунок 4" descr="https://i.mycdn.me/i?r=AyH4iRPQ2q0otWIFepML2LxRea4u8ih5tzdhSGw4ga5Dk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0"/>
            <a:ext cx="2857488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Ирина\AppData\Local\Microsoft\Windows\INetCache\Content.Word\i (56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142984"/>
            <a:ext cx="2571768" cy="458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.mycdn.me/i?r=AyH4iRPQ2q0otWIFepML2LxRpQ2lwGVLY2Koxn-Fk3HK-Q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3116"/>
            <a:ext cx="2857488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"/>
            <a:ext cx="6858016" cy="4500570"/>
          </a:xfrm>
        </p:spPr>
        <p:txBody>
          <a:bodyPr>
            <a:normAutofit fontScale="925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endParaRPr lang="ru-RU" b="1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ru-RU" b="1" dirty="0" smtClean="0"/>
              <a:t>Диалог с учителем физкультуры Михайловым В.Н. </a:t>
            </a:r>
            <a:endParaRPr lang="ru-RU" sz="2000" dirty="0" smtClean="0"/>
          </a:p>
          <a:p>
            <a:pPr fontAlgn="base"/>
            <a:r>
              <a:rPr lang="ru-RU" dirty="0" smtClean="0"/>
              <a:t>С интересующим меня  вопросом,  я обратился к учителю физкультуры:</a:t>
            </a:r>
          </a:p>
          <a:p>
            <a:pPr fontAlgn="base"/>
            <a:r>
              <a:rPr lang="ru-RU" dirty="0" smtClean="0"/>
              <a:t>- Русские кулачки это хорошо или плохо? </a:t>
            </a:r>
          </a:p>
          <a:p>
            <a:pPr fontAlgn="base"/>
            <a:r>
              <a:rPr lang="ru-RU" dirty="0" smtClean="0"/>
              <a:t>Владимир Николаевич </a:t>
            </a:r>
            <a:r>
              <a:rPr lang="ru-RU" b="1" dirty="0" smtClean="0"/>
              <a:t>с  понятием отнесся к моим вопросам</a:t>
            </a:r>
            <a:r>
              <a:rPr lang="ru-RU" dirty="0" smtClean="0"/>
              <a:t> и </a:t>
            </a:r>
            <a:r>
              <a:rPr lang="ru-RU" b="1" dirty="0" smtClean="0"/>
              <a:t>направил меня на перекладину, турник и на </a:t>
            </a:r>
            <a:r>
              <a:rPr lang="ru-RU" b="1" dirty="0" err="1" smtClean="0"/>
              <a:t>амрестлинг</a:t>
            </a:r>
            <a:r>
              <a:rPr lang="ru-RU" b="1" dirty="0" smtClean="0"/>
              <a:t> с 4-классником</a:t>
            </a:r>
            <a:r>
              <a:rPr lang="ru-RU" dirty="0" smtClean="0"/>
              <a:t>. Посоветовал заняться спортивными силовыми упражнениями на спортивной секции под присмотром педагога. Обещал организовать упражнения на специальных снарядах в тренажёрном зале . </a:t>
            </a:r>
          </a:p>
          <a:p>
            <a:endParaRPr lang="ru-RU" dirty="0"/>
          </a:p>
        </p:txBody>
      </p:sp>
      <p:pic>
        <p:nvPicPr>
          <p:cNvPr id="4" name="Рисунок 3" descr="https://i.mycdn.me/image?id=936777362277&amp;t=3&amp;plc=API&amp;viewToken=8Up0itewUSo3Ke4cM0MDmA&amp;tkn=*D1klaUq3_A7-GzmJD9OISIX0Zek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3507" y="0"/>
            <a:ext cx="218049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.mycdn.me/image?id=937054483813&amp;t=3&amp;plc=API&amp;viewToken=NMarlQ3skWQZQpnAFVWF9Q&amp;tkn=*nSjBuSAF31lx3bdKoG1zlF-hIA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643314"/>
            <a:ext cx="1433510" cy="337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Ирина\AppData\Local\Microsoft\Windows\INetCache\Content.Word\i (57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71942"/>
            <a:ext cx="4357686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6286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Разговор с учителем физкультуры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Ирина\AppData\Local\Microsoft\Windows\INetCache\Content.Word\i (58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8775" y="0"/>
            <a:ext cx="3705225" cy="270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.mycdn.me/i?r=AyH4iRPQ2q0otWIFepML2LxRk9wY6EuWcPyeMNYyLqtTXA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42918"/>
            <a:ext cx="5019675" cy="2316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Ирина\AppData\Local\Microsoft\Windows\INetCache\Content.Word\i (59)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1643050"/>
            <a:ext cx="1923577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.mycdn.me/i?r=AyH4iRPQ2q0otWIFepML2LxRfX8zQQVHFG3nhEl5rw2SHA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4500570"/>
            <a:ext cx="4714876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5500726" cy="3071810"/>
          </a:xfrm>
        </p:spPr>
        <p:txBody>
          <a:bodyPr>
            <a:normAutofit fontScale="92500" lnSpcReduction="20000"/>
          </a:bodyPr>
          <a:lstStyle/>
          <a:p>
            <a:pPr lvl="1" fontAlgn="base">
              <a:buNone/>
            </a:pPr>
            <a:r>
              <a:rPr lang="ru-RU" sz="3200" b="1" dirty="0" smtClean="0"/>
              <a:t>Старшеклассники советуют.</a:t>
            </a:r>
            <a:endParaRPr lang="ru-RU" sz="3200" dirty="0" smtClean="0"/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провел устный   опрос среди учащихся 8-10 классов Вопросы были следующие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«Что такое драка?»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«Знаете ли вы, что такое русские кулачки?»,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«Возможно ли проведение кулачек в наше время?»,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«Какие виды упражнений заменят кулачный бой?».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429124" y="2786058"/>
            <a:ext cx="471487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пополнить знания учеников о родном Оренбургском  крае, я рассказала им, что такое кулачные бои.  Как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Кулачные бои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проходили зимой среди казаков и казачат. 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традицию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Взятие горы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мы сохранили до сегодняшнего дня , но в уличном варианте.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беседе с ребятами старших классов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Краснюковым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Димой,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Давлятовым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Ильдаром,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Лапаевым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Иваном  я также интересовался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5226784"/>
            <a:ext cx="4572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старшеклассники единогласно направили меня на перекладину и настоятельно организовали подтягивание, затем отжимание от пола.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https://i.mycdn.me/i?r=AyH4iRPQ2q0otWIFepML2LxRX-NqjEtq-IHeWHsIAbbMtQ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9073" y="0"/>
            <a:ext cx="1304927" cy="243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i.mycdn.me/image?id=937054537317&amp;t=3&amp;plc=API&amp;viewToken=-Dmo-j-FxCHODEuTpHStxA&amp;tkn=*j8xXAE9OaT5rkNvnvfpP2SBsv5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496"/>
            <a:ext cx="128588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r>
              <a:rPr lang="ru-RU" b="1" dirty="0" smtClean="0"/>
              <a:t>«Комплекс силовых упражнений для детей»</a:t>
            </a:r>
          </a:p>
          <a:p>
            <a:endParaRPr lang="ru-RU" dirty="0"/>
          </a:p>
        </p:txBody>
      </p:sp>
      <p:pic>
        <p:nvPicPr>
          <p:cNvPr id="4" name="Рисунок 3" descr="https://crossi.ru/wp-content/uploads/f/7/8/f78b28ec550513fc1bf00800acbfa0f8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43050"/>
            <a:ext cx="635798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3108" y="1"/>
            <a:ext cx="6543692" cy="5572140"/>
          </a:xfrm>
        </p:spPr>
        <p:txBody>
          <a:bodyPr>
            <a:normAutofit fontScale="47500" lnSpcReduction="20000"/>
          </a:bodyPr>
          <a:lstStyle/>
          <a:p>
            <a:pPr fontAlgn="base"/>
            <a:r>
              <a:rPr lang="ru-RU" sz="6000" b="1" dirty="0" smtClean="0"/>
              <a:t>Заключение</a:t>
            </a:r>
          </a:p>
          <a:p>
            <a:pPr fontAlgn="base"/>
            <a:r>
              <a:rPr lang="ru-RU" sz="4200" b="1" u="sng" dirty="0" smtClean="0"/>
              <a:t>«</a:t>
            </a:r>
            <a:r>
              <a:rPr lang="ru-RU" sz="4200" b="1" u="sng" dirty="0" smtClean="0"/>
              <a:t>К</a:t>
            </a:r>
            <a:r>
              <a:rPr lang="ru-RU" sz="4200" b="1" u="sng" dirty="0" smtClean="0"/>
              <a:t>улачки</a:t>
            </a:r>
            <a:r>
              <a:rPr lang="ru-RU" sz="4200" b="1" u="sng" dirty="0" smtClean="0"/>
              <a:t>» </a:t>
            </a:r>
            <a:r>
              <a:rPr lang="ru-RU" sz="6000" b="1" u="sng" dirty="0" smtClean="0"/>
              <a:t>не были </a:t>
            </a:r>
            <a:r>
              <a:rPr lang="ru-RU" sz="4200" b="1" u="sng" dirty="0" smtClean="0"/>
              <a:t>одним видов проявления  агрессии</a:t>
            </a:r>
            <a:r>
              <a:rPr lang="ru-RU" sz="4200" b="1" dirty="0" smtClean="0"/>
              <a:t>, а</a:t>
            </a:r>
            <a:r>
              <a:rPr lang="ru-RU" sz="4200" dirty="0" smtClean="0"/>
              <a:t> </a:t>
            </a:r>
            <a:r>
              <a:rPr lang="ru-RU" sz="4200" b="1" dirty="0" smtClean="0"/>
              <a:t>являлись</a:t>
            </a:r>
            <a:r>
              <a:rPr lang="ru-RU" sz="5000" b="1" dirty="0" smtClean="0"/>
              <a:t> традиционным русским развлечением</a:t>
            </a:r>
            <a:r>
              <a:rPr lang="ru-RU" sz="5000" dirty="0" smtClean="0"/>
              <a:t>.</a:t>
            </a:r>
            <a:r>
              <a:rPr lang="ru-RU" sz="4200" dirty="0" smtClean="0"/>
              <a:t>  Одно из </a:t>
            </a:r>
            <a:r>
              <a:rPr lang="ru-RU" sz="4200" b="1" u="sng" dirty="0" smtClean="0"/>
              <a:t>видов «кулачек» - это «Взятие горы</a:t>
            </a:r>
            <a:r>
              <a:rPr lang="ru-RU" sz="4200" b="1" dirty="0" smtClean="0"/>
              <a:t>» </a:t>
            </a:r>
            <a:r>
              <a:rPr lang="ru-RU" sz="4200" b="1" u="sng" dirty="0" smtClean="0"/>
              <a:t>дошло до нас</a:t>
            </a:r>
            <a:r>
              <a:rPr lang="ru-RU" sz="4200" b="1" dirty="0" smtClean="0"/>
              <a:t> , причем в уличном варианте</a:t>
            </a:r>
            <a:r>
              <a:rPr lang="ru-RU" sz="4200" dirty="0" smtClean="0"/>
              <a:t>. </a:t>
            </a:r>
            <a:endParaRPr lang="ru-RU" sz="4200" b="1" dirty="0" smtClean="0"/>
          </a:p>
          <a:p>
            <a:pPr fontAlgn="base"/>
            <a:r>
              <a:rPr lang="ru-RU" sz="4200" u="sng" dirty="0" smtClean="0"/>
              <a:t> </a:t>
            </a:r>
            <a:r>
              <a:rPr lang="ru-RU" sz="4200" b="1" u="sng" dirty="0" smtClean="0"/>
              <a:t>Я не знаю: убедил вас или нет в участии в кулачных боев.  А меня убедили взрослые после всех проведенных практически спортивных и трудовых упражнений. Так как они не просто советовали, но полноценно контролировали меня в упражнении с хорошим выбросом энергии. Я чётко понял – силой мериться можно  и без кулаков</a:t>
            </a:r>
            <a:r>
              <a:rPr lang="ru-RU" sz="4200" u="sng" dirty="0" smtClean="0"/>
              <a:t>.</a:t>
            </a:r>
            <a:endParaRPr lang="ru-RU" sz="4200" b="1" dirty="0" smtClean="0"/>
          </a:p>
          <a:p>
            <a:pPr fontAlgn="base"/>
            <a:r>
              <a:rPr lang="ru-RU" sz="4200" b="1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2094672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https://sportishka.com/uploads/posts/2021-11/1637947576_38-sportishka-com-p-malchik-sportsmen-krasivie-sportivnie-foto-4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57760"/>
            <a:ext cx="2857488" cy="181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avatars.mds.yandex.net/i?id=9893eda7e92c13bae19520a3e1918b8f_l-7094423-images-thumbs&amp;n=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786322"/>
            <a:ext cx="2786082" cy="188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vatars.mds.yandex.net/get-pdb/963318/26e652f5-fe9f-4149-a84e-c5719156f1f7/s1200?webp=false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4786322"/>
            <a:ext cx="2786050" cy="1814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faktor-sporta.ru/wp-content/uploads/2015/09/podtyagivaniya-na-turnike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786058"/>
            <a:ext cx="214314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000232" y="4286256"/>
            <a:ext cx="73581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 smtClean="0"/>
              <a:t>Содержание</a:t>
            </a:r>
          </a:p>
          <a:p>
            <a:r>
              <a:rPr lang="ru-RU" dirty="0" smtClean="0"/>
              <a:t>Введение ………………………………………………………………………………3</a:t>
            </a:r>
            <a:endParaRPr lang="ru-RU" sz="2400" dirty="0" smtClean="0"/>
          </a:p>
          <a:p>
            <a:r>
              <a:rPr lang="ru-RU" dirty="0" smtClean="0"/>
              <a:t>Основная часть ………………………………………………………………………..4</a:t>
            </a:r>
            <a:endParaRPr lang="ru-RU" sz="2400" dirty="0" smtClean="0"/>
          </a:p>
          <a:p>
            <a:r>
              <a:rPr lang="ru-RU" dirty="0" smtClean="0"/>
              <a:t>1.1.Природа русских кулачек………………………………………………………………………………....4</a:t>
            </a:r>
            <a:endParaRPr lang="ru-RU" sz="2400" dirty="0" smtClean="0"/>
          </a:p>
          <a:p>
            <a:r>
              <a:rPr lang="ru-RU" dirty="0" smtClean="0"/>
              <a:t>1.2. Воспоминания сторожил………………………………………………………………………………..4</a:t>
            </a:r>
            <a:endParaRPr lang="ru-RU" sz="2400" dirty="0" smtClean="0"/>
          </a:p>
          <a:p>
            <a:r>
              <a:rPr lang="ru-RU" dirty="0" smtClean="0"/>
              <a:t>3.  Специфика проведения кулачных боев в нашей местности……………………..7</a:t>
            </a:r>
            <a:endParaRPr lang="ru-RU" sz="2400" dirty="0" smtClean="0"/>
          </a:p>
          <a:p>
            <a:r>
              <a:rPr lang="ru-RU" dirty="0" smtClean="0"/>
              <a:t>3.1. Диалог с отцом…………………………………………………………………….8</a:t>
            </a:r>
            <a:endParaRPr lang="ru-RU" sz="2400" dirty="0" smtClean="0"/>
          </a:p>
          <a:p>
            <a:pPr lvl="1"/>
            <a:r>
              <a:rPr lang="ru-RU" dirty="0" smtClean="0"/>
              <a:t>.  Диалог с учителем физкультуры………………………………………………..9</a:t>
            </a:r>
            <a:endParaRPr lang="ru-RU" sz="2000" dirty="0" smtClean="0"/>
          </a:p>
          <a:p>
            <a:pPr lvl="1"/>
            <a:r>
              <a:rPr lang="ru-RU" dirty="0" smtClean="0"/>
              <a:t>Старшеклассники советуют…………………………………………………….9</a:t>
            </a:r>
            <a:endParaRPr lang="ru-RU" sz="2000" dirty="0" smtClean="0"/>
          </a:p>
          <a:p>
            <a:pPr lvl="0"/>
            <a:r>
              <a:rPr lang="ru-RU" dirty="0" smtClean="0"/>
              <a:t>Практическая часть:………………………………………………………………10</a:t>
            </a:r>
            <a:endParaRPr lang="ru-RU" sz="2400" dirty="0" smtClean="0"/>
          </a:p>
          <a:p>
            <a:r>
              <a:rPr lang="ru-RU" dirty="0" smtClean="0"/>
              <a:t>Упражнения для мальчиков: силовые комплексы для детей…………………10</a:t>
            </a:r>
            <a:endParaRPr lang="ru-RU" sz="2400" dirty="0" smtClean="0"/>
          </a:p>
          <a:p>
            <a:r>
              <a:rPr lang="ru-RU" dirty="0" smtClean="0"/>
              <a:t>5. Выводы ……………………………… …………………………………………….13</a:t>
            </a:r>
            <a:endParaRPr lang="ru-RU" sz="2400" dirty="0" smtClean="0"/>
          </a:p>
          <a:p>
            <a:r>
              <a:rPr lang="ru-RU" dirty="0" smtClean="0"/>
              <a:t>Заключение ……………………………………………………………………………13</a:t>
            </a:r>
            <a:endParaRPr lang="ru-RU" sz="2400" dirty="0" smtClean="0"/>
          </a:p>
          <a:p>
            <a:r>
              <a:rPr lang="ru-RU" dirty="0" smtClean="0"/>
              <a:t>Список источников …………………………………………………………………15</a:t>
            </a:r>
            <a:endParaRPr lang="ru-RU" sz="2400" dirty="0" smtClean="0"/>
          </a:p>
          <a:p>
            <a:r>
              <a:rPr lang="ru-RU" dirty="0" smtClean="0"/>
              <a:t>Приложения…………………………………………………………………………16</a:t>
            </a:r>
            <a:endParaRPr lang="ru-RU" sz="2400" dirty="0" smtClean="0"/>
          </a:p>
          <a:p>
            <a:r>
              <a:rPr lang="ru-RU" b="1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42852"/>
            <a:ext cx="5572164" cy="428628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ВВЕДЕНИЕ</a:t>
            </a:r>
            <a:endParaRPr lang="ru-RU" dirty="0" smtClean="0"/>
          </a:p>
          <a:p>
            <a:r>
              <a:rPr lang="ru-RU" dirty="0" smtClean="0"/>
              <a:t>Я  очень люблю драться. Мне скучно, если нет движения в кулаках .почему не соревнований в кулачных боях? Я бы принял участие. </a:t>
            </a:r>
            <a:r>
              <a:rPr lang="ru-RU" dirty="0" smtClean="0"/>
              <a:t>Кулачками </a:t>
            </a:r>
            <a:r>
              <a:rPr lang="ru-RU" dirty="0" smtClean="0"/>
              <a:t>раздвигая, толкая друг друга в очереди или в ряду,   мы при каждой удобной возможности показываем силу, ловкость в умении действовать кулаками.  Но меня ругают , упрекают и наказывают за такие действия. Почему? Взрослые говорят : это плохо. А мы с друзьями продолжаем кулаками показывать свою силу друг с другом , пробуем  с ребятами старше. </a:t>
            </a:r>
          </a:p>
          <a:p>
            <a:endParaRPr lang="ru-RU" dirty="0"/>
          </a:p>
        </p:txBody>
      </p:sp>
      <p:pic>
        <p:nvPicPr>
          <p:cNvPr id="7170" name="Picture 2" descr="https://cdn.iportal.ru/news/2020/99/preview/d115938bf4519ee4be75aae449a5c024130229607_1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87539">
            <a:off x="5759633" y="311346"/>
            <a:ext cx="3357554" cy="2224478"/>
          </a:xfrm>
          <a:prstGeom prst="rect">
            <a:avLst/>
          </a:prstGeom>
          <a:noFill/>
        </p:spPr>
      </p:pic>
      <p:pic>
        <p:nvPicPr>
          <p:cNvPr id="7172" name="Picture 4" descr="https://sun9-65.userapi.com/impg/c854216/v854216789/1fd877/Ko52oqxBau0.jpg?size=2480x1772&amp;quality=96&amp;sign=edf2866789b629aefcfb5efdce112361&amp;c_uniq_tag=omK0BFCHy1NkL5NVFENnDkiHx60T9sIC6HEseCg1NCY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71780">
            <a:off x="5987987" y="3075199"/>
            <a:ext cx="3286115" cy="2347982"/>
          </a:xfrm>
          <a:prstGeom prst="rect">
            <a:avLst/>
          </a:prstGeom>
          <a:noFill/>
        </p:spPr>
      </p:pic>
      <p:pic>
        <p:nvPicPr>
          <p:cNvPr id="6" name="Рисунок 5" descr="https://almode.ru/uploads/posts/2022-02/1645248893_20-almode-ru-p-razgulyai-maslenitsa-traditsii-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32805">
            <a:off x="4069801" y="4744259"/>
            <a:ext cx="2933225" cy="192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farm9.staticflickr.com/8238/8413382204_f0720b1166_z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20860333">
            <a:off x="467284" y="4550567"/>
            <a:ext cx="2933122" cy="201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0"/>
            <a:ext cx="7786742" cy="4000504"/>
          </a:xfrm>
        </p:spPr>
        <p:txBody>
          <a:bodyPr>
            <a:normAutofit fontScale="85000" lnSpcReduction="10000"/>
          </a:bodyPr>
          <a:lstStyle/>
          <a:p>
            <a:endParaRPr lang="ru-RU" b="1" dirty="0" smtClean="0"/>
          </a:p>
          <a:p>
            <a:r>
              <a:rPr lang="ru-RU" b="1" dirty="0" smtClean="0"/>
              <a:t>Гипотеза: </a:t>
            </a:r>
            <a:r>
              <a:rPr lang="ru-RU" dirty="0" smtClean="0"/>
              <a:t>Кулачки - это народная забава или агрессии?</a:t>
            </a:r>
          </a:p>
          <a:p>
            <a:pPr>
              <a:buNone/>
            </a:pPr>
            <a:r>
              <a:rPr lang="ru-RU" b="1" dirty="0" smtClean="0"/>
              <a:t>Задачи</a:t>
            </a:r>
            <a:r>
              <a:rPr lang="ru-RU" b="1" dirty="0" smtClean="0"/>
              <a:t>:</a:t>
            </a:r>
            <a:endParaRPr lang="ru-RU" dirty="0" smtClean="0"/>
          </a:p>
          <a:p>
            <a:r>
              <a:rPr lang="ru-RU" dirty="0" smtClean="0"/>
              <a:t>-    выяснить природу русских кулачек</a:t>
            </a:r>
          </a:p>
          <a:p>
            <a:r>
              <a:rPr lang="ru-RU" dirty="0" smtClean="0"/>
              <a:t>- встретиться со старожилами села и записать их воспоминания о                                                                 кулачках</a:t>
            </a:r>
          </a:p>
          <a:p>
            <a:r>
              <a:rPr lang="ru-RU" dirty="0" smtClean="0"/>
              <a:t>-собрать факты о проведение кулачных боев в </a:t>
            </a:r>
            <a:r>
              <a:rPr lang="ru-RU" dirty="0" err="1" smtClean="0"/>
              <a:t>Гамалеевка</a:t>
            </a:r>
            <a:r>
              <a:rPr lang="ru-RU" dirty="0" smtClean="0"/>
              <a:t> у взрослых </a:t>
            </a:r>
          </a:p>
          <a:p>
            <a:r>
              <a:rPr lang="ru-RU" dirty="0" smtClean="0"/>
              <a:t>- провести соц. опрос среди учащихся </a:t>
            </a:r>
            <a:r>
              <a:rPr lang="ru-RU" dirty="0" err="1" smtClean="0"/>
              <a:t>Гамалеевской</a:t>
            </a:r>
            <a:r>
              <a:rPr lang="ru-RU" dirty="0" smtClean="0"/>
              <a:t> школы  №1 знают ли они, что такое  русские кулачки?</a:t>
            </a:r>
          </a:p>
          <a:p>
            <a:r>
              <a:rPr lang="ru-RU" dirty="0" smtClean="0"/>
              <a:t>-выяснить  значение слова «Кулачки»</a:t>
            </a:r>
          </a:p>
          <a:p>
            <a:endParaRPr lang="ru-RU" dirty="0"/>
          </a:p>
        </p:txBody>
      </p:sp>
      <p:pic>
        <p:nvPicPr>
          <p:cNvPr id="5" name="Рисунок 4" descr="http://boulares.com/uploads/posts/2022-02/1644843763_21-almode-ru-p-maslenitsa-kulachnii-boi-izmailovo-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57670"/>
            <a:ext cx="385762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lavtradition.com/images/svodki/2021/11/28/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48" y="4357694"/>
            <a:ext cx="385765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0"/>
            <a:ext cx="8229600" cy="6572272"/>
          </a:xfrm>
        </p:spPr>
        <p:txBody>
          <a:bodyPr>
            <a:normAutofit/>
          </a:bodyPr>
          <a:lstStyle/>
          <a:p>
            <a:pPr lvl="0"/>
            <a:endParaRPr lang="ru-RU" b="1" dirty="0" smtClean="0"/>
          </a:p>
          <a:p>
            <a:pPr lvl="0"/>
            <a:r>
              <a:rPr lang="ru-RU" b="1" dirty="0" smtClean="0"/>
              <a:t>Природа русских кулачек</a:t>
            </a:r>
          </a:p>
          <a:p>
            <a:pPr lvl="0"/>
            <a:endParaRPr lang="ru-RU" dirty="0" smtClean="0"/>
          </a:p>
          <a:p>
            <a:r>
              <a:rPr lang="ru-RU" b="1" dirty="0" smtClean="0"/>
              <a:t>Драки — часть природы любого мужчины</a:t>
            </a:r>
            <a:r>
              <a:rPr lang="ru-RU" dirty="0" smtClean="0"/>
              <a:t>. У каждого мужчины в  мире есть собственное родное боевое искусство, которое он и его предки практиковали на соседях или друзьях по большим праздникам или во время ритуальных кровопролитий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i="1" dirty="0" smtClean="0"/>
              <a:t>Первое упоминание о русском кулачном бое мы можем найти в «Повести временных лет». Нестор пишет: «</a:t>
            </a:r>
            <a:r>
              <a:rPr lang="ru-RU" i="1" dirty="0" err="1" smtClean="0"/>
              <a:t>Себо</a:t>
            </a:r>
            <a:r>
              <a:rPr lang="ru-RU" i="1" dirty="0" smtClean="0"/>
              <a:t> не </a:t>
            </a:r>
            <a:r>
              <a:rPr lang="ru-RU" i="1" dirty="0" err="1" smtClean="0"/>
              <a:t>погански</a:t>
            </a:r>
            <a:r>
              <a:rPr lang="ru-RU" i="1" dirty="0" smtClean="0"/>
              <a:t> ли </a:t>
            </a:r>
            <a:r>
              <a:rPr lang="ru-RU" i="1" dirty="0" err="1" smtClean="0"/>
              <a:t>живемъ</a:t>
            </a:r>
            <a:r>
              <a:rPr lang="ru-RU" i="1" dirty="0" smtClean="0"/>
              <a:t>... нравы всяческими </a:t>
            </a:r>
            <a:r>
              <a:rPr lang="ru-RU" i="1" dirty="0" err="1" smtClean="0"/>
              <a:t>льстими</a:t>
            </a:r>
            <a:r>
              <a:rPr lang="ru-RU" i="1" dirty="0" smtClean="0"/>
              <a:t>, </a:t>
            </a:r>
            <a:r>
              <a:rPr lang="ru-RU" i="1" dirty="0" err="1" smtClean="0"/>
              <a:t>превабляемиотъ</a:t>
            </a:r>
            <a:r>
              <a:rPr lang="ru-RU" i="1" dirty="0" smtClean="0"/>
              <a:t> Бога, трубами и скоморохи, и </a:t>
            </a:r>
            <a:r>
              <a:rPr lang="ru-RU" i="1" dirty="0" err="1" smtClean="0"/>
              <a:t>гусльми</a:t>
            </a:r>
            <a:r>
              <a:rPr lang="ru-RU" i="1" dirty="0" smtClean="0"/>
              <a:t>, </a:t>
            </a:r>
            <a:r>
              <a:rPr lang="ru-RU" i="1" dirty="0" err="1" smtClean="0"/>
              <a:t>и</a:t>
            </a:r>
            <a:r>
              <a:rPr lang="ru-RU" i="1" dirty="0" smtClean="0"/>
              <a:t> </a:t>
            </a:r>
            <a:r>
              <a:rPr lang="ru-RU" i="1" dirty="0" err="1" smtClean="0"/>
              <a:t>русальи</a:t>
            </a:r>
            <a:r>
              <a:rPr lang="ru-RU" i="1" dirty="0" smtClean="0"/>
              <a:t>; </a:t>
            </a:r>
            <a:r>
              <a:rPr lang="ru-RU" i="1" dirty="0" err="1" smtClean="0"/>
              <a:t>видимъбо</a:t>
            </a:r>
            <a:r>
              <a:rPr lang="ru-RU" i="1" dirty="0" smtClean="0"/>
              <a:t> игрища уточена, и людей много множество».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42853"/>
            <a:ext cx="8429652" cy="4429155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 smtClean="0"/>
              <a:t>Воспоминания старожил</a:t>
            </a:r>
            <a:endParaRPr lang="ru-RU" dirty="0" smtClean="0"/>
          </a:p>
          <a:p>
            <a:r>
              <a:rPr lang="ru-RU" sz="1800" dirty="0" smtClean="0"/>
              <a:t>Для </a:t>
            </a:r>
            <a:r>
              <a:rPr lang="ru-RU" sz="1800" dirty="0" smtClean="0"/>
              <a:t>казака Масленица — как для рекрута последний день перед отправкой на службу Масленая неделя для казаков — время демонстрации приобретенных военных навыков.</a:t>
            </a:r>
          </a:p>
          <a:p>
            <a:r>
              <a:rPr lang="ru-RU" sz="1800" b="1" dirty="0" smtClean="0"/>
              <a:t>На Масленую неделю все мужское население обязательно собиралось на «кулачки», кулачные бои. Драку начинали казачата, затем к ним подходили старшие подростки защищать и разнимать, а там присоединялись молодые парни и женатые мужчины.</a:t>
            </a:r>
          </a:p>
          <a:p>
            <a:r>
              <a:rPr lang="ru-RU" sz="1800" dirty="0" smtClean="0"/>
              <a:t>Гвоздем Масленицы во всех казачьих поселках было </a:t>
            </a:r>
            <a:r>
              <a:rPr lang="ru-RU" sz="1800" b="1" dirty="0" smtClean="0"/>
              <a:t>взятие снежного городка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Взятие снежного городка в Оренбургской станице на масленицу 3 февраля 1896 года Взятию снежного городка обычно предшествовали скачки, джигитовка и другие развлечения. Участники делились на две команды: «турок» и казаков</a:t>
            </a:r>
            <a:endParaRPr lang="ru-RU" sz="1800" b="1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6559" y="4286256"/>
            <a:ext cx="3567441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5686436" cy="6357982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В</a:t>
            </a:r>
            <a:r>
              <a:rPr lang="ru-RU" b="1" dirty="0" smtClean="0"/>
              <a:t> </a:t>
            </a:r>
            <a:r>
              <a:rPr lang="ru-RU" b="1" dirty="0" smtClean="0"/>
              <a:t>нашей местности </a:t>
            </a:r>
            <a:r>
              <a:rPr lang="ru-RU" b="1" dirty="0" err="1" smtClean="0"/>
              <a:t>Гамалеевка</a:t>
            </a:r>
            <a:r>
              <a:rPr lang="ru-RU" b="1" dirty="0" smtClean="0"/>
              <a:t> </a:t>
            </a:r>
          </a:p>
          <a:p>
            <a:pPr fontAlgn="base"/>
            <a:r>
              <a:rPr lang="ru-RU" dirty="0" smtClean="0"/>
              <a:t>Начинались кулачки 19 декабря , как в народе говорят на День святого Николая Чудотворца. Существовало две команды. В 1 команду входили селоГамалеевка-1 , во 2 команду селоГамалеевка-2 . Это были слаженные, азартные команды.  В каждом селе были свои «богатыри»- парни или мужчины, обладавшие огромной силой, которые нередко выходили один на один, одними из них были мои прадедушки. </a:t>
            </a:r>
          </a:p>
          <a:p>
            <a:endParaRPr lang="ru-RU" dirty="0"/>
          </a:p>
        </p:txBody>
      </p:sp>
      <p:pic>
        <p:nvPicPr>
          <p:cNvPr id="5" name="Рисунок 4" descr="https://mf.b37mrtl.ru/rbthmedia/images/2017.11/original/5a1e682685600a5a452f87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2937" y="3031320"/>
            <a:ext cx="3021063" cy="382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14291"/>
            <a:ext cx="6357982" cy="442915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/>
              <a:t>В нашей местности </a:t>
            </a:r>
            <a:r>
              <a:rPr lang="ru-RU" b="1" dirty="0" err="1" smtClean="0"/>
              <a:t>Гамалеевка</a:t>
            </a:r>
            <a:r>
              <a:rPr lang="ru-RU" b="1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Сельские </a:t>
            </a:r>
            <a:r>
              <a:rPr lang="ru-RU" dirty="0" smtClean="0"/>
              <a:t>женщины, конечно, не были в восторге от праздничных потасовок своих супругов. Потому как после кулачек мужчины могли по месяцу «хворать», а мужские руки в хозяйстве — на вес золота. Но женская сущность — тяга выбирать сильнейшего — нередко брала </a:t>
            </a:r>
            <a:r>
              <a:rPr lang="ru-RU" dirty="0" smtClean="0"/>
              <a:t>верх.</a:t>
            </a:r>
          </a:p>
          <a:p>
            <a:r>
              <a:rPr lang="ru-RU" dirty="0" smtClean="0"/>
              <a:t>«Я </a:t>
            </a:r>
            <a:r>
              <a:rPr lang="ru-RU" dirty="0" smtClean="0"/>
              <a:t>хоть и была противницей этих кулачек, а в душе все равно горда  была за своего мужа</a:t>
            </a:r>
            <a:r>
              <a:rPr lang="ru-RU" dirty="0" smtClean="0"/>
              <a:t>!» </a:t>
            </a:r>
            <a:r>
              <a:rPr lang="ru-RU" dirty="0" smtClean="0"/>
              <a:t>Он там несся, он там дрался, он там выстаивал, в этой стенке. И было понимание, что семья за ним как за каменной стеной», -говорила сельчанка.</a:t>
            </a:r>
          </a:p>
          <a:p>
            <a:endParaRPr lang="ru-RU" dirty="0"/>
          </a:p>
        </p:txBody>
      </p:sp>
      <p:pic>
        <p:nvPicPr>
          <p:cNvPr id="4" name="Рисунок 3" descr="https://artnow.ru/img/1124000/112436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643315"/>
            <a:ext cx="300036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7467600" cy="5643578"/>
          </a:xfrm>
        </p:spPr>
        <p:txBody>
          <a:bodyPr>
            <a:normAutofit/>
          </a:bodyPr>
          <a:lstStyle/>
          <a:p>
            <a:pPr fontAlgn="base"/>
            <a:r>
              <a:rPr lang="ru-RU" b="1" dirty="0" smtClean="0"/>
              <a:t>Диалог с отцом</a:t>
            </a:r>
            <a:r>
              <a:rPr lang="ru-RU" dirty="0" smtClean="0"/>
              <a:t> </a:t>
            </a:r>
          </a:p>
          <a:p>
            <a:pPr fontAlgn="base"/>
            <a:r>
              <a:rPr lang="ru-RU" dirty="0" smtClean="0"/>
              <a:t>Я многократно говорил с отцом, меня волновали вопросы:</a:t>
            </a:r>
          </a:p>
          <a:p>
            <a:pPr fontAlgn="base"/>
            <a:r>
              <a:rPr lang="ru-RU" dirty="0" smtClean="0"/>
              <a:t>- Папа, ты дрался когда-нибудь?</a:t>
            </a:r>
          </a:p>
          <a:p>
            <a:pPr fontAlgn="base"/>
            <a:r>
              <a:rPr lang="ru-RU" dirty="0" smtClean="0"/>
              <a:t>- Кулачки это плохо или хорошо?</a:t>
            </a:r>
          </a:p>
          <a:p>
            <a:r>
              <a:rPr lang="ru-RU" dirty="0" smtClean="0"/>
              <a:t>На </a:t>
            </a:r>
            <a:r>
              <a:rPr lang="ru-RU" dirty="0" smtClean="0"/>
              <a:t>мои многочисленные вопросы </a:t>
            </a:r>
            <a:r>
              <a:rPr lang="ru-RU" b="1" dirty="0" smtClean="0"/>
              <a:t>отец</a:t>
            </a:r>
            <a:r>
              <a:rPr lang="ru-RU" dirty="0" smtClean="0"/>
              <a:t> мне </a:t>
            </a:r>
            <a:r>
              <a:rPr lang="ru-RU" b="1" dirty="0" smtClean="0"/>
              <a:t>запретил драться</a:t>
            </a:r>
            <a:r>
              <a:rPr lang="ru-RU" dirty="0" smtClean="0"/>
              <a:t>. Четко объяснил , что это опасно , влечет травмы. </a:t>
            </a:r>
            <a:r>
              <a:rPr lang="ru-RU" dirty="0" smtClean="0"/>
              <a:t>Во </a:t>
            </a:r>
            <a:r>
              <a:rPr lang="ru-RU" dirty="0" smtClean="0"/>
              <a:t>дворах и улицах , среди толпы  детей,  обычно правил нет, так как взрослых рядом нет. Поэтому силу нужно тратить на полезные занятия , по семейному это </a:t>
            </a:r>
            <a:r>
              <a:rPr lang="ru-RU" b="1" u="sng" dirty="0" smtClean="0"/>
              <a:t>«трудотерапия».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4" name="Рисунок 3" descr="https://i.mycdn.me/i?r=AyH4iRPQ2q0otWIFepML2LxRNCpSr8vGoxHisIyG2jc-oQ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3071810"/>
            <a:ext cx="2071670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80</TotalTime>
  <Words>944</Words>
  <PresentationFormat>Экран (4:3)</PresentationFormat>
  <Paragraphs>86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Пользователь Windows</cp:lastModifiedBy>
  <cp:revision>10</cp:revision>
  <dcterms:created xsi:type="dcterms:W3CDTF">2023-03-22T16:46:38Z</dcterms:created>
  <dcterms:modified xsi:type="dcterms:W3CDTF">2023-03-26T13:59:25Z</dcterms:modified>
</cp:coreProperties>
</file>