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98" r:id="rId3"/>
    <p:sldId id="257" r:id="rId4"/>
    <p:sldId id="260" r:id="rId5"/>
    <p:sldId id="261" r:id="rId6"/>
    <p:sldId id="262" r:id="rId7"/>
    <p:sldId id="285" r:id="rId8"/>
    <p:sldId id="263" r:id="rId9"/>
    <p:sldId id="286" r:id="rId10"/>
    <p:sldId id="287" r:id="rId11"/>
    <p:sldId id="288" r:id="rId12"/>
    <p:sldId id="289" r:id="rId13"/>
    <p:sldId id="290" r:id="rId14"/>
    <p:sldId id="291" r:id="rId15"/>
    <p:sldId id="292" r:id="rId16"/>
    <p:sldId id="293" r:id="rId17"/>
    <p:sldId id="294" r:id="rId18"/>
    <p:sldId id="295" r:id="rId19"/>
    <p:sldId id="284" r:id="rId20"/>
    <p:sldId id="264" r:id="rId21"/>
    <p:sldId id="296" r:id="rId22"/>
    <p:sldId id="276" r:id="rId23"/>
    <p:sldId id="297" r:id="rId24"/>
    <p:sldId id="277" r:id="rId25"/>
    <p:sldId id="280" r:id="rId26"/>
    <p:sldId id="281" r:id="rId27"/>
    <p:sldId id="283"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552" y="-84"/>
      </p:cViewPr>
      <p:guideLst>
        <p:guide orient="horz" pos="2160"/>
        <p:guide pos="2880"/>
      </p:guideLst>
    </p:cSldViewPr>
  </p:slideViewPr>
  <p:notesTextViewPr>
    <p:cViewPr>
      <p:scale>
        <a:sx n="1" d="1"/>
        <a:sy n="1" d="1"/>
      </p:scale>
      <p:origin x="0" y="75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17EB53-52D5-426A-BD2B-06F97ED2B14C}" type="datetimeFigureOut">
              <a:rPr lang="ru-RU" smtClean="0"/>
              <a:t>23.06.2022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10660A-7C06-48CE-BF5D-AE29DA0D7290}" type="slidenum">
              <a:rPr lang="ru-RU" smtClean="0"/>
              <a:t>‹#›</a:t>
            </a:fld>
            <a:endParaRPr lang="ru-RU"/>
          </a:p>
        </p:txBody>
      </p:sp>
    </p:spTree>
    <p:extLst>
      <p:ext uri="{BB962C8B-B14F-4D97-AF65-F5344CB8AC3E}">
        <p14:creationId xmlns:p14="http://schemas.microsoft.com/office/powerpoint/2010/main" val="896758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ru.wikipedia.org/wiki/%D0%92%D0%B5%D1%80%D1%85%D0%BE%D0%B2%D0%BD%D1%8B%D0%B9_%D0%A1%D0%BE%D0%B2%D0%B5%D1%82_%D0%A1%D0%A1%D0%A1%D0%A0"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ru.wikipedia.org/wiki/26_%D0%BE%D0%BA%D1%82%D1%8F%D0%B1%D1%80%D1%8F"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  Только тот народ, который чтит своих героев, может считаться великим.</a:t>
            </a:r>
          </a:p>
          <a:p>
            <a:r>
              <a:rPr lang="ru-RU" sz="1200" kern="1200" dirty="0" smtClean="0">
                <a:solidFill>
                  <a:schemeClr val="tx1"/>
                </a:solidFill>
                <a:effectLst/>
                <a:latin typeface="+mn-lt"/>
                <a:ea typeface="+mn-ea"/>
                <a:cs typeface="+mn-cs"/>
              </a:rPr>
              <a:t>                                                                                         Рокоссовский К. 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         С каждым годом воспоминания о кровавой и жестокой войне уходят все дальше и дальше  в историю.</a:t>
            </a:r>
          </a:p>
          <a:p>
            <a:r>
              <a:rPr lang="ru-RU" sz="1200" kern="1200" dirty="0" smtClean="0">
                <a:solidFill>
                  <a:schemeClr val="tx1"/>
                </a:solidFill>
                <a:effectLst/>
                <a:latin typeface="+mn-lt"/>
                <a:ea typeface="+mn-ea"/>
                <a:cs typeface="+mn-cs"/>
              </a:rPr>
              <a:t>        И сегодня важно, чтобы последующие поколения помнили о той страшной войне, о том, что сделали для нас наши прадеды, деды и отцы.</a:t>
            </a:r>
          </a:p>
          <a:p>
            <a:r>
              <a:rPr lang="ru-RU" sz="1200" kern="1200" dirty="0" smtClean="0">
                <a:solidFill>
                  <a:schemeClr val="tx1"/>
                </a:solidFill>
                <a:effectLst/>
                <a:latin typeface="+mn-lt"/>
                <a:ea typeface="+mn-ea"/>
                <a:cs typeface="+mn-cs"/>
              </a:rPr>
              <a:t>        Очень важно сохранить и восстановить память о событиях, людях, которые канули в вечность… </a:t>
            </a:r>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2</a:t>
            </a:fld>
            <a:endParaRPr lang="ru-RU"/>
          </a:p>
        </p:txBody>
      </p:sp>
    </p:spTree>
    <p:extLst>
      <p:ext uri="{BB962C8B-B14F-4D97-AF65-F5344CB8AC3E}">
        <p14:creationId xmlns:p14="http://schemas.microsoft.com/office/powerpoint/2010/main" val="2455654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Через неделю после начала Великой Отечественной Войны состоялось боевое крещение летчика – испытателя Н.Ф. Краснова, познавшего горечь отступления и радость побед. «Где бы ни воевал Краснов, везде его путь отмечен сбитыми им вражескими самолетами. Под Курском, Белгородом, Краматорском валяются обломки немецких машин. Это его работа. В боях за Запорожье Краснов сбил 11 самолетов противника», - писала в июне 1944 года газета «Защитник Отечества». Всего за годы войны Н.Ф. Краснов уничтожил 38 вражеских самолетов. За героизм и мужество, проявленные в боях за освобождение Украины, он удостоен звания Героя Советского Союза. Погиб в январе 1945 года.</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11</a:t>
            </a:fld>
            <a:endParaRPr lang="ru-RU"/>
          </a:p>
        </p:txBody>
      </p:sp>
    </p:spTree>
    <p:extLst>
      <p:ext uri="{BB962C8B-B14F-4D97-AF65-F5344CB8AC3E}">
        <p14:creationId xmlns:p14="http://schemas.microsoft.com/office/powerpoint/2010/main" val="73011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 Пилот гражданской авиации, А.С. Шорников с первых дней войны стал летчиком-транспортником. Много стран мира повидал он, выполняя задания командования. Особо важные задания пришлось выполнять весной и летом 1944 года. В начале года А.С. </a:t>
            </a:r>
            <a:r>
              <a:rPr lang="ru-RU" sz="1200" b="0" i="0" kern="1200" dirty="0" err="1" smtClean="0">
                <a:solidFill>
                  <a:schemeClr val="tx1"/>
                </a:solidFill>
                <a:effectLst/>
                <a:latin typeface="+mn-lt"/>
                <a:ea typeface="+mn-ea"/>
                <a:cs typeface="+mn-cs"/>
              </a:rPr>
              <a:t>Шорникову</a:t>
            </a:r>
            <a:r>
              <a:rPr lang="ru-RU" sz="1200" b="0" i="0" kern="1200" dirty="0" smtClean="0">
                <a:solidFill>
                  <a:schemeClr val="tx1"/>
                </a:solidFill>
                <a:effectLst/>
                <a:latin typeface="+mn-lt"/>
                <a:ea typeface="+mn-ea"/>
                <a:cs typeface="+mn-cs"/>
              </a:rPr>
              <a:t> поручили доставить советскую военную миссию в Верховный штаб Народно-освободительной армии Югославии. Через Кавказ, Иран, Северную Африку, Италию вел он свой самолет. До Итальянского города Бари долетели благополучно. Дальше мешала погода. Членов военной миссии пришлось переправить на планерах. Нужно было наладить транспортный мост между Бари и партизанской посадочной площадкой </a:t>
            </a:r>
            <a:r>
              <a:rPr lang="ru-RU" sz="1200" b="0" i="0" kern="1200" dirty="0" err="1" smtClean="0">
                <a:solidFill>
                  <a:schemeClr val="tx1"/>
                </a:solidFill>
                <a:effectLst/>
                <a:latin typeface="+mn-lt"/>
                <a:ea typeface="+mn-ea"/>
                <a:cs typeface="+mn-cs"/>
              </a:rPr>
              <a:t>Медино</a:t>
            </a:r>
            <a:r>
              <a:rPr lang="ru-RU" sz="1200" b="0" i="0" kern="1200" dirty="0" smtClean="0">
                <a:solidFill>
                  <a:schemeClr val="tx1"/>
                </a:solidFill>
                <a:effectLst/>
                <a:latin typeface="+mn-lt"/>
                <a:ea typeface="+mn-ea"/>
                <a:cs typeface="+mn-cs"/>
              </a:rPr>
              <a:t> Полье. А.С. Шорников решил рискнуть. Как только партизаны сообщили о готовности площадки, он поднял самолет в воздух. Через Адриатическое море летчик долетел до югославских гор, углубился в них, влетел в узкую долину. Высокогорная площадка имела ограниченные подходы. Мешали шедшие через нее сопки. Нужно было преодолеть их и, выключив моторы, спланировать к партизанским кострам. Маневр удался. Воздушный транспортный мост начал свою работу. Партизанам доставлялись оружие, боеприпасы, продовольствие, медикаменты. В Италию переправлялись раненые. Так прошла весна. Летом 1944 года положение в Югославии ухудшилось. </a:t>
            </a:r>
            <a:r>
              <a:rPr lang="ru-RU" sz="1200" kern="1200" dirty="0" smtClean="0">
                <a:solidFill>
                  <a:schemeClr val="tx1"/>
                </a:solidFill>
                <a:effectLst/>
                <a:latin typeface="+mn-lt"/>
                <a:ea typeface="+mn-ea"/>
                <a:cs typeface="+mn-cs"/>
              </a:rPr>
              <a:t>Когда </a:t>
            </a:r>
            <a:r>
              <a:rPr lang="ru-RU" sz="1200" u="none" strike="noStrike" kern="1200" dirty="0" smtClean="0">
                <a:solidFill>
                  <a:schemeClr val="tx1"/>
                </a:solidFill>
                <a:effectLst/>
                <a:latin typeface="+mn-lt"/>
                <a:ea typeface="+mn-ea"/>
                <a:cs typeface="+mn-cs"/>
              </a:rPr>
              <a:t>Верховный штаб НОАЮ</a:t>
            </a:r>
            <a:r>
              <a:rPr lang="ru-RU" sz="1200" kern="1200" dirty="0" smtClean="0">
                <a:solidFill>
                  <a:schemeClr val="tx1"/>
                </a:solidFill>
                <a:effectLst/>
                <a:latin typeface="+mn-lt"/>
                <a:ea typeface="+mn-ea"/>
                <a:cs typeface="+mn-cs"/>
              </a:rPr>
              <a:t> подвергся </a:t>
            </a:r>
            <a:r>
              <a:rPr lang="ru-RU" sz="1200" u="none" strike="noStrike" kern="1200" dirty="0" smtClean="0">
                <a:solidFill>
                  <a:schemeClr val="tx1"/>
                </a:solidFill>
                <a:effectLst/>
                <a:latin typeface="+mn-lt"/>
                <a:ea typeface="+mn-ea"/>
                <a:cs typeface="+mn-cs"/>
              </a:rPr>
              <a:t>нападению крупных сил германских десантных подразделений</a:t>
            </a:r>
            <a:r>
              <a:rPr lang="ru-RU" sz="1200" kern="1200" dirty="0" smtClean="0">
                <a:solidFill>
                  <a:schemeClr val="tx1"/>
                </a:solidFill>
                <a:effectLst/>
                <a:latin typeface="+mn-lt"/>
                <a:ea typeface="+mn-ea"/>
                <a:cs typeface="+mn-cs"/>
              </a:rPr>
              <a:t>, экипаж майора А. С. </a:t>
            </a:r>
            <a:r>
              <a:rPr lang="ru-RU" sz="1200" kern="1200" dirty="0" err="1" smtClean="0">
                <a:solidFill>
                  <a:schemeClr val="tx1"/>
                </a:solidFill>
                <a:effectLst/>
                <a:latin typeface="+mn-lt"/>
                <a:ea typeface="+mn-ea"/>
                <a:cs typeface="+mn-cs"/>
              </a:rPr>
              <a:t>Шорникова</a:t>
            </a:r>
            <a:r>
              <a:rPr lang="ru-RU" sz="1200" kern="1200" dirty="0" smtClean="0">
                <a:solidFill>
                  <a:schemeClr val="tx1"/>
                </a:solidFill>
                <a:effectLst/>
                <a:latin typeface="+mn-lt"/>
                <a:ea typeface="+mn-ea"/>
                <a:cs typeface="+mn-cs"/>
              </a:rPr>
              <a:t> </a:t>
            </a:r>
            <a:r>
              <a:rPr lang="ru-RU" sz="1200" u="none" strike="noStrike" kern="1200" dirty="0" smtClean="0">
                <a:solidFill>
                  <a:schemeClr val="tx1"/>
                </a:solidFill>
                <a:effectLst/>
                <a:latin typeface="+mn-lt"/>
                <a:ea typeface="+mn-ea"/>
                <a:cs typeface="+mn-cs"/>
              </a:rPr>
              <a:t>4 июня</a:t>
            </a:r>
            <a:r>
              <a:rPr lang="ru-RU" sz="1200" kern="1200" dirty="0" smtClean="0">
                <a:solidFill>
                  <a:schemeClr val="tx1"/>
                </a:solidFill>
                <a:effectLst/>
                <a:latin typeface="+mn-lt"/>
                <a:ea typeface="+mn-ea"/>
                <a:cs typeface="+mn-cs"/>
              </a:rPr>
              <a:t> </a:t>
            </a:r>
            <a:r>
              <a:rPr lang="ru-RU" sz="1200" u="none" strike="noStrike" kern="1200" dirty="0" smtClean="0">
                <a:solidFill>
                  <a:schemeClr val="tx1"/>
                </a:solidFill>
                <a:effectLst/>
                <a:latin typeface="+mn-lt"/>
                <a:ea typeface="+mn-ea"/>
                <a:cs typeface="+mn-cs"/>
              </a:rPr>
              <a:t>1944 года</a:t>
            </a:r>
            <a:r>
              <a:rPr lang="ru-RU" sz="1200" kern="1200" dirty="0" smtClean="0">
                <a:solidFill>
                  <a:schemeClr val="tx1"/>
                </a:solidFill>
                <a:effectLst/>
                <a:latin typeface="+mn-lt"/>
                <a:ea typeface="+mn-ea"/>
                <a:cs typeface="+mn-cs"/>
              </a:rPr>
              <a:t>, совершив посадку в горах на площадку крайне малых размеров, за два рейса вывез в Бари руководящий состав штаба во главе с маршалом </a:t>
            </a:r>
            <a:r>
              <a:rPr lang="ru-RU" sz="1200" u="none" strike="noStrike" kern="1200" dirty="0" smtClean="0">
                <a:solidFill>
                  <a:schemeClr val="tx1"/>
                </a:solidFill>
                <a:effectLst/>
                <a:latin typeface="+mn-lt"/>
                <a:ea typeface="+mn-ea"/>
                <a:cs typeface="+mn-cs"/>
              </a:rPr>
              <a:t>Тито</a:t>
            </a:r>
            <a:r>
              <a:rPr lang="ru-RU" sz="1200" kern="1200" dirty="0" smtClean="0">
                <a:solidFill>
                  <a:schemeClr val="tx1"/>
                </a:solidFill>
                <a:effectLst/>
                <a:latin typeface="+mn-lt"/>
                <a:ea typeface="+mn-ea"/>
                <a:cs typeface="+mn-cs"/>
              </a:rPr>
              <a:t> и членов военных миссий. За этот подвиг А.С. Шорников удостоен звания Героя советского Союза и Народного Героя </a:t>
            </a:r>
            <a:r>
              <a:rPr lang="ru-RU" sz="1200" kern="1200" dirty="0" err="1" smtClean="0">
                <a:solidFill>
                  <a:schemeClr val="tx1"/>
                </a:solidFill>
                <a:effectLst/>
                <a:latin typeface="+mn-lt"/>
                <a:ea typeface="+mn-ea"/>
                <a:cs typeface="+mn-cs"/>
              </a:rPr>
              <a:t>Югославии.Одна</a:t>
            </a:r>
            <a:r>
              <a:rPr lang="ru-RU" sz="1200" kern="1200" dirty="0" smtClean="0">
                <a:solidFill>
                  <a:schemeClr val="tx1"/>
                </a:solidFill>
                <a:effectLst/>
                <a:latin typeface="+mn-lt"/>
                <a:ea typeface="+mn-ea"/>
                <a:cs typeface="+mn-cs"/>
              </a:rPr>
              <a:t> из Вязниковских улиц названа его именем.</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0110660A-7C06-48CE-BF5D-AE29DA0D7290}" type="slidenum">
              <a:rPr lang="ru-RU" smtClean="0"/>
              <a:t>12</a:t>
            </a:fld>
            <a:endParaRPr lang="ru-RU"/>
          </a:p>
        </p:txBody>
      </p:sp>
    </p:spTree>
    <p:extLst>
      <p:ext uri="{BB962C8B-B14F-4D97-AF65-F5344CB8AC3E}">
        <p14:creationId xmlns:p14="http://schemas.microsoft.com/office/powerpoint/2010/main" val="1217267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effectLst/>
                <a:latin typeface="+mn-lt"/>
                <a:ea typeface="+mn-ea"/>
                <a:cs typeface="+mn-cs"/>
              </a:rPr>
              <a:t> Кавказ и Крым, Новороссийск и Керчь были местом боев, в которых принимал участие А.П. Лукин. По нескольку раз в сутки вылетал он на сопровождение наших бомбардировщиков, штурмовку, разведку. Каждый раз участвовал в воздушных боях. Это было в начале июня 1943 года. Однажды во время разведки шестерка истребителей во главе с А.П. Лукиным заметила в воздухе немецкие бомбардировщики. Более 70 вражеских самолетов несло смертоносный груз. Решение пришло сразу – атаковать, не давать сбросить бомбы. Начался бой. Восемь вражеских самолетов было сбито. Остальные, сбросив груз над своими позициями, повернули обратно. Через множество таких боев шел А.П. Лукин к победе.</a:t>
            </a:r>
            <a:r>
              <a:rPr lang="ru-RU" sz="1200" kern="1200" dirty="0" smtClean="0">
                <a:solidFill>
                  <a:schemeClr val="tx1"/>
                </a:solidFill>
                <a:effectLst/>
                <a:latin typeface="+mn-lt"/>
                <a:ea typeface="+mn-ea"/>
                <a:cs typeface="+mn-cs"/>
              </a:rPr>
              <a:t> Указом </a:t>
            </a:r>
            <a:r>
              <a:rPr lang="ru-RU" sz="1200" u="none" strike="noStrike" kern="1200" dirty="0" smtClean="0">
                <a:solidFill>
                  <a:schemeClr val="tx1"/>
                </a:solidFill>
                <a:effectLst/>
                <a:latin typeface="+mn-lt"/>
                <a:ea typeface="+mn-ea"/>
                <a:cs typeface="+mn-cs"/>
              </a:rPr>
              <a:t>Президиума Верховного Совета СССР</a:t>
            </a:r>
            <a:r>
              <a:rPr lang="ru-RU" sz="1200" u="none" strike="noStrike"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от 26 октября 1944 года за образцовое выполнение заданий командования и проявленные мужество и героизм в боях с немецко-фашистскими захватчиками гвардии капитану Лукину Афанасию Петровичу присвоено звание Героя Советского Союза с вручением </a:t>
            </a:r>
            <a:r>
              <a:rPr lang="ru-RU" sz="1200" u="none" strike="noStrike" kern="1200" dirty="0" smtClean="0">
                <a:solidFill>
                  <a:schemeClr val="tx1"/>
                </a:solidFill>
                <a:effectLst/>
                <a:latin typeface="+mn-lt"/>
                <a:ea typeface="+mn-ea"/>
                <a:cs typeface="+mn-cs"/>
              </a:rPr>
              <a:t>ордена Ленина</a:t>
            </a:r>
            <a:r>
              <a:rPr lang="ru-RU" sz="1200" kern="1200" dirty="0" smtClean="0">
                <a:solidFill>
                  <a:schemeClr val="tx1"/>
                </a:solidFill>
                <a:effectLst/>
                <a:latin typeface="+mn-lt"/>
                <a:ea typeface="+mn-ea"/>
                <a:cs typeface="+mn-cs"/>
              </a:rPr>
              <a:t> и </a:t>
            </a:r>
            <a:r>
              <a:rPr lang="ru-RU" sz="1200" u="none" strike="noStrike" kern="1200" dirty="0" smtClean="0">
                <a:solidFill>
                  <a:schemeClr val="tx1"/>
                </a:solidFill>
                <a:effectLst/>
                <a:latin typeface="+mn-lt"/>
                <a:ea typeface="+mn-ea"/>
                <a:cs typeface="+mn-cs"/>
              </a:rPr>
              <a:t>медали «Золотая Звезда»</a:t>
            </a:r>
            <a:r>
              <a:rPr lang="ru-RU" sz="1200" kern="1200" dirty="0" smtClean="0">
                <a:solidFill>
                  <a:schemeClr val="tx1"/>
                </a:solidFill>
                <a:effectLst/>
                <a:latin typeface="+mn-lt"/>
                <a:ea typeface="+mn-ea"/>
                <a:cs typeface="+mn-cs"/>
              </a:rPr>
              <a:t>.</a:t>
            </a:r>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13</a:t>
            </a:fld>
            <a:endParaRPr lang="ru-RU"/>
          </a:p>
        </p:txBody>
      </p:sp>
    </p:spTree>
    <p:extLst>
      <p:ext uri="{BB962C8B-B14F-4D97-AF65-F5344CB8AC3E}">
        <p14:creationId xmlns:p14="http://schemas.microsoft.com/office/powerpoint/2010/main" val="2000392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До войны М.И. Мочалов был человеком сугубо мирной профессии. Он преподавал в </a:t>
            </a:r>
            <a:r>
              <a:rPr lang="ru-RU" dirty="0" err="1" smtClean="0"/>
              <a:t>Глинищенской</a:t>
            </a:r>
            <a:r>
              <a:rPr lang="ru-RU" dirty="0" smtClean="0"/>
              <a:t> начальной школе и учился в Вязниковском аэроклубе. Но вот началась воина, и учитель стал летчиком-штурмовиком. «За время совместной боевой работы с летчиками – штурмовиками гвардейского штурмового авиационного полка мы, летчики-истребители, не раз восхищались мужеством, умением и отвагой летчиков-штурмовиков. Особенно среди них выделялся ведущий группы – гвардии старший лейтенант Мочалов Михаил Ильич. Мы не раз восхищались способностью Мочалова вести ориентировку в трудных метеорологических условиях, умело отыскивать цели и мастерски поражать их», - писали летчики-истребители, летавшие на выполнение заданий вместе с ним. М.И. Мочалов участвовал в освобождении Харькова и Кременчуга, форсировании Днепра, освобождении Молдавии и Львова. В боях под Львовом был такой случай. В середине июля 1944 года в составе эскадрильи он на дороге </a:t>
            </a:r>
            <a:r>
              <a:rPr lang="ru-RU" dirty="0" err="1" smtClean="0"/>
              <a:t>Буск</a:t>
            </a:r>
            <a:r>
              <a:rPr lang="ru-RU" dirty="0" smtClean="0"/>
              <a:t> – </a:t>
            </a:r>
            <a:r>
              <a:rPr lang="ru-RU" dirty="0" err="1" smtClean="0"/>
              <a:t>Дзедзилов</a:t>
            </a:r>
            <a:r>
              <a:rPr lang="ru-RU" dirty="0" smtClean="0"/>
              <a:t> штурмовал колонну из 200 танков и автомашин. После штурмовки на дороге , покрытой вражескими трупами, горело около 20 танков и автомашин. Враг не прошел.</a:t>
            </a:r>
            <a:r>
              <a:rPr lang="ru-RU" sz="1200" kern="1200" dirty="0" smtClean="0">
                <a:solidFill>
                  <a:schemeClr val="tx1"/>
                </a:solidFill>
                <a:effectLst/>
                <a:latin typeface="+mn-lt"/>
                <a:ea typeface="+mn-ea"/>
                <a:cs typeface="+mn-cs"/>
              </a:rPr>
              <a:t> </a:t>
            </a:r>
            <a:r>
              <a:rPr lang="ru-RU" sz="1200" kern="1200" smtClean="0">
                <a:solidFill>
                  <a:schemeClr val="tx1"/>
                </a:solidFill>
                <a:effectLst/>
                <a:latin typeface="+mn-lt"/>
                <a:ea typeface="+mn-ea"/>
                <a:cs typeface="+mn-cs"/>
              </a:rPr>
              <a:t>Указом Президиума </a:t>
            </a:r>
            <a:r>
              <a:rPr lang="ru-RU" sz="1200" u="none" strike="noStrike" kern="1200" smtClean="0">
                <a:solidFill>
                  <a:schemeClr val="tx1"/>
                </a:solidFill>
                <a:effectLst/>
                <a:latin typeface="+mn-lt"/>
                <a:ea typeface="+mn-ea"/>
                <a:cs typeface="+mn-cs"/>
                <a:hlinkClick r:id="rId3" tooltip="Верховный Совет СССР"/>
              </a:rPr>
              <a:t>Верховного Совета СССР</a:t>
            </a:r>
            <a:r>
              <a:rPr lang="ru-RU" sz="1200" kern="1200" smtClean="0">
                <a:solidFill>
                  <a:schemeClr val="tx1"/>
                </a:solidFill>
                <a:effectLst/>
                <a:latin typeface="+mn-lt"/>
                <a:ea typeface="+mn-ea"/>
                <a:cs typeface="+mn-cs"/>
              </a:rPr>
              <a:t> от </a:t>
            </a:r>
            <a:r>
              <a:rPr lang="ru-RU" sz="1200" u="none" strike="noStrike" kern="1200" smtClean="0">
                <a:solidFill>
                  <a:schemeClr val="tx1"/>
                </a:solidFill>
                <a:effectLst/>
                <a:latin typeface="+mn-lt"/>
                <a:ea typeface="+mn-ea"/>
                <a:cs typeface="+mn-cs"/>
                <a:hlinkClick r:id="rId4" tooltip="26 октября"/>
              </a:rPr>
              <a:t>26 октября</a:t>
            </a:r>
            <a:r>
              <a:rPr lang="ru-RU" sz="1200" kern="1200" smtClean="0">
                <a:solidFill>
                  <a:schemeClr val="tx1"/>
                </a:solidFill>
                <a:effectLst/>
                <a:latin typeface="+mn-lt"/>
                <a:ea typeface="+mn-ea"/>
                <a:cs typeface="+mn-cs"/>
              </a:rPr>
              <a:t> 1944 года за «образцовое выполнение боевых заданий командования на фронте борьбы с немецкими захватчиками и проявленные при этом мужество и героизм» гвардии лейтенант Михаил Мочалов был удостоен высокого звания </a:t>
            </a:r>
            <a:r>
              <a:rPr lang="ru-RU" sz="1200" u="none" strike="noStrike" kern="1200" smtClean="0">
                <a:solidFill>
                  <a:schemeClr val="tx1"/>
                </a:solidFill>
                <a:effectLst/>
                <a:latin typeface="+mn-lt"/>
                <a:ea typeface="+mn-ea"/>
                <a:cs typeface="+mn-cs"/>
              </a:rPr>
              <a:t>Героя Советского Союза</a:t>
            </a:r>
            <a:r>
              <a:rPr lang="ru-RU" sz="1200" kern="1200" smtClean="0">
                <a:solidFill>
                  <a:schemeClr val="tx1"/>
                </a:solidFill>
                <a:effectLst/>
                <a:latin typeface="+mn-lt"/>
                <a:ea typeface="+mn-ea"/>
                <a:cs typeface="+mn-cs"/>
              </a:rPr>
              <a:t> с вручением </a:t>
            </a:r>
            <a:r>
              <a:rPr lang="ru-RU" sz="1200" u="none" strike="noStrike" kern="1200" smtClean="0">
                <a:solidFill>
                  <a:schemeClr val="tx1"/>
                </a:solidFill>
                <a:effectLst/>
                <a:latin typeface="+mn-lt"/>
                <a:ea typeface="+mn-ea"/>
                <a:cs typeface="+mn-cs"/>
              </a:rPr>
              <a:t>ордена Ленина</a:t>
            </a:r>
            <a:r>
              <a:rPr lang="ru-RU" sz="1200" kern="1200" smtClean="0">
                <a:solidFill>
                  <a:schemeClr val="tx1"/>
                </a:solidFill>
                <a:effectLst/>
                <a:latin typeface="+mn-lt"/>
                <a:ea typeface="+mn-ea"/>
                <a:cs typeface="+mn-cs"/>
              </a:rPr>
              <a:t> и </a:t>
            </a:r>
            <a:r>
              <a:rPr lang="ru-RU" sz="1200" u="none" strike="noStrike" kern="1200" smtClean="0">
                <a:solidFill>
                  <a:schemeClr val="tx1"/>
                </a:solidFill>
                <a:effectLst/>
                <a:latin typeface="+mn-lt"/>
                <a:ea typeface="+mn-ea"/>
                <a:cs typeface="+mn-cs"/>
              </a:rPr>
              <a:t>медали «Золотая Звезда»</a:t>
            </a:r>
            <a:r>
              <a:rPr lang="ru-RU" sz="1200" kern="1200" smtClean="0">
                <a:solidFill>
                  <a:schemeClr val="tx1"/>
                </a:solidFill>
                <a:effectLst/>
                <a:latin typeface="+mn-lt"/>
                <a:ea typeface="+mn-ea"/>
                <a:cs typeface="+mn-cs"/>
              </a:rPr>
              <a:t> . </a:t>
            </a:r>
            <a:r>
              <a:rPr lang="ru-RU" smtClean="0"/>
              <a:t> </a:t>
            </a:r>
            <a:r>
              <a:rPr lang="ru-RU" dirty="0" smtClean="0"/>
              <a:t>Кончилась война, герой – учитель вновь занялся своим любимым делом. Ныне одна из улиц в Вязниках носит его имя.</a:t>
            </a:r>
            <a:br>
              <a:rPr lang="ru-RU" dirty="0" smtClean="0"/>
            </a:b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14</a:t>
            </a:fld>
            <a:endParaRPr lang="ru-RU"/>
          </a:p>
        </p:txBody>
      </p:sp>
    </p:spTree>
    <p:extLst>
      <p:ext uri="{BB962C8B-B14F-4D97-AF65-F5344CB8AC3E}">
        <p14:creationId xmlns:p14="http://schemas.microsoft.com/office/powerpoint/2010/main" val="32639287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 В апреле 1945 года звание Героя Советского Союза было присвоено летчику А.Ф. Рыбакову. Его боевой путь начался в 1942 году. От Сталинграда до Берлина – на Степном, 1-м и 2-м Украинском фронтах – сражался отважный летчик. За 107 боевых вылетов уничтожил 2 самолета, около 100 автомашин, 32 танка, 7 бронетранспортеров и до полка пехоты противника.</a:t>
            </a:r>
            <a:r>
              <a:rPr lang="ru-RU" sz="1200" kern="1200" dirty="0" smtClean="0">
                <a:solidFill>
                  <a:schemeClr val="tx1"/>
                </a:solidFill>
                <a:effectLst/>
                <a:latin typeface="+mn-lt"/>
                <a:ea typeface="+mn-ea"/>
                <a:cs typeface="+mn-cs"/>
              </a:rPr>
              <a:t> Одним из значимых боев в военной биографии А. Ф. Рыбакова стал бой при форсировании р. Висла и овладении  </a:t>
            </a:r>
            <a:r>
              <a:rPr lang="ru-RU" sz="1200" kern="1200" dirty="0" err="1" smtClean="0">
                <a:solidFill>
                  <a:schemeClr val="tx1"/>
                </a:solidFill>
                <a:effectLst/>
                <a:latin typeface="+mn-lt"/>
                <a:ea typeface="+mn-ea"/>
                <a:cs typeface="+mn-cs"/>
              </a:rPr>
              <a:t>Сандомирским</a:t>
            </a:r>
            <a:r>
              <a:rPr lang="ru-RU" sz="1200" kern="1200" dirty="0" smtClean="0">
                <a:solidFill>
                  <a:schemeClr val="tx1"/>
                </a:solidFill>
                <a:effectLst/>
                <a:latin typeface="+mn-lt"/>
                <a:ea typeface="+mn-ea"/>
                <a:cs typeface="+mn-cs"/>
              </a:rPr>
              <a:t> плацдармом. « Верховным Главнокомандующим объявлена благодарность, и в Москве дан салют 20 – ю артиллерийскими залпами из 224 – х орудий» - говорится  в  одном из архивных документов. А спустя две недели наименование « </a:t>
            </a:r>
            <a:r>
              <a:rPr lang="ru-RU" sz="1200" kern="1200" dirty="0" err="1" smtClean="0">
                <a:solidFill>
                  <a:schemeClr val="tx1"/>
                </a:solidFill>
                <a:effectLst/>
                <a:latin typeface="+mn-lt"/>
                <a:ea typeface="+mn-ea"/>
                <a:cs typeface="+mn-cs"/>
              </a:rPr>
              <a:t>Сандомирские</a:t>
            </a:r>
            <a:r>
              <a:rPr lang="ru-RU" sz="1200" kern="1200" dirty="0" smtClean="0">
                <a:solidFill>
                  <a:schemeClr val="tx1"/>
                </a:solidFill>
                <a:effectLst/>
                <a:latin typeface="+mn-lt"/>
                <a:ea typeface="+mn-ea"/>
                <a:cs typeface="+mn-cs"/>
              </a:rPr>
              <a:t>»  присвоено многим частям и соединениям, сражавшимся за этот плацдарм.  </a:t>
            </a:r>
            <a:r>
              <a:rPr lang="ru-RU" sz="1200" kern="1200" smtClean="0">
                <a:solidFill>
                  <a:schemeClr val="tx1"/>
                </a:solidFill>
                <a:effectLst/>
                <a:latin typeface="+mn-lt"/>
                <a:ea typeface="+mn-ea"/>
                <a:cs typeface="+mn-cs"/>
              </a:rPr>
              <a:t>Среди них был и 142 – й гвардейский штурмовой авиационный полк, с которым Рыбаков прошел  от Украины до Польши.  </a:t>
            </a:r>
            <a:r>
              <a:rPr lang="ru-RU" sz="1200" b="0" i="0" kern="1200" smtClean="0">
                <a:solidFill>
                  <a:schemeClr val="tx1"/>
                </a:solidFill>
                <a:effectLst/>
                <a:latin typeface="+mn-lt"/>
                <a:ea typeface="+mn-ea"/>
                <a:cs typeface="+mn-cs"/>
              </a:rPr>
              <a:t> </a:t>
            </a:r>
            <a:r>
              <a:rPr lang="ru-RU" sz="1200" b="0" i="0" kern="1200" dirty="0" smtClean="0">
                <a:solidFill>
                  <a:schemeClr val="tx1"/>
                </a:solidFill>
                <a:effectLst/>
                <a:latin typeface="+mn-lt"/>
                <a:ea typeface="+mn-ea"/>
                <a:cs typeface="+mn-cs"/>
              </a:rPr>
              <a:t>Войну закончил в небе Германии.</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15</a:t>
            </a:fld>
            <a:endParaRPr lang="ru-RU"/>
          </a:p>
        </p:txBody>
      </p:sp>
    </p:spTree>
    <p:extLst>
      <p:ext uri="{BB962C8B-B14F-4D97-AF65-F5344CB8AC3E}">
        <p14:creationId xmlns:p14="http://schemas.microsoft.com/office/powerpoint/2010/main" val="1110240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В январе 1944 года началась фронтовая жизнь В.А. Киселева. На его боевом счету множество вражеской техники, уничтоженной за 111 боевых вылетов. Разные были бои, но из них он всегда выходил победителем. Это произошло южнее города Кривой Рог. Фашисты готовили контратаку. Надо было сорвать ее. Во главе группы летчиков В.А. Киселев вылетел на выполнение задания. В результате штурмового удара было уничтожено 6 танков, 3 бронетранспортера, подавлен огонь двух батарей артиллерии. Контратака сорвалась. Потом были бои на Украине, в Молдавии, над Прагой, Дрезденом и Берлином.</a:t>
            </a:r>
            <a:r>
              <a:rPr lang="ru-RU" sz="1200" kern="1200" dirty="0" smtClean="0">
                <a:solidFill>
                  <a:schemeClr val="tx1"/>
                </a:solidFill>
                <a:effectLst/>
                <a:latin typeface="+mn-lt"/>
                <a:ea typeface="+mn-ea"/>
                <a:cs typeface="+mn-cs"/>
              </a:rPr>
              <a:t> За мужество и героизм, проявленные в боях с немецко-фашистскими захватчиками, Указом Президиума Верховного Совета СССР от 27 июня 1945 года гвардии капитану Киселеву Василию Алексеевичу присвоено звание Героя Советского Союза с вручением ордена Ленина и медали «Золотая Звезда».</a:t>
            </a:r>
            <a:r>
              <a:rPr lang="ru-RU" sz="1200" b="0" i="0" kern="1200" dirty="0" smtClean="0">
                <a:solidFill>
                  <a:schemeClr val="tx1"/>
                </a:solidFill>
                <a:effectLst/>
                <a:latin typeface="+mn-lt"/>
                <a:ea typeface="+mn-ea"/>
                <a:cs typeface="+mn-cs"/>
              </a:rPr>
              <a:t> После войны В.А. Киселев работал летчиком-испытателем. Погиб в 1950 году при выполнении служебного задания. Улица Киселева навсегда вошла в историю Вязников.</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16</a:t>
            </a:fld>
            <a:endParaRPr lang="ru-RU"/>
          </a:p>
        </p:txBody>
      </p:sp>
    </p:spTree>
    <p:extLst>
      <p:ext uri="{BB962C8B-B14F-4D97-AF65-F5344CB8AC3E}">
        <p14:creationId xmlns:p14="http://schemas.microsoft.com/office/powerpoint/2010/main" val="1332951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От Москвы до Берлина пролег боевой путь Н.И. </a:t>
            </a:r>
            <a:r>
              <a:rPr lang="ru-RU" sz="1200" b="0" i="0" kern="1200" dirty="0" err="1" smtClean="0">
                <a:solidFill>
                  <a:schemeClr val="tx1"/>
                </a:solidFill>
                <a:effectLst/>
                <a:latin typeface="+mn-lt"/>
                <a:ea typeface="+mn-ea"/>
                <a:cs typeface="+mn-cs"/>
              </a:rPr>
              <a:t>Прошенкова</a:t>
            </a:r>
            <a:r>
              <a:rPr lang="ru-RU" sz="1200" b="0" i="0" kern="1200" dirty="0" smtClean="0">
                <a:solidFill>
                  <a:schemeClr val="tx1"/>
                </a:solidFill>
                <a:effectLst/>
                <a:latin typeface="+mn-lt"/>
                <a:ea typeface="+mn-ea"/>
                <a:cs typeface="+mn-cs"/>
              </a:rPr>
              <a:t>. Первый самолет противника он сбил в августе 1941 года, девятнадцатый – в последние дни войны. Четыреста боевых вылетов – четыреста боев, таких, как, например, в начале февраля 1944 года. В тот день 5 советских летчиков, среди которых был Н.И. </a:t>
            </a:r>
            <a:r>
              <a:rPr lang="ru-RU" sz="1200" b="0" i="0" kern="1200" dirty="0" err="1" smtClean="0">
                <a:solidFill>
                  <a:schemeClr val="tx1"/>
                </a:solidFill>
                <a:effectLst/>
                <a:latin typeface="+mn-lt"/>
                <a:ea typeface="+mn-ea"/>
                <a:cs typeface="+mn-cs"/>
              </a:rPr>
              <a:t>Прошенков</a:t>
            </a:r>
            <a:r>
              <a:rPr lang="ru-RU" sz="1200" b="0" i="0" kern="1200" dirty="0" smtClean="0">
                <a:solidFill>
                  <a:schemeClr val="tx1"/>
                </a:solidFill>
                <a:effectLst/>
                <a:latin typeface="+mn-lt"/>
                <a:ea typeface="+mn-ea"/>
                <a:cs typeface="+mn-cs"/>
              </a:rPr>
              <a:t>, приняли бой с пятьюдесятью самолетами противника и победили. Шесть вражеских самолетов было сбито, остальные спаслись бегством. «Летчики, летающие на выполнение боевых заданий в группе под командованием </a:t>
            </a:r>
            <a:r>
              <a:rPr lang="ru-RU" sz="1200" b="0" i="0" kern="1200" dirty="0" err="1" smtClean="0">
                <a:solidFill>
                  <a:schemeClr val="tx1"/>
                </a:solidFill>
                <a:effectLst/>
                <a:latin typeface="+mn-lt"/>
                <a:ea typeface="+mn-ea"/>
                <a:cs typeface="+mn-cs"/>
              </a:rPr>
              <a:t>Прошенкова</a:t>
            </a:r>
            <a:r>
              <a:rPr lang="ru-RU" sz="1200" b="0" i="0" kern="1200" dirty="0" smtClean="0">
                <a:solidFill>
                  <a:schemeClr val="tx1"/>
                </a:solidFill>
                <a:effectLst/>
                <a:latin typeface="+mn-lt"/>
                <a:ea typeface="+mn-ea"/>
                <a:cs typeface="+mn-cs"/>
              </a:rPr>
              <a:t>, всегда уверены в силе и способности своего командира, зная, что любое боевое задание будет выполнено отлично, с нанесением больших потерь врагу», - говорилось в его боевой характеристике. </a:t>
            </a:r>
            <a:r>
              <a:rPr lang="ru-RU" sz="1200" kern="1200" dirty="0" smtClean="0">
                <a:solidFill>
                  <a:schemeClr val="tx1"/>
                </a:solidFill>
                <a:effectLst/>
                <a:latin typeface="+mn-lt"/>
                <a:ea typeface="+mn-ea"/>
                <a:cs typeface="+mn-cs"/>
              </a:rPr>
              <a:t>Указом Президиума </a:t>
            </a:r>
            <a:r>
              <a:rPr lang="ru-RU" sz="1200" u="none" strike="noStrike" kern="1200" dirty="0" smtClean="0">
                <a:solidFill>
                  <a:schemeClr val="tx1"/>
                </a:solidFill>
                <a:effectLst/>
                <a:latin typeface="+mn-lt"/>
                <a:ea typeface="+mn-ea"/>
                <a:cs typeface="+mn-cs"/>
              </a:rPr>
              <a:t>Верховного Совета СССР</a:t>
            </a:r>
            <a:r>
              <a:rPr lang="ru-RU" sz="1200" u="none" strike="noStrike"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от </a:t>
            </a:r>
            <a:r>
              <a:rPr lang="ru-RU" sz="1200" u="none" strike="noStrike" kern="1200" dirty="0" smtClean="0">
                <a:solidFill>
                  <a:schemeClr val="tx1"/>
                </a:solidFill>
                <a:effectLst/>
                <a:latin typeface="+mn-lt"/>
                <a:ea typeface="+mn-ea"/>
                <a:cs typeface="+mn-cs"/>
              </a:rPr>
              <a:t>27 июня</a:t>
            </a:r>
            <a:r>
              <a:rPr lang="ru-RU" sz="1200" kern="1200" dirty="0" smtClean="0">
                <a:solidFill>
                  <a:schemeClr val="tx1"/>
                </a:solidFill>
                <a:effectLst/>
                <a:latin typeface="+mn-lt"/>
                <a:ea typeface="+mn-ea"/>
                <a:cs typeface="+mn-cs"/>
              </a:rPr>
              <a:t> </a:t>
            </a:r>
            <a:r>
              <a:rPr lang="ru-RU" sz="1200" u="none" strike="noStrike" kern="1200" dirty="0" smtClean="0">
                <a:solidFill>
                  <a:schemeClr val="tx1"/>
                </a:solidFill>
                <a:effectLst/>
                <a:latin typeface="+mn-lt"/>
                <a:ea typeface="+mn-ea"/>
                <a:cs typeface="+mn-cs"/>
              </a:rPr>
              <a:t>1945 года</a:t>
            </a:r>
            <a:r>
              <a:rPr lang="ru-RU" sz="1200" kern="1200" dirty="0" smtClean="0">
                <a:solidFill>
                  <a:schemeClr val="tx1"/>
                </a:solidFill>
                <a:effectLst/>
                <a:latin typeface="+mn-lt"/>
                <a:ea typeface="+mn-ea"/>
                <a:cs typeface="+mn-cs"/>
              </a:rPr>
              <a:t> за образцовое выполнение боевых заданий командования, мужество, отвагу и геройство, проявленные в борьбе с немецко-фашистскими захватчиками гвардии майору </a:t>
            </a:r>
            <a:r>
              <a:rPr lang="ru-RU" sz="1200" kern="1200" dirty="0" err="1" smtClean="0">
                <a:solidFill>
                  <a:schemeClr val="tx1"/>
                </a:solidFill>
                <a:effectLst/>
                <a:latin typeface="+mn-lt"/>
                <a:ea typeface="+mn-ea"/>
                <a:cs typeface="+mn-cs"/>
              </a:rPr>
              <a:t>Прошенкову</a:t>
            </a:r>
            <a:r>
              <a:rPr lang="ru-RU" sz="1200" kern="1200" dirty="0" smtClean="0">
                <a:solidFill>
                  <a:schemeClr val="tx1"/>
                </a:solidFill>
                <a:effectLst/>
                <a:latin typeface="+mn-lt"/>
                <a:ea typeface="+mn-ea"/>
                <a:cs typeface="+mn-cs"/>
              </a:rPr>
              <a:t> Николаю Ивановичу присвоено звание </a:t>
            </a:r>
            <a:r>
              <a:rPr lang="ru-RU" sz="1200" u="none" strike="noStrike" kern="1200" dirty="0" smtClean="0">
                <a:solidFill>
                  <a:schemeClr val="tx1"/>
                </a:solidFill>
                <a:effectLst/>
                <a:latin typeface="+mn-lt"/>
                <a:ea typeface="+mn-ea"/>
                <a:cs typeface="+mn-cs"/>
              </a:rPr>
              <a:t>Героя Советского Союза</a:t>
            </a:r>
            <a:r>
              <a:rPr lang="ru-RU" sz="1200" kern="1200" dirty="0" smtClean="0">
                <a:solidFill>
                  <a:schemeClr val="tx1"/>
                </a:solidFill>
                <a:effectLst/>
                <a:latin typeface="+mn-lt"/>
                <a:ea typeface="+mn-ea"/>
                <a:cs typeface="+mn-cs"/>
              </a:rPr>
              <a:t> с вручением </a:t>
            </a:r>
            <a:r>
              <a:rPr lang="ru-RU" sz="1200" u="none" strike="noStrike" kern="1200" dirty="0" smtClean="0">
                <a:solidFill>
                  <a:schemeClr val="tx1"/>
                </a:solidFill>
                <a:effectLst/>
                <a:latin typeface="+mn-lt"/>
                <a:ea typeface="+mn-ea"/>
                <a:cs typeface="+mn-cs"/>
              </a:rPr>
              <a:t>ордена Ленина</a:t>
            </a:r>
            <a:r>
              <a:rPr lang="ru-RU" sz="1200" kern="1200" dirty="0" smtClean="0">
                <a:solidFill>
                  <a:schemeClr val="tx1"/>
                </a:solidFill>
                <a:effectLst/>
                <a:latin typeface="+mn-lt"/>
                <a:ea typeface="+mn-ea"/>
                <a:cs typeface="+mn-cs"/>
              </a:rPr>
              <a:t> и </a:t>
            </a:r>
            <a:r>
              <a:rPr lang="ru-RU" sz="1200" u="none" strike="noStrike" kern="1200" dirty="0" smtClean="0">
                <a:solidFill>
                  <a:schemeClr val="tx1"/>
                </a:solidFill>
                <a:effectLst/>
                <a:latin typeface="+mn-lt"/>
                <a:ea typeface="+mn-ea"/>
                <a:cs typeface="+mn-cs"/>
              </a:rPr>
              <a:t>медали «Золотая Звезда».</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17</a:t>
            </a:fld>
            <a:endParaRPr lang="ru-RU"/>
          </a:p>
        </p:txBody>
      </p:sp>
    </p:spTree>
    <p:extLst>
      <p:ext uri="{BB962C8B-B14F-4D97-AF65-F5344CB8AC3E}">
        <p14:creationId xmlns:p14="http://schemas.microsoft.com/office/powerpoint/2010/main" val="753874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В польском небе воевал летчик Н.Д. </a:t>
            </a:r>
            <a:r>
              <a:rPr lang="ru-RU" sz="1200" b="0" i="0" kern="1200" dirty="0" err="1" smtClean="0">
                <a:solidFill>
                  <a:schemeClr val="tx1"/>
                </a:solidFill>
                <a:effectLst/>
                <a:latin typeface="+mn-lt"/>
                <a:ea typeface="+mn-ea"/>
                <a:cs typeface="+mn-cs"/>
              </a:rPr>
              <a:t>Хорохонов</a:t>
            </a:r>
            <a:r>
              <a:rPr lang="ru-RU" sz="1200" b="0" i="0" kern="1200" dirty="0" smtClean="0">
                <a:solidFill>
                  <a:schemeClr val="tx1"/>
                </a:solidFill>
                <a:effectLst/>
                <a:latin typeface="+mn-lt"/>
                <a:ea typeface="+mn-ea"/>
                <a:cs typeface="+mn-cs"/>
              </a:rPr>
              <a:t>. Пытаясь остановить продвижение советских войск, враг сосредоточил в районе Ожинки большое количество техники. Нужно было ее уничтожить. Сделать это поручили гвардейцам Львовского штурмового авиаполка. 14 октября 1944 года летчики вылетели на задание. Среди них был Н.Д. </a:t>
            </a:r>
            <a:r>
              <a:rPr lang="ru-RU" sz="1200" b="0" i="0" kern="1200" dirty="0" err="1" smtClean="0">
                <a:solidFill>
                  <a:schemeClr val="tx1"/>
                </a:solidFill>
                <a:effectLst/>
                <a:latin typeface="+mn-lt"/>
                <a:ea typeface="+mn-ea"/>
                <a:cs typeface="+mn-cs"/>
              </a:rPr>
              <a:t>Хорохонов</a:t>
            </a:r>
            <a:r>
              <a:rPr lang="ru-RU" sz="1200" b="0" i="0" kern="1200" dirty="0" smtClean="0">
                <a:solidFill>
                  <a:schemeClr val="tx1"/>
                </a:solidFill>
                <a:effectLst/>
                <a:latin typeface="+mn-lt"/>
                <a:ea typeface="+mn-ea"/>
                <a:cs typeface="+mn-cs"/>
              </a:rPr>
              <a:t>. Выйдя на цель, он начал бомбометание. Зарево пожаров озарило землю. В это время открыли огонь вражеские зенитки. Земля и небо превратились в грохочущий ад. Вдруг один из снарядов попал в самолет Н.Д. </a:t>
            </a:r>
            <a:r>
              <a:rPr lang="ru-RU" sz="1200" b="0" i="0" kern="1200" dirty="0" err="1" smtClean="0">
                <a:solidFill>
                  <a:schemeClr val="tx1"/>
                </a:solidFill>
                <a:effectLst/>
                <a:latin typeface="+mn-lt"/>
                <a:ea typeface="+mn-ea"/>
                <a:cs typeface="+mn-cs"/>
              </a:rPr>
              <a:t>Хорохонова</a:t>
            </a:r>
            <a:r>
              <a:rPr lang="ru-RU" sz="1200" b="0" i="0" kern="1200" dirty="0" smtClean="0">
                <a:solidFill>
                  <a:schemeClr val="tx1"/>
                </a:solidFill>
                <a:effectLst/>
                <a:latin typeface="+mn-lt"/>
                <a:ea typeface="+mn-ea"/>
                <a:cs typeface="+mn-cs"/>
              </a:rPr>
              <a:t>. Объятый пламенем он пошел вниз. Летчик выбросился на парашюте. Внизу были фашисты. Схватка длилась недолго. Расстреляв из пистолета запас патронов, Н.Д. </a:t>
            </a:r>
            <a:r>
              <a:rPr lang="ru-RU" sz="1200" b="0" i="0" kern="1200" dirty="0" err="1" smtClean="0">
                <a:solidFill>
                  <a:schemeClr val="tx1"/>
                </a:solidFill>
                <a:effectLst/>
                <a:latin typeface="+mn-lt"/>
                <a:ea typeface="+mn-ea"/>
                <a:cs typeface="+mn-cs"/>
              </a:rPr>
              <a:t>Хорохонов</a:t>
            </a:r>
            <a:r>
              <a:rPr lang="ru-RU" sz="1200" b="0" i="0" kern="1200" dirty="0" smtClean="0">
                <a:solidFill>
                  <a:schemeClr val="tx1"/>
                </a:solidFill>
                <a:effectLst/>
                <a:latin typeface="+mn-lt"/>
                <a:ea typeface="+mn-ea"/>
                <a:cs typeface="+mn-cs"/>
              </a:rPr>
              <a:t> последней пулей сразил себя. Посмертно ему присвоено звание Героя Советского Союза. В память о нем одна из улиц Вязников носит его имя.</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18</a:t>
            </a:fld>
            <a:endParaRPr lang="ru-RU"/>
          </a:p>
        </p:txBody>
      </p:sp>
    </p:spTree>
    <p:extLst>
      <p:ext uri="{BB962C8B-B14F-4D97-AF65-F5344CB8AC3E}">
        <p14:creationId xmlns:p14="http://schemas.microsoft.com/office/powerpoint/2010/main" val="1391688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Помнят в Венгрии летчика М.Ф. </a:t>
            </a:r>
            <a:r>
              <a:rPr lang="ru-RU" sz="1200" b="0" i="0" kern="1200" dirty="0" err="1" smtClean="0">
                <a:solidFill>
                  <a:schemeClr val="tx1"/>
                </a:solidFill>
                <a:effectLst/>
                <a:latin typeface="+mn-lt"/>
                <a:ea typeface="+mn-ea"/>
                <a:cs typeface="+mn-cs"/>
              </a:rPr>
              <a:t>Батарова</a:t>
            </a:r>
            <a:r>
              <a:rPr lang="ru-RU" sz="1200" b="0" i="0" kern="1200" dirty="0" smtClean="0">
                <a:solidFill>
                  <a:schemeClr val="tx1"/>
                </a:solidFill>
                <a:effectLst/>
                <a:latin typeface="+mn-lt"/>
                <a:ea typeface="+mn-ea"/>
                <a:cs typeface="+mn-cs"/>
              </a:rPr>
              <a:t>. Однажды насколько краснозвездных истребителей, среди них был и его самолет, летели прикрывать наступление пехоты. Наперерез им вылетели самолеты противника. Завязался воздушный бой. Дрогнув, вражеские истребители покинули поле боя. Прошло немного времени. В небе показались фашистские бомбардировщики. Они шли бомбить наши войска. Плотной стеной встали перед ними истребители. Под их натиском бомбардировщики беспорядочно сбросили бомбы на свою пехоту и спаслись бегством. Это произошло за несколько месяцев до конца войны. Всего за военное время М.Ф. </a:t>
            </a:r>
            <a:r>
              <a:rPr lang="ru-RU" sz="1200" b="0" i="0" kern="1200" dirty="0" err="1" smtClean="0">
                <a:solidFill>
                  <a:schemeClr val="tx1"/>
                </a:solidFill>
                <a:effectLst/>
                <a:latin typeface="+mn-lt"/>
                <a:ea typeface="+mn-ea"/>
                <a:cs typeface="+mn-cs"/>
              </a:rPr>
              <a:t>Батаров</a:t>
            </a:r>
            <a:r>
              <a:rPr lang="ru-RU" sz="1200" b="0" i="0" kern="1200" dirty="0" smtClean="0">
                <a:solidFill>
                  <a:schemeClr val="tx1"/>
                </a:solidFill>
                <a:effectLst/>
                <a:latin typeface="+mn-lt"/>
                <a:ea typeface="+mn-ea"/>
                <a:cs typeface="+mn-cs"/>
              </a:rPr>
              <a:t> совершил 360 боевых вылетов, сбил 18 самолетов противника. Его ратный труд отмечен звездой Героя Советского Союза.</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19</a:t>
            </a:fld>
            <a:endParaRPr lang="ru-RU"/>
          </a:p>
        </p:txBody>
      </p:sp>
    </p:spTree>
    <p:extLst>
      <p:ext uri="{BB962C8B-B14F-4D97-AF65-F5344CB8AC3E}">
        <p14:creationId xmlns:p14="http://schemas.microsoft.com/office/powerpoint/2010/main" val="3808977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 Военный летчик М.М. Глебов совершил в годы войны 172 боевых вылета. Его самолет видели над Смоленском, Оршей, Витебском, Полоцком, Невелем, Даугавпилсом, Шауляем, Ригой. М.М. Глебов Летал в разведку, бомбил вражеские войска и технику, распространял написанные для солдат противника листовки. Не раз рисковал жизнью. Шесть раз он приводил самолет на одном моторе. Были случаи и похуже. В октябре 1943 года в районе города Демидова летчик вступил в бой с превосходящими силами противника. Сначала все шло успешно. Но вот в одну из атак самолет М.М. Глебова был подбит. Летчик выбросился из горящей машины на парашюте. Его уже не ждали, а он, обгоревший, с ушибами, вернулся к своим. Сквозь огонь и дым шел М.М. Глебов к победе и дошел до нее, как дошли многие и многие известные и неизвестные герои Великой Отечественной.</a:t>
            </a:r>
            <a:r>
              <a:rPr lang="ru-RU" sz="1200" kern="1200" dirty="0" smtClean="0">
                <a:solidFill>
                  <a:schemeClr val="tx1"/>
                </a:solidFill>
                <a:effectLst/>
                <a:latin typeface="+mn-lt"/>
                <a:ea typeface="+mn-ea"/>
                <a:cs typeface="+mn-cs"/>
              </a:rPr>
              <a:t> Указом Президиума Верховного Совета СССР от 18 августа 1945 года за образцовое выполнение заданий командования и проявленные мужество и героизм в боях с немецко-фашистскими захватчиками капитану Глебову Михаилу Максимовичу присвоено звание Героя Советского Союза с вручением ордена Ленина и медали «Золотая Звезда».</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20</a:t>
            </a:fld>
            <a:endParaRPr lang="ru-RU"/>
          </a:p>
        </p:txBody>
      </p:sp>
    </p:spTree>
    <p:extLst>
      <p:ext uri="{BB962C8B-B14F-4D97-AF65-F5344CB8AC3E}">
        <p14:creationId xmlns:p14="http://schemas.microsoft.com/office/powerpoint/2010/main" val="2243400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Летчики – </a:t>
            </a:r>
            <a:r>
              <a:rPr lang="ru-RU" sz="1200" kern="1200" dirty="0" err="1" smtClean="0">
                <a:solidFill>
                  <a:schemeClr val="tx1"/>
                </a:solidFill>
                <a:effectLst/>
                <a:latin typeface="+mn-lt"/>
                <a:ea typeface="+mn-ea"/>
                <a:cs typeface="+mn-cs"/>
              </a:rPr>
              <a:t>вязниковцы</a:t>
            </a:r>
            <a:r>
              <a:rPr lang="ru-RU" sz="1200" kern="1200" dirty="0" smtClean="0">
                <a:solidFill>
                  <a:schemeClr val="tx1"/>
                </a:solidFill>
                <a:effectLst/>
                <a:latin typeface="+mn-lt"/>
                <a:ea typeface="+mn-ea"/>
                <a:cs typeface="+mn-cs"/>
              </a:rPr>
              <a:t>, Герои Советского Союза.</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3</a:t>
            </a:fld>
            <a:endParaRPr lang="ru-RU"/>
          </a:p>
        </p:txBody>
      </p:sp>
    </p:spTree>
    <p:extLst>
      <p:ext uri="{BB962C8B-B14F-4D97-AF65-F5344CB8AC3E}">
        <p14:creationId xmlns:p14="http://schemas.microsoft.com/office/powerpoint/2010/main" val="3190257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 29 октября 1964 г., к 20-летию Победы, был открыт памятник (скульптура летчика)  в честь </a:t>
            </a:r>
            <a:r>
              <a:rPr lang="ru-RU" sz="1200" kern="1200" dirty="0" err="1" smtClean="0">
                <a:solidFill>
                  <a:schemeClr val="tx1"/>
                </a:solidFill>
                <a:effectLst/>
                <a:latin typeface="+mn-lt"/>
                <a:ea typeface="+mn-ea"/>
                <a:cs typeface="+mn-cs"/>
              </a:rPr>
              <a:t>вязниковцев</a:t>
            </a:r>
            <a:r>
              <a:rPr lang="ru-RU" sz="1200" kern="1200" dirty="0" smtClean="0">
                <a:solidFill>
                  <a:schemeClr val="tx1"/>
                </a:solidFill>
                <a:effectLst/>
                <a:latin typeface="+mn-lt"/>
                <a:ea typeface="+mn-ea"/>
                <a:cs typeface="+mn-cs"/>
              </a:rPr>
              <a:t> – воспитанников аэроклуба.  На открытии памятника присутствовало шесть Героев – </a:t>
            </a:r>
            <a:r>
              <a:rPr lang="ru-RU" sz="1200" kern="1200" dirty="0" err="1" smtClean="0">
                <a:solidFill>
                  <a:schemeClr val="tx1"/>
                </a:solidFill>
                <a:effectLst/>
                <a:latin typeface="+mn-lt"/>
                <a:ea typeface="+mn-ea"/>
                <a:cs typeface="+mn-cs"/>
              </a:rPr>
              <a:t>вязниковцев</a:t>
            </a:r>
            <a:r>
              <a:rPr lang="ru-RU" sz="1200" kern="1200" dirty="0" smtClean="0">
                <a:solidFill>
                  <a:schemeClr val="tx1"/>
                </a:solidFill>
                <a:effectLst/>
                <a:latin typeface="+mn-lt"/>
                <a:ea typeface="+mn-ea"/>
                <a:cs typeface="+mn-cs"/>
              </a:rPr>
              <a:t> : Кузнецов  Павел Иванович,  </a:t>
            </a:r>
            <a:r>
              <a:rPr lang="ru-RU" sz="1200" kern="1200" dirty="0" err="1" smtClean="0">
                <a:solidFill>
                  <a:schemeClr val="tx1"/>
                </a:solidFill>
                <a:effectLst/>
                <a:latin typeface="+mn-lt"/>
                <a:ea typeface="+mn-ea"/>
                <a:cs typeface="+mn-cs"/>
              </a:rPr>
              <a:t>глебов</a:t>
            </a:r>
            <a:r>
              <a:rPr lang="ru-RU" sz="1200" kern="1200" dirty="0" smtClean="0">
                <a:solidFill>
                  <a:schemeClr val="tx1"/>
                </a:solidFill>
                <a:effectLst/>
                <a:latin typeface="+mn-lt"/>
                <a:ea typeface="+mn-ea"/>
                <a:cs typeface="+mn-cs"/>
              </a:rPr>
              <a:t> Михаил Максимович,  Сабашников </a:t>
            </a:r>
            <a:r>
              <a:rPr lang="ru-RU" sz="1200" kern="1200" dirty="0" err="1" smtClean="0">
                <a:solidFill>
                  <a:schemeClr val="tx1"/>
                </a:solidFill>
                <a:effectLst/>
                <a:latin typeface="+mn-lt"/>
                <a:ea typeface="+mn-ea"/>
                <a:cs typeface="+mn-cs"/>
              </a:rPr>
              <a:t>Ананий</a:t>
            </a:r>
            <a:r>
              <a:rPr lang="ru-RU" sz="1200" kern="1200" dirty="0" smtClean="0">
                <a:solidFill>
                  <a:schemeClr val="tx1"/>
                </a:solidFill>
                <a:effectLst/>
                <a:latin typeface="+mn-lt"/>
                <a:ea typeface="+mn-ea"/>
                <a:cs typeface="+mn-cs"/>
              </a:rPr>
              <a:t> Васильевич, Мочалов Михаил Ильич, </a:t>
            </a:r>
            <a:r>
              <a:rPr lang="ru-RU" sz="1200" kern="1200" dirty="0" err="1" smtClean="0">
                <a:solidFill>
                  <a:schemeClr val="tx1"/>
                </a:solidFill>
                <a:effectLst/>
                <a:latin typeface="+mn-lt"/>
                <a:ea typeface="+mn-ea"/>
                <a:cs typeface="+mn-cs"/>
              </a:rPr>
              <a:t>Хвостунов</a:t>
            </a:r>
            <a:r>
              <a:rPr lang="ru-RU" sz="1200" kern="1200" dirty="0" smtClean="0">
                <a:solidFill>
                  <a:schemeClr val="tx1"/>
                </a:solidFill>
                <a:effectLst/>
                <a:latin typeface="+mn-lt"/>
                <a:ea typeface="+mn-ea"/>
                <a:cs typeface="+mn-cs"/>
              </a:rPr>
              <a:t> Андрей Григорьевич, Лукин Афанасий Петрович. </a:t>
            </a:r>
          </a:p>
          <a:p>
            <a:r>
              <a:rPr lang="ru-RU" sz="1200" kern="1200" dirty="0" smtClean="0">
                <a:solidFill>
                  <a:schemeClr val="tx1"/>
                </a:solidFill>
                <a:effectLst/>
                <a:latin typeface="+mn-lt"/>
                <a:ea typeface="+mn-ea"/>
                <a:cs typeface="+mn-cs"/>
              </a:rPr>
              <a:t>          Находится памятник в центре города.</a:t>
            </a:r>
            <a:endParaRPr lang="ru-RU" sz="1200" kern="1200" dirty="0" smtClean="0">
              <a:solidFill>
                <a:srgbClr val="002060"/>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0110660A-7C06-48CE-BF5D-AE29DA0D7290}" type="slidenum">
              <a:rPr lang="ru-RU" smtClean="0"/>
              <a:t>21</a:t>
            </a:fld>
            <a:endParaRPr lang="ru-RU"/>
          </a:p>
        </p:txBody>
      </p:sp>
    </p:spTree>
    <p:extLst>
      <p:ext uri="{BB962C8B-B14F-4D97-AF65-F5344CB8AC3E}">
        <p14:creationId xmlns:p14="http://schemas.microsoft.com/office/powerpoint/2010/main" val="410552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В январе 1982 г. был основан музей авиации. Его создателем стал полковник В.</a:t>
            </a:r>
            <a:r>
              <a:rPr lang="ru-RU" baseline="0" dirty="0" smtClean="0"/>
              <a:t> В. Кокорин - </a:t>
            </a:r>
            <a:r>
              <a:rPr lang="ru-RU" sz="1200" kern="1200" dirty="0" smtClean="0">
                <a:solidFill>
                  <a:schemeClr val="tx1"/>
                </a:solidFill>
                <a:effectLst/>
                <a:latin typeface="+mn-lt"/>
                <a:ea typeface="+mn-ea"/>
                <a:cs typeface="+mn-cs"/>
              </a:rPr>
              <a:t>почетный гражданин города Вязники, участник Великой Отечественной войны, летчик-испытатель. Подумать только, через свои руки он буквально пропустил всю историю советской авиации. Много лет Вячеслав</a:t>
            </a:r>
            <a:r>
              <a:rPr lang="ru-RU" sz="1200" kern="1200" baseline="0" dirty="0" smtClean="0">
                <a:solidFill>
                  <a:schemeClr val="tx1"/>
                </a:solidFill>
                <a:effectLst/>
                <a:latin typeface="+mn-lt"/>
                <a:ea typeface="+mn-ea"/>
                <a:cs typeface="+mn-cs"/>
              </a:rPr>
              <a:t> Викторович </a:t>
            </a:r>
            <a:r>
              <a:rPr lang="ru-RU" sz="1200" kern="1200" dirty="0" smtClean="0">
                <a:solidFill>
                  <a:schemeClr val="tx1"/>
                </a:solidFill>
                <a:effectLst/>
                <a:latin typeface="+mn-lt"/>
                <a:ea typeface="+mn-ea"/>
                <a:cs typeface="+mn-cs"/>
              </a:rPr>
              <a:t> скрупулезно собирал материалы об авиации в Вязниках, лётной школе и о судьбах своих воспитанников. Результатом его трудов стало создание большого музея авиации в Вязниках. , в котором хранятся уникальные материалы и экспонаты. Есть в музее экспозиции, посвященные вязниковскому аэроклубу и его выпускникам, летчикам-</a:t>
            </a:r>
            <a:r>
              <a:rPr lang="ru-RU" sz="1200" kern="1200" dirty="0" err="1" smtClean="0">
                <a:solidFill>
                  <a:schemeClr val="tx1"/>
                </a:solidFill>
                <a:effectLst/>
                <a:latin typeface="+mn-lt"/>
                <a:ea typeface="+mn-ea"/>
                <a:cs typeface="+mn-cs"/>
              </a:rPr>
              <a:t>вязниковцам</a:t>
            </a:r>
            <a:r>
              <a:rPr lang="ru-RU" sz="1200" kern="1200" dirty="0" smtClean="0">
                <a:solidFill>
                  <a:schemeClr val="tx1"/>
                </a:solidFill>
                <a:effectLst/>
                <a:latin typeface="+mn-lt"/>
                <a:ea typeface="+mn-ea"/>
                <a:cs typeface="+mn-cs"/>
              </a:rPr>
              <a:t>, Героям Светского Союза.  Музей</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посещает множество людей, в том числе школьники и студенты со всей Владимирской области. </a:t>
            </a:r>
            <a:r>
              <a:rPr lang="ru-RU" sz="1200" kern="1200" baseline="0" dirty="0" smtClean="0">
                <a:solidFill>
                  <a:schemeClr val="tx1"/>
                </a:solidFill>
                <a:effectLst/>
                <a:latin typeface="+mn-lt"/>
                <a:ea typeface="+mn-ea"/>
                <a:cs typeface="+mn-cs"/>
              </a:rPr>
              <a:t> Земляки почтительно называют В. В. Кокорина  « дедушкой вязниковской авиации»</a:t>
            </a: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22</a:t>
            </a:fld>
            <a:endParaRPr lang="ru-RU"/>
          </a:p>
        </p:txBody>
      </p:sp>
    </p:spTree>
    <p:extLst>
      <p:ext uri="{BB962C8B-B14F-4D97-AF65-F5344CB8AC3E}">
        <p14:creationId xmlns:p14="http://schemas.microsoft.com/office/powerpoint/2010/main" val="22556905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 микрорайоне Толмачево города в 2015 – м году</a:t>
            </a:r>
            <a:r>
              <a:rPr lang="ru-RU" baseline="0" dirty="0" smtClean="0"/>
              <a:t>  торжественно установили памятник вертолету «Ми – 2». Событие приурочили к 70 – </a:t>
            </a:r>
            <a:r>
              <a:rPr lang="ru-RU" baseline="0" dirty="0" err="1" smtClean="0"/>
              <a:t>летию</a:t>
            </a:r>
            <a:r>
              <a:rPr lang="ru-RU" baseline="0" dirty="0" smtClean="0"/>
              <a:t> Победы в Великой Отечественной войне. Вертолет красуется на пересечении улиц Горького и Вокзальной на высоте пяти метров, находясь на трех металлических сваях. Памятник , по замыслу создателей, символизирует вязниковскую авиационную школу и ее выпускников, сыгравших важную роль в истории страны в разные эпохи.</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23</a:t>
            </a:fld>
            <a:endParaRPr lang="ru-RU"/>
          </a:p>
        </p:txBody>
      </p:sp>
    </p:spTree>
    <p:extLst>
      <p:ext uri="{BB962C8B-B14F-4D97-AF65-F5344CB8AC3E}">
        <p14:creationId xmlns:p14="http://schemas.microsoft.com/office/powerpoint/2010/main" val="3135790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Свидетельством того, что </a:t>
            </a:r>
            <a:r>
              <a:rPr lang="ru-RU" dirty="0" err="1" smtClean="0"/>
              <a:t>вязниковцы</a:t>
            </a:r>
            <a:r>
              <a:rPr lang="ru-RU" dirty="0" smtClean="0"/>
              <a:t> помнят и чтят своих земляков является Аллея Славы с именными звездами в честь каждого Героя Советского Союза.</a:t>
            </a:r>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24</a:t>
            </a:fld>
            <a:endParaRPr lang="ru-RU"/>
          </a:p>
        </p:txBody>
      </p:sp>
    </p:spTree>
    <p:extLst>
      <p:ext uri="{BB962C8B-B14F-4D97-AF65-F5344CB8AC3E}">
        <p14:creationId xmlns:p14="http://schemas.microsoft.com/office/powerpoint/2010/main" val="4196887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В каждом поселке и маленькой деревеньке есть обелиск воинам, павшим на полях Великой Отечественной войны. Есть такой обелиск и в микрорайоне Нововязники. Каждый год 9 мая здесь проходят митинги, чествование ветеранов, вдов и детей войны. Взрослые и дети несут сюда цветы. Приходим сюда и мы со своими ребятами.</a:t>
            </a:r>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25</a:t>
            </a:fld>
            <a:endParaRPr lang="ru-RU"/>
          </a:p>
        </p:txBody>
      </p:sp>
    </p:spTree>
    <p:extLst>
      <p:ext uri="{BB962C8B-B14F-4D97-AF65-F5344CB8AC3E}">
        <p14:creationId xmlns:p14="http://schemas.microsoft.com/office/powerpoint/2010/main" val="2648121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kern="1200" dirty="0" smtClean="0">
                <a:solidFill>
                  <a:schemeClr val="tx1"/>
                </a:solidFill>
                <a:effectLst/>
                <a:latin typeface="Times New Roman" panose="02020603050405020304" pitchFamily="18" charset="0"/>
                <a:ea typeface="+mn-ea"/>
                <a:cs typeface="Times New Roman" panose="02020603050405020304" pitchFamily="18" charset="0"/>
              </a:rPr>
              <a:t>Неофициально город Вязники называют городом Героев. Это связано с тем, что Вязниковская земля дала Родине самое большое число Героев Советского Союза по соотношению к количеству населения. Среди других провинциальных городов наш город не имеет себе равных. В нашем городе 25 Героев Советского Союза, 2 полных кавалера ордена Славы, что приравнивается к званию Героя, 2 Героя России и 5 героев Социалистического труда. Из них 14</a:t>
            </a:r>
            <a:r>
              <a:rPr lang="ru-RU" sz="12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200" b="0" kern="1200" dirty="0" smtClean="0">
                <a:solidFill>
                  <a:schemeClr val="tx1"/>
                </a:solidFill>
                <a:effectLst/>
                <a:latin typeface="Times New Roman" panose="02020603050405020304" pitchFamily="18" charset="0"/>
                <a:ea typeface="+mn-ea"/>
                <a:cs typeface="Times New Roman" panose="02020603050405020304" pitchFamily="18" charset="0"/>
              </a:rPr>
              <a:t>летчиков, получивших звание Героя</a:t>
            </a:r>
            <a:r>
              <a:rPr lang="ru-RU" sz="1200" b="0" kern="1200" baseline="0" dirty="0" smtClean="0">
                <a:solidFill>
                  <a:schemeClr val="tx1"/>
                </a:solidFill>
                <a:effectLst/>
                <a:latin typeface="Times New Roman" panose="02020603050405020304" pitchFamily="18" charset="0"/>
                <a:ea typeface="+mn-ea"/>
                <a:cs typeface="Times New Roman" panose="02020603050405020304" pitchFamily="18" charset="0"/>
              </a:rPr>
              <a:t> Советского Союза в годы Великой Отечественной войны за проявленный героизм. И это не случайно.</a:t>
            </a:r>
            <a:endParaRPr lang="ru-RU" sz="1200" b="0" kern="1200" dirty="0" smtClean="0">
              <a:solidFill>
                <a:schemeClr val="tx1"/>
              </a:solidFill>
              <a:effectLst/>
              <a:latin typeface="Times New Roman" panose="02020603050405020304" pitchFamily="18" charset="0"/>
              <a:ea typeface="+mn-ea"/>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4</a:t>
            </a:fld>
            <a:endParaRPr lang="ru-RU"/>
          </a:p>
        </p:txBody>
      </p:sp>
    </p:spTree>
    <p:extLst>
      <p:ext uri="{BB962C8B-B14F-4D97-AF65-F5344CB8AC3E}">
        <p14:creationId xmlns:p14="http://schemas.microsoft.com/office/powerpoint/2010/main" val="3037943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Вязниковская молодежь давно рвалась в небо и бредила самолетами, только вот летать было не на чем и негде. В </a:t>
            </a:r>
            <a:r>
              <a:rPr lang="ru-RU" sz="1200" kern="1200" dirty="0" err="1" smtClean="0">
                <a:solidFill>
                  <a:schemeClr val="tx1"/>
                </a:solidFill>
                <a:effectLst/>
                <a:latin typeface="+mn-lt"/>
                <a:ea typeface="+mn-ea"/>
                <a:cs typeface="+mn-cs"/>
              </a:rPr>
              <a:t>льнотехникуме</a:t>
            </a:r>
            <a:r>
              <a:rPr lang="ru-RU" sz="1200" kern="1200" dirty="0" smtClean="0">
                <a:solidFill>
                  <a:schemeClr val="tx1"/>
                </a:solidFill>
                <a:effectLst/>
                <a:latin typeface="+mn-lt"/>
                <a:ea typeface="+mn-ea"/>
                <a:cs typeface="+mn-cs"/>
              </a:rPr>
              <a:t>, школах, на предприятиях существовали планерные кружки. В Ивановском </a:t>
            </a:r>
            <a:r>
              <a:rPr lang="ru-RU" sz="1200" kern="1200" dirty="0" err="1" smtClean="0">
                <a:solidFill>
                  <a:schemeClr val="tx1"/>
                </a:solidFill>
                <a:effectLst/>
                <a:latin typeface="+mn-lt"/>
                <a:ea typeface="+mn-ea"/>
                <a:cs typeface="+mn-cs"/>
              </a:rPr>
              <a:t>облгосархиве</a:t>
            </a:r>
            <a:r>
              <a:rPr lang="ru-RU" sz="1200" kern="1200" dirty="0" smtClean="0">
                <a:solidFill>
                  <a:schemeClr val="tx1"/>
                </a:solidFill>
                <a:effectLst/>
                <a:latin typeface="+mn-lt"/>
                <a:ea typeface="+mn-ea"/>
                <a:cs typeface="+mn-cs"/>
              </a:rPr>
              <a:t> есть сведение о состоянии Вязниковской летно-планерной школы за 1933 год: «Школа открыта 29 октября 1933 года, в честь 15-летнего юбилея ВЛКСМ. К занятиям приступили 1 ноября 1933 года. Начальником школы назначен опытный </a:t>
            </a:r>
            <a:r>
              <a:rPr lang="ru-RU" sz="1200" kern="1200" dirty="0" err="1" smtClean="0">
                <a:solidFill>
                  <a:schemeClr val="tx1"/>
                </a:solidFill>
                <a:effectLst/>
                <a:latin typeface="+mn-lt"/>
                <a:ea typeface="+mn-ea"/>
                <a:cs typeface="+mn-cs"/>
              </a:rPr>
              <a:t>планерщик</a:t>
            </a:r>
            <a:r>
              <a:rPr lang="ru-RU" sz="1200" kern="1200" dirty="0" smtClean="0">
                <a:solidFill>
                  <a:schemeClr val="tx1"/>
                </a:solidFill>
                <a:effectLst/>
                <a:latin typeface="+mn-lt"/>
                <a:ea typeface="+mn-ea"/>
                <a:cs typeface="+mn-cs"/>
              </a:rPr>
              <a:t> и хороший организатор из </a:t>
            </a:r>
            <a:r>
              <a:rPr lang="ru-RU" sz="1200" kern="1200" dirty="0" err="1" smtClean="0">
                <a:solidFill>
                  <a:schemeClr val="tx1"/>
                </a:solidFill>
                <a:effectLst/>
                <a:latin typeface="+mn-lt"/>
                <a:ea typeface="+mn-ea"/>
                <a:cs typeface="+mn-cs"/>
              </a:rPr>
              <a:t>Коврова</a:t>
            </a:r>
            <a:r>
              <a:rPr lang="ru-RU" sz="1200" kern="1200" dirty="0" smtClean="0">
                <a:solidFill>
                  <a:schemeClr val="tx1"/>
                </a:solidFill>
                <a:effectLst/>
                <a:latin typeface="+mn-lt"/>
                <a:ea typeface="+mn-ea"/>
                <a:cs typeface="+mn-cs"/>
              </a:rPr>
              <a:t> И.А. Железнов, которому поставлена задача: на базе любительских планерных кружков </a:t>
            </a:r>
            <a:r>
              <a:rPr lang="ru-RU" sz="1200" kern="1200" dirty="0" err="1" smtClean="0">
                <a:solidFill>
                  <a:schemeClr val="tx1"/>
                </a:solidFill>
                <a:effectLst/>
                <a:latin typeface="+mn-lt"/>
                <a:ea typeface="+mn-ea"/>
                <a:cs typeface="+mn-cs"/>
              </a:rPr>
              <a:t>льнотехникума</a:t>
            </a:r>
            <a:r>
              <a:rPr lang="ru-RU" sz="1200" kern="1200" dirty="0" smtClean="0">
                <a:solidFill>
                  <a:schemeClr val="tx1"/>
                </a:solidFill>
                <a:effectLst/>
                <a:latin typeface="+mn-lt"/>
                <a:ea typeface="+mn-ea"/>
                <a:cs typeface="+mn-cs"/>
              </a:rPr>
              <a:t>, школ и предприятий города создать летно-планерную школу».</a:t>
            </a:r>
          </a:p>
          <a:p>
            <a:r>
              <a:rPr lang="ru-RU" sz="1200" kern="1200" dirty="0" smtClean="0">
                <a:solidFill>
                  <a:schemeClr val="tx1"/>
                </a:solidFill>
                <a:effectLst/>
                <a:latin typeface="+mn-lt"/>
                <a:ea typeface="+mn-ea"/>
                <a:cs typeface="+mn-cs"/>
              </a:rPr>
              <a:t>16 февраля 1936 года состоялся торжественный выпуск первой группы пилотов. Всего же из стен аэроклуба путевку в авиацию получили более тысячи летчиков. </a:t>
            </a:r>
            <a:endParaRPr lang="ru-RU" dirty="0" smtClean="0"/>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5</a:t>
            </a:fld>
            <a:endParaRPr lang="ru-RU"/>
          </a:p>
        </p:txBody>
      </p:sp>
    </p:spTree>
    <p:extLst>
      <p:ext uri="{BB962C8B-B14F-4D97-AF65-F5344CB8AC3E}">
        <p14:creationId xmlns:p14="http://schemas.microsoft.com/office/powerpoint/2010/main" val="872657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Наш поэт Алексей Фатьянов, летом 1950 года приглашенный в город на празднование Дня авиации, прочитал присутствовавшим ветеранам аэроклуба, Героям Советского Союза </a:t>
            </a:r>
            <a:r>
              <a:rPr lang="ru-RU" sz="1200" u="none" strike="noStrike" kern="1200" dirty="0" smtClean="0">
                <a:solidFill>
                  <a:schemeClr val="tx1"/>
                </a:solidFill>
                <a:effectLst/>
                <a:latin typeface="+mn-lt"/>
                <a:ea typeface="+mn-ea"/>
                <a:cs typeface="+mn-cs"/>
              </a:rPr>
              <a:t>И.С. </a:t>
            </a:r>
            <a:r>
              <a:rPr lang="ru-RU" sz="1200" u="none" strike="noStrike" kern="1200" dirty="0" err="1" smtClean="0">
                <a:solidFill>
                  <a:schemeClr val="tx1"/>
                </a:solidFill>
                <a:effectLst/>
                <a:latin typeface="+mn-lt"/>
                <a:ea typeface="+mn-ea"/>
                <a:cs typeface="+mn-cs"/>
              </a:rPr>
              <a:t>Зудилову</a:t>
            </a:r>
            <a:r>
              <a:rPr lang="ru-RU" sz="1200" kern="1200" dirty="0" smtClean="0">
                <a:solidFill>
                  <a:schemeClr val="tx1"/>
                </a:solidFill>
                <a:effectLst/>
                <a:latin typeface="+mn-lt"/>
                <a:ea typeface="+mn-ea"/>
                <a:cs typeface="+mn-cs"/>
              </a:rPr>
              <a:t>, А.Г. </a:t>
            </a:r>
            <a:r>
              <a:rPr lang="ru-RU" sz="1200" kern="1200" dirty="0" err="1" smtClean="0">
                <a:solidFill>
                  <a:schemeClr val="tx1"/>
                </a:solidFill>
                <a:effectLst/>
                <a:latin typeface="+mn-lt"/>
                <a:ea typeface="+mn-ea"/>
                <a:cs typeface="+mn-cs"/>
              </a:rPr>
              <a:t>Хвостунову</a:t>
            </a:r>
            <a:r>
              <a:rPr lang="ru-RU" sz="1200" kern="1200" dirty="0" smtClean="0">
                <a:solidFill>
                  <a:schemeClr val="tx1"/>
                </a:solidFill>
                <a:effectLst/>
                <a:latin typeface="+mn-lt"/>
                <a:ea typeface="+mn-ea"/>
                <a:cs typeface="+mn-cs"/>
              </a:rPr>
              <a:t>, А.Ф. Рыбакову, А. П. Лукину, М. М. Глебову, всем </a:t>
            </a:r>
            <a:r>
              <a:rPr lang="ru-RU" sz="1200" kern="1200" dirty="0" err="1" smtClean="0">
                <a:solidFill>
                  <a:schemeClr val="tx1"/>
                </a:solidFill>
                <a:effectLst/>
                <a:latin typeface="+mn-lt"/>
                <a:ea typeface="+mn-ea"/>
                <a:cs typeface="+mn-cs"/>
              </a:rPr>
              <a:t>вязниковцам</a:t>
            </a:r>
            <a:r>
              <a:rPr lang="ru-RU" sz="1200" kern="1200" dirty="0" smtClean="0">
                <a:solidFill>
                  <a:schemeClr val="tx1"/>
                </a:solidFill>
                <a:effectLst/>
                <a:latin typeface="+mn-lt"/>
                <a:ea typeface="+mn-ea"/>
                <a:cs typeface="+mn-cs"/>
              </a:rPr>
              <a:t> свое новое стихотворение «Моим землякам». Там были строки о вязниковских «соколах»: «Над полянами, над покосами, пригибая к земле траву, наши летчики-</a:t>
            </a:r>
            <a:r>
              <a:rPr lang="ru-RU" sz="1200" kern="1200" dirty="0" err="1" smtClean="0">
                <a:solidFill>
                  <a:schemeClr val="tx1"/>
                </a:solidFill>
                <a:effectLst/>
                <a:latin typeface="+mn-lt"/>
                <a:ea typeface="+mn-ea"/>
                <a:cs typeface="+mn-cs"/>
              </a:rPr>
              <a:t>вязниковцы</a:t>
            </a:r>
            <a:r>
              <a:rPr lang="ru-RU" sz="1200" kern="1200" dirty="0" smtClean="0">
                <a:solidFill>
                  <a:schemeClr val="tx1"/>
                </a:solidFill>
                <a:effectLst/>
                <a:latin typeface="+mn-lt"/>
                <a:ea typeface="+mn-ea"/>
                <a:cs typeface="+mn-cs"/>
              </a:rPr>
              <a:t> поднимаются в синеву». По какой-то причине эти строки не попали ни в один из сборников стихов А. Фатьянова, а ведь именно в них передается  авиационный дух </a:t>
            </a:r>
            <a:r>
              <a:rPr lang="ru-RU" sz="1200" kern="1200" dirty="0" err="1" smtClean="0">
                <a:solidFill>
                  <a:schemeClr val="tx1"/>
                </a:solidFill>
                <a:effectLst/>
                <a:latin typeface="+mn-lt"/>
                <a:ea typeface="+mn-ea"/>
                <a:cs typeface="+mn-cs"/>
              </a:rPr>
              <a:t>вязниковцев</a:t>
            </a:r>
            <a:r>
              <a:rPr lang="ru-RU" sz="1200" kern="1200" dirty="0" smtClean="0">
                <a:solidFill>
                  <a:schemeClr val="tx1"/>
                </a:solidFill>
                <a:effectLst/>
                <a:latin typeface="+mn-lt"/>
                <a:ea typeface="+mn-ea"/>
                <a:cs typeface="+mn-cs"/>
              </a:rPr>
              <a:t>.</a:t>
            </a:r>
          </a:p>
          <a:p>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6</a:t>
            </a:fld>
            <a:endParaRPr lang="ru-RU"/>
          </a:p>
        </p:txBody>
      </p:sp>
    </p:spTree>
    <p:extLst>
      <p:ext uri="{BB962C8B-B14F-4D97-AF65-F5344CB8AC3E}">
        <p14:creationId xmlns:p14="http://schemas.microsoft.com/office/powerpoint/2010/main" val="659638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В  1939 </a:t>
            </a:r>
            <a:r>
              <a:rPr lang="ru-RU" sz="1200" b="0" i="0" kern="1200" dirty="0" smtClean="0">
                <a:solidFill>
                  <a:schemeClr val="tx1"/>
                </a:solidFill>
                <a:effectLst/>
                <a:latin typeface="+mn-lt"/>
                <a:ea typeface="+mn-ea"/>
                <a:cs typeface="+mn-cs"/>
              </a:rPr>
              <a:t>году началась слава Вязников – города Героев. В те дни японские милитаристы решили проверить крепость наших восточных границ. С мая по сентябрь в района реки Халхин-Гол шли напряженные бои. В них участвовал вязниковский летчик А.Ф. </a:t>
            </a:r>
            <a:r>
              <a:rPr lang="ru-RU" sz="1200" b="0" i="0" kern="1200" dirty="0" err="1" smtClean="0">
                <a:solidFill>
                  <a:schemeClr val="tx1"/>
                </a:solidFill>
                <a:effectLst/>
                <a:latin typeface="+mn-lt"/>
                <a:ea typeface="+mn-ea"/>
                <a:cs typeface="+mn-cs"/>
              </a:rPr>
              <a:t>Мошин</a:t>
            </a:r>
            <a:r>
              <a:rPr lang="ru-RU" sz="1200" b="0" i="0" kern="1200" dirty="0" smtClean="0">
                <a:solidFill>
                  <a:schemeClr val="tx1"/>
                </a:solidFill>
                <a:effectLst/>
                <a:latin typeface="+mn-lt"/>
                <a:ea typeface="+mn-ea"/>
                <a:cs typeface="+mn-cs"/>
              </a:rPr>
              <a:t>. 4 августа в одном из воздушных боев, израсходовав все патроны, он пошел на таран вражеского самолета. Умело маневрируя, летчик вплотную приблизился к врагу, осторожно потянул на себя ручку управления. «Ястребок» послушно начал поднимать нос. А.Ф. </a:t>
            </a:r>
            <a:r>
              <a:rPr lang="ru-RU" sz="1200" b="0" i="0" kern="1200" dirty="0" err="1" smtClean="0">
                <a:solidFill>
                  <a:schemeClr val="tx1"/>
                </a:solidFill>
                <a:effectLst/>
                <a:latin typeface="+mn-lt"/>
                <a:ea typeface="+mn-ea"/>
                <a:cs typeface="+mn-cs"/>
              </a:rPr>
              <a:t>Мошин</a:t>
            </a:r>
            <a:r>
              <a:rPr lang="ru-RU" sz="1200" b="0" i="0" kern="1200" dirty="0" smtClean="0">
                <a:solidFill>
                  <a:schemeClr val="tx1"/>
                </a:solidFill>
                <a:effectLst/>
                <a:latin typeface="+mn-lt"/>
                <a:ea typeface="+mn-ea"/>
                <a:cs typeface="+mn-cs"/>
              </a:rPr>
              <a:t> увеличил скорость. Еще немного и винт его самолета рубанул по стабилизатору самолета противника. Самурай камнем полетел вниз. Так произошел один из первых воздушных таранов в боях на Халхин-Голе. За этот подвиг 29 августа 1939 года отважный летчик был удостоен звания Героя Советского Союза. Более 100 боевых вылетов совершил А.Ф. </a:t>
            </a:r>
            <a:r>
              <a:rPr lang="ru-RU" sz="1200" b="0" i="0" kern="1200" dirty="0" err="1" smtClean="0">
                <a:solidFill>
                  <a:schemeClr val="tx1"/>
                </a:solidFill>
                <a:effectLst/>
                <a:latin typeface="+mn-lt"/>
                <a:ea typeface="+mn-ea"/>
                <a:cs typeface="+mn-cs"/>
              </a:rPr>
              <a:t>Мошин</a:t>
            </a:r>
            <a:r>
              <a:rPr lang="ru-RU" sz="1200" b="0" i="0" kern="1200" dirty="0" smtClean="0">
                <a:solidFill>
                  <a:schemeClr val="tx1"/>
                </a:solidFill>
                <a:effectLst/>
                <a:latin typeface="+mn-lt"/>
                <a:ea typeface="+mn-ea"/>
                <a:cs typeface="+mn-cs"/>
              </a:rPr>
              <a:t> в годы Великой Отечественной Войны. Воевал на Северо-Западном и Калининском фронтах. Но дожить до победы ему не пришлось. Отважный летчик пал смертью храбрых в боях под Курском. Ныне его именем названа одна из улиц в Вязниках.</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7</a:t>
            </a:fld>
            <a:endParaRPr lang="ru-RU"/>
          </a:p>
        </p:txBody>
      </p:sp>
    </p:spTree>
    <p:extLst>
      <p:ext uri="{BB962C8B-B14F-4D97-AF65-F5344CB8AC3E}">
        <p14:creationId xmlns:p14="http://schemas.microsoft.com/office/powerpoint/2010/main" val="3197214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Осенью 1939 года начался вооруженный конфликт с белофиннами. Его кульминационным моментом был штурм Красной Армией в феврале 1940 года хорошо укрепленной противником «линии Маннергейма». В этих боях отличился еще один вязниковский летчик, командир 18-го авиационного полка скоростных бомбардировщиков И.Д. Антошкин. Самолеты полка бомбили вражеские колонны, пути подвоза и позиции противника. По нескольку раз в день командир водил своих воспитанников в бой. А когда понадобилось производить ночную разведку и бомбометание, организовал ночную группу полета. И.Д. Антошкин сам водил ее в тылы противника. В одном из боев самолет И.Д. Антошкина получил 112 пробоин, были перебиты магистрали выпуска шасси, повреждена гидравлическая система аварийного выпуска. На одном моторе летчик довел его до базы и, не выпуская шасси, совершил посадку. За три месяца войны с белофиннами полк совершил около 3000 боевых вылетов, из них 95 в ночное время. На вражеские позиции было сброшено 964 тонны бомб. За заслуги, проявленные во время боев с белофиннами, полк </a:t>
            </a:r>
            <a:r>
              <a:rPr lang="ru-RU" sz="1200" b="0" i="0" kern="1200" smtClean="0">
                <a:solidFill>
                  <a:schemeClr val="tx1"/>
                </a:solidFill>
                <a:effectLst/>
                <a:latin typeface="+mn-lt"/>
                <a:ea typeface="+mn-ea"/>
                <a:cs typeface="+mn-cs"/>
              </a:rPr>
              <a:t>стал Краснознаменный</a:t>
            </a:r>
            <a:r>
              <a:rPr lang="ru-RU" sz="1200" b="0" i="0" kern="1200" dirty="0" smtClean="0">
                <a:solidFill>
                  <a:schemeClr val="tx1"/>
                </a:solidFill>
                <a:effectLst/>
                <a:latin typeface="+mn-lt"/>
                <a:ea typeface="+mn-ea"/>
                <a:cs typeface="+mn-cs"/>
              </a:rPr>
              <a:t>. Его командиру И.Д. Антошкину в мае 1940 года присвоили звание Героя Советского Союза. В годы великой отечественной войны И.Д. Антошкин со своими боевыми друзьями прошел путь от Москвы до Гомеля, участвовал в боях под Сталинградом и Курском, освобождал Украину и Белоруссию. Пал смертью храбрых в мае 1944 года. Его именем названы улицы в Вязниках и Гомеле.</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8</a:t>
            </a:fld>
            <a:endParaRPr lang="ru-RU"/>
          </a:p>
        </p:txBody>
      </p:sp>
    </p:spTree>
    <p:extLst>
      <p:ext uri="{BB962C8B-B14F-4D97-AF65-F5344CB8AC3E}">
        <p14:creationId xmlns:p14="http://schemas.microsoft.com/office/powerpoint/2010/main" val="2164090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 У стен Москвы осенью тяжелого 1941 года началась боевая слава вязниковского летчика И.С. </a:t>
            </a:r>
            <a:r>
              <a:rPr lang="ru-RU" sz="1200" b="0" i="0" kern="1200" dirty="0" err="1" smtClean="0">
                <a:solidFill>
                  <a:schemeClr val="tx1"/>
                </a:solidFill>
                <a:effectLst/>
                <a:latin typeface="+mn-lt"/>
                <a:ea typeface="+mn-ea"/>
                <a:cs typeface="+mn-cs"/>
              </a:rPr>
              <a:t>Зудилова</a:t>
            </a:r>
            <a:r>
              <a:rPr lang="ru-RU" sz="1200" b="0" i="0" kern="1200" dirty="0" smtClean="0">
                <a:solidFill>
                  <a:schemeClr val="tx1"/>
                </a:solidFill>
                <a:effectLst/>
                <a:latin typeface="+mn-lt"/>
                <a:ea typeface="+mn-ea"/>
                <a:cs typeface="+mn-cs"/>
              </a:rPr>
              <a:t>. Защищая дальние подступы к столице, он несколько раз в день летал в разведывательные штурмовые полеты. Только за 8 вылетов он поджег 150 автомашин, уничтожил 4 зенитные установки и более 500 вражеских солдат. Трудным был день 4 октября 1941 года. Возвращаясь с задания, И.С. </a:t>
            </a:r>
            <a:r>
              <a:rPr lang="ru-RU" sz="1200" b="0" i="0" kern="1200" dirty="0" err="1" smtClean="0">
                <a:solidFill>
                  <a:schemeClr val="tx1"/>
                </a:solidFill>
                <a:effectLst/>
                <a:latin typeface="+mn-lt"/>
                <a:ea typeface="+mn-ea"/>
                <a:cs typeface="+mn-cs"/>
              </a:rPr>
              <a:t>Зудилов</a:t>
            </a:r>
            <a:r>
              <a:rPr lang="ru-RU" sz="1200" b="0" i="0" kern="1200" dirty="0" smtClean="0">
                <a:solidFill>
                  <a:schemeClr val="tx1"/>
                </a:solidFill>
                <a:effectLst/>
                <a:latin typeface="+mn-lt"/>
                <a:ea typeface="+mn-ea"/>
                <a:cs typeface="+mn-cs"/>
              </a:rPr>
              <a:t> вместе со своим звеном был вынужден принять бой с 16 немецкими бомбардировщиками. Под натиском краснозвездных летчиков враг, потеряв несколько машин, отступил. Это были боевые будни И.С. </a:t>
            </a:r>
            <a:r>
              <a:rPr lang="ru-RU" sz="1200" b="0" i="0" kern="1200" dirty="0" err="1" smtClean="0">
                <a:solidFill>
                  <a:schemeClr val="tx1"/>
                </a:solidFill>
                <a:effectLst/>
                <a:latin typeface="+mn-lt"/>
                <a:ea typeface="+mn-ea"/>
                <a:cs typeface="+mn-cs"/>
              </a:rPr>
              <a:t>Зудилова</a:t>
            </a:r>
            <a:r>
              <a:rPr lang="ru-RU" sz="1200" b="0" i="0" kern="1200" dirty="0" smtClean="0">
                <a:solidFill>
                  <a:schemeClr val="tx1"/>
                </a:solidFill>
                <a:effectLst/>
                <a:latin typeface="+mn-lt"/>
                <a:ea typeface="+mn-ea"/>
                <a:cs typeface="+mn-cs"/>
              </a:rPr>
              <a:t>. В мае 1942 года он стал Героем Советского Союза. 378 боевых вылетов совершил летчик за годы войны, сбил 24 самолета противника, прошел путь от Москвы до Берлина.</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9</a:t>
            </a:fld>
            <a:endParaRPr lang="ru-RU"/>
          </a:p>
        </p:txBody>
      </p:sp>
    </p:spTree>
    <p:extLst>
      <p:ext uri="{BB962C8B-B14F-4D97-AF65-F5344CB8AC3E}">
        <p14:creationId xmlns:p14="http://schemas.microsoft.com/office/powerpoint/2010/main" val="51532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0" i="0" kern="1200" dirty="0" smtClean="0">
                <a:solidFill>
                  <a:schemeClr val="tx1"/>
                </a:solidFill>
                <a:effectLst/>
                <a:latin typeface="+mn-lt"/>
                <a:ea typeface="+mn-ea"/>
                <a:cs typeface="+mn-cs"/>
              </a:rPr>
              <a:t>В Московском небе сражался летчик – штурмовик А.Г. </a:t>
            </a:r>
            <a:r>
              <a:rPr lang="ru-RU" sz="1200" b="0" i="0" kern="1200" dirty="0" err="1" smtClean="0">
                <a:solidFill>
                  <a:schemeClr val="tx1"/>
                </a:solidFill>
                <a:effectLst/>
                <a:latin typeface="+mn-lt"/>
                <a:ea typeface="+mn-ea"/>
                <a:cs typeface="+mn-cs"/>
              </a:rPr>
              <a:t>Хвостунов</a:t>
            </a:r>
            <a:r>
              <a:rPr lang="ru-RU" sz="1200" b="0" i="0" kern="1200" dirty="0" smtClean="0">
                <a:solidFill>
                  <a:schemeClr val="tx1"/>
                </a:solidFill>
                <a:effectLst/>
                <a:latin typeface="+mn-lt"/>
                <a:ea typeface="+mn-ea"/>
                <a:cs typeface="+mn-cs"/>
              </a:rPr>
              <a:t>. Дни и ночи находился в воздухе. День за днем вел боевой счет.18 октября 1941 года им было уничтожено 6 автомашин с пехотой и орудие противника. На другой день в близи Пушкино он истребил 60 вражеских солдат, автоцистерну и 4 автомашины. Не менее успешными были другие полеты. В одном из них А.Г. </a:t>
            </a:r>
            <a:r>
              <a:rPr lang="ru-RU" sz="1200" b="0" i="0" kern="1200" dirty="0" err="1" smtClean="0">
                <a:solidFill>
                  <a:schemeClr val="tx1"/>
                </a:solidFill>
                <a:effectLst/>
                <a:latin typeface="+mn-lt"/>
                <a:ea typeface="+mn-ea"/>
                <a:cs typeface="+mn-cs"/>
              </a:rPr>
              <a:t>Хвостунов</a:t>
            </a:r>
            <a:r>
              <a:rPr lang="ru-RU" sz="1200" b="0" i="0" kern="1200" dirty="0" smtClean="0">
                <a:solidFill>
                  <a:schemeClr val="tx1"/>
                </a:solidFill>
                <a:effectLst/>
                <a:latin typeface="+mn-lt"/>
                <a:ea typeface="+mn-ea"/>
                <a:cs typeface="+mn-cs"/>
              </a:rPr>
              <a:t> уничтожил 7 вражеских танков, в другом 45 автомашин с фашистами. </a:t>
            </a:r>
            <a:r>
              <a:rPr lang="ru-RU" sz="1200" b="0" i="0" kern="1200" dirty="0" err="1" smtClean="0">
                <a:solidFill>
                  <a:schemeClr val="tx1"/>
                </a:solidFill>
                <a:effectLst/>
                <a:latin typeface="+mn-lt"/>
                <a:ea typeface="+mn-ea"/>
                <a:cs typeface="+mn-cs"/>
              </a:rPr>
              <a:t>Боевае</a:t>
            </a:r>
            <a:r>
              <a:rPr lang="ru-RU" sz="1200" b="0" i="0" kern="1200" dirty="0" smtClean="0">
                <a:solidFill>
                  <a:schemeClr val="tx1"/>
                </a:solidFill>
                <a:effectLst/>
                <a:latin typeface="+mn-lt"/>
                <a:ea typeface="+mn-ea"/>
                <a:cs typeface="+mn-cs"/>
              </a:rPr>
              <a:t> подвиги летчика были отмечены присвоением ему в мае 1942 года звания Героя Советского Союза. До конца войны А.Г. </a:t>
            </a:r>
            <a:r>
              <a:rPr lang="ru-RU" sz="1200" b="0" i="0" kern="1200" dirty="0" err="1" smtClean="0">
                <a:solidFill>
                  <a:schemeClr val="tx1"/>
                </a:solidFill>
                <a:effectLst/>
                <a:latin typeface="+mn-lt"/>
                <a:ea typeface="+mn-ea"/>
                <a:cs typeface="+mn-cs"/>
              </a:rPr>
              <a:t>Хвостунов</a:t>
            </a:r>
            <a:r>
              <a:rPr lang="ru-RU" sz="1200" b="0" i="0" kern="1200" dirty="0" smtClean="0">
                <a:solidFill>
                  <a:schemeClr val="tx1"/>
                </a:solidFill>
                <a:effectLst/>
                <a:latin typeface="+mn-lt"/>
                <a:ea typeface="+mn-ea"/>
                <a:cs typeface="+mn-cs"/>
              </a:rPr>
              <a:t> совершил 240 боевых вылетов.</a:t>
            </a:r>
            <a:endParaRPr lang="ru-RU" dirty="0"/>
          </a:p>
        </p:txBody>
      </p:sp>
      <p:sp>
        <p:nvSpPr>
          <p:cNvPr id="4" name="Номер слайда 3"/>
          <p:cNvSpPr>
            <a:spLocks noGrp="1"/>
          </p:cNvSpPr>
          <p:nvPr>
            <p:ph type="sldNum" sz="quarter" idx="10"/>
          </p:nvPr>
        </p:nvSpPr>
        <p:spPr/>
        <p:txBody>
          <a:bodyPr/>
          <a:lstStyle/>
          <a:p>
            <a:fld id="{0110660A-7C06-48CE-BF5D-AE29DA0D7290}" type="slidenum">
              <a:rPr lang="ru-RU" smtClean="0"/>
              <a:t>10</a:t>
            </a:fld>
            <a:endParaRPr lang="ru-RU"/>
          </a:p>
        </p:txBody>
      </p:sp>
    </p:spTree>
    <p:extLst>
      <p:ext uri="{BB962C8B-B14F-4D97-AF65-F5344CB8AC3E}">
        <p14:creationId xmlns:p14="http://schemas.microsoft.com/office/powerpoint/2010/main" val="3314879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7957A80-E649-4194-8514-CACA529F34AA}" type="datetimeFigureOut">
              <a:rPr lang="ru-RU" smtClean="0"/>
              <a:t>23.06.2022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2499560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7957A80-E649-4194-8514-CACA529F34AA}" type="datetimeFigureOut">
              <a:rPr lang="ru-RU" smtClean="0"/>
              <a:t>23.06.2022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28971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7957A80-E649-4194-8514-CACA529F34AA}" type="datetimeFigureOut">
              <a:rPr lang="ru-RU" smtClean="0"/>
              <a:t>23.06.2022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3515868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7957A80-E649-4194-8514-CACA529F34AA}" type="datetimeFigureOut">
              <a:rPr lang="ru-RU" smtClean="0"/>
              <a:t>23.06.2022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24856982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7957A80-E649-4194-8514-CACA529F34AA}" type="datetimeFigureOut">
              <a:rPr lang="ru-RU" smtClean="0"/>
              <a:t>23.06.2022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29128590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7957A80-E649-4194-8514-CACA529F34AA}" type="datetimeFigureOut">
              <a:rPr lang="ru-RU" smtClean="0"/>
              <a:t>23.06.2022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49747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7957A80-E649-4194-8514-CACA529F34AA}" type="datetimeFigureOut">
              <a:rPr lang="ru-RU" smtClean="0"/>
              <a:t>23.06.2022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19489528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7957A80-E649-4194-8514-CACA529F34AA}" type="datetimeFigureOut">
              <a:rPr lang="ru-RU" smtClean="0"/>
              <a:t>23.06.2022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16993224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7957A80-E649-4194-8514-CACA529F34AA}" type="datetimeFigureOut">
              <a:rPr lang="ru-RU" smtClean="0"/>
              <a:t>23.06.2022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36505317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7957A80-E649-4194-8514-CACA529F34AA}" type="datetimeFigureOut">
              <a:rPr lang="ru-RU" smtClean="0"/>
              <a:t>23.06.2022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6455875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7957A80-E649-4194-8514-CACA529F34AA}" type="datetimeFigureOut">
              <a:rPr lang="ru-RU" smtClean="0"/>
              <a:t>23.06.2022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3495EC-4A66-4F4F-9C93-63429685396C}" type="slidenum">
              <a:rPr lang="ru-RU" smtClean="0"/>
              <a:t>‹#›</a:t>
            </a:fld>
            <a:endParaRPr lang="ru-RU"/>
          </a:p>
        </p:txBody>
      </p:sp>
    </p:spTree>
    <p:extLst>
      <p:ext uri="{BB962C8B-B14F-4D97-AF65-F5344CB8AC3E}">
        <p14:creationId xmlns:p14="http://schemas.microsoft.com/office/powerpoint/2010/main" val="25793842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957A80-E649-4194-8514-CACA529F34AA}" type="datetimeFigureOut">
              <a:rPr lang="ru-RU" smtClean="0"/>
              <a:t>23.06.2022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3495EC-4A66-4F4F-9C93-63429685396C}" type="slidenum">
              <a:rPr lang="ru-RU" smtClean="0"/>
              <a:t>‹#›</a:t>
            </a:fld>
            <a:endParaRPr lang="ru-RU"/>
          </a:p>
        </p:txBody>
      </p:sp>
    </p:spTree>
    <p:extLst>
      <p:ext uri="{BB962C8B-B14F-4D97-AF65-F5344CB8AC3E}">
        <p14:creationId xmlns:p14="http://schemas.microsoft.com/office/powerpoint/2010/main" val="340826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1.jpeg"/><Relationship Id="rId7"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2">
            <a:extLst>
              <a:ext uri="{28A0092B-C50C-407E-A947-70E740481C1C}">
                <a14:useLocalDpi xmlns:a14="http://schemas.microsoft.com/office/drawing/2010/main" val="0"/>
              </a:ext>
            </a:extLst>
          </a:blip>
          <a:srcRect b="5480"/>
          <a:stretch/>
        </p:blipFill>
        <p:spPr bwMode="auto">
          <a:xfrm>
            <a:off x="0" y="-109"/>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1187624" y="-19926"/>
            <a:ext cx="7772400" cy="1470025"/>
          </a:xfrm>
        </p:spPr>
        <p:txBody>
          <a:bodyPr>
            <a:normAutofit/>
          </a:bodyPr>
          <a:lstStyle/>
          <a:p>
            <a:r>
              <a:rPr lang="ru-RU" sz="2000" dirty="0" smtClean="0"/>
              <a:t>Муниципальное бюджетное дошкольное образовательное учреждение « «Детский сад « Теремок» г. Вязники</a:t>
            </a:r>
            <a:br>
              <a:rPr lang="ru-RU" sz="2000" dirty="0" smtClean="0"/>
            </a:br>
            <a:r>
              <a:rPr lang="ru-RU" sz="2000" dirty="0" smtClean="0"/>
              <a:t> Владимирской области»</a:t>
            </a:r>
            <a:endParaRPr lang="ru-RU" sz="2000" dirty="0"/>
          </a:p>
        </p:txBody>
      </p:sp>
      <p:sp>
        <p:nvSpPr>
          <p:cNvPr id="7" name="Заголовок 1"/>
          <p:cNvSpPr>
            <a:spLocks noGrp="1"/>
          </p:cNvSpPr>
          <p:nvPr>
            <p:ph type="subTitle" idx="1"/>
          </p:nvPr>
        </p:nvSpPr>
        <p:spPr>
          <a:xfrm>
            <a:off x="1547813" y="1704975"/>
            <a:ext cx="6400800" cy="1752600"/>
          </a:xfrm>
        </p:spPr>
        <p:txBody>
          <a:bodyPr>
            <a:normAutofit/>
          </a:bodyPr>
          <a:lstStyle/>
          <a:p>
            <a:r>
              <a:rPr lang="ru-RU" sz="4000" dirty="0" smtClean="0">
                <a:solidFill>
                  <a:schemeClr val="tx1"/>
                </a:solidFill>
              </a:rPr>
              <a:t>Летчики  - </a:t>
            </a:r>
            <a:r>
              <a:rPr lang="ru-RU" sz="4000" dirty="0" err="1" smtClean="0">
                <a:solidFill>
                  <a:schemeClr val="tx1"/>
                </a:solidFill>
              </a:rPr>
              <a:t>вязниковцы</a:t>
            </a:r>
            <a:r>
              <a:rPr lang="ru-RU" sz="4000" dirty="0" smtClean="0">
                <a:solidFill>
                  <a:schemeClr val="tx1"/>
                </a:solidFill>
              </a:rPr>
              <a:t>, </a:t>
            </a:r>
            <a:br>
              <a:rPr lang="ru-RU" sz="4000" dirty="0" smtClean="0">
                <a:solidFill>
                  <a:schemeClr val="tx1"/>
                </a:solidFill>
              </a:rPr>
            </a:br>
            <a:r>
              <a:rPr lang="ru-RU" sz="4000" dirty="0" smtClean="0">
                <a:solidFill>
                  <a:schemeClr val="tx1"/>
                </a:solidFill>
              </a:rPr>
              <a:t>Герои Советского Союза</a:t>
            </a:r>
            <a:endParaRPr lang="ru-RU" sz="4000" dirty="0">
              <a:solidFill>
                <a:schemeClr val="tx1"/>
              </a:solidFill>
            </a:endParaRPr>
          </a:p>
        </p:txBody>
      </p:sp>
      <p:sp>
        <p:nvSpPr>
          <p:cNvPr id="8" name="Заголовок 1"/>
          <p:cNvSpPr txBox="1">
            <a:spLocks/>
          </p:cNvSpPr>
          <p:nvPr/>
        </p:nvSpPr>
        <p:spPr>
          <a:xfrm>
            <a:off x="4211960" y="4509120"/>
            <a:ext cx="3736504"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ru-RU" sz="2800" dirty="0" smtClean="0">
                <a:solidFill>
                  <a:schemeClr val="tx1"/>
                </a:solidFill>
              </a:rPr>
              <a:t>Подготовила:</a:t>
            </a:r>
          </a:p>
          <a:p>
            <a:r>
              <a:rPr lang="ru-RU" sz="2800" dirty="0">
                <a:solidFill>
                  <a:schemeClr val="tx1"/>
                </a:solidFill>
              </a:rPr>
              <a:t>в</a:t>
            </a:r>
            <a:r>
              <a:rPr lang="ru-RU" sz="2800" dirty="0" smtClean="0">
                <a:solidFill>
                  <a:schemeClr val="tx1"/>
                </a:solidFill>
              </a:rPr>
              <a:t>оспитатель</a:t>
            </a:r>
          </a:p>
          <a:p>
            <a:r>
              <a:rPr lang="ru-RU" sz="2800" dirty="0" smtClean="0">
                <a:solidFill>
                  <a:schemeClr val="tx1"/>
                </a:solidFill>
              </a:rPr>
              <a:t>Балашова А. А.  </a:t>
            </a:r>
            <a:endParaRPr lang="ru-RU" sz="2800" dirty="0">
              <a:solidFill>
                <a:schemeClr val="tx1"/>
              </a:solidFill>
            </a:endParaRPr>
          </a:p>
        </p:txBody>
      </p:sp>
      <p:sp>
        <p:nvSpPr>
          <p:cNvPr id="9" name="Заголовок 1"/>
          <p:cNvSpPr txBox="1">
            <a:spLocks/>
          </p:cNvSpPr>
          <p:nvPr/>
        </p:nvSpPr>
        <p:spPr>
          <a:xfrm>
            <a:off x="2496108" y="6261720"/>
            <a:ext cx="3372036" cy="591906"/>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ru-RU" sz="2800" dirty="0" smtClean="0">
                <a:solidFill>
                  <a:schemeClr val="tx1"/>
                </a:solidFill>
              </a:rPr>
              <a:t>  </a:t>
            </a:r>
            <a:endParaRPr lang="ru-RU" sz="2800" dirty="0">
              <a:solidFill>
                <a:schemeClr val="tx1"/>
              </a:solidFill>
            </a:endParaRPr>
          </a:p>
        </p:txBody>
      </p:sp>
      <p:sp>
        <p:nvSpPr>
          <p:cNvPr id="10" name="Заголовок 1"/>
          <p:cNvSpPr txBox="1">
            <a:spLocks/>
          </p:cNvSpPr>
          <p:nvPr/>
        </p:nvSpPr>
        <p:spPr>
          <a:xfrm>
            <a:off x="2343708" y="6261720"/>
            <a:ext cx="3736504" cy="609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ru-RU" sz="2800" dirty="0" smtClean="0">
                <a:solidFill>
                  <a:schemeClr val="tx1"/>
                </a:solidFill>
              </a:rPr>
              <a:t>2020 г. </a:t>
            </a:r>
            <a:endParaRPr lang="ru-RU" sz="2800" dirty="0">
              <a:solidFill>
                <a:schemeClr val="tx1"/>
              </a:solidFill>
            </a:endParaRPr>
          </a:p>
        </p:txBody>
      </p:sp>
      <p:pic>
        <p:nvPicPr>
          <p:cNvPr id="1030" name="Picture 6" descr="C:\Users\Виртуоз\Downloads\планер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0000">
            <a:off x="438337" y="3905556"/>
            <a:ext cx="3518646" cy="1816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4243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631" y="2276872"/>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350963" y="114300"/>
            <a:ext cx="7772400" cy="1470025"/>
          </a:xfrm>
        </p:spPr>
        <p:txBody>
          <a:bodyPr>
            <a:normAutofit/>
          </a:bodyPr>
          <a:lstStyle/>
          <a:p>
            <a:r>
              <a:rPr lang="ru-RU" sz="3200" dirty="0" err="1" smtClean="0"/>
              <a:t>Хвостунов</a:t>
            </a:r>
            <a:r>
              <a:rPr lang="ru-RU" sz="3200" dirty="0" smtClean="0"/>
              <a:t> </a:t>
            </a:r>
            <a:r>
              <a:rPr lang="ru-RU" sz="3200" dirty="0"/>
              <a:t>А</a:t>
            </a:r>
            <a:r>
              <a:rPr lang="ru-RU" sz="3200" dirty="0" smtClean="0"/>
              <a:t>ндрей Григорьевич</a:t>
            </a:r>
            <a:br>
              <a:rPr lang="ru-RU" sz="3200" dirty="0" smtClean="0"/>
            </a:br>
            <a:r>
              <a:rPr lang="ru-RU" sz="3200" dirty="0" smtClean="0"/>
              <a:t>( 27.10.1919 – 07.08.1989)</a:t>
            </a:r>
            <a:endParaRPr lang="ru-RU" sz="3200" dirty="0"/>
          </a:p>
        </p:txBody>
      </p:sp>
      <p:pic>
        <p:nvPicPr>
          <p:cNvPr id="8" name="Picture 2" descr="C:\Users\Виртуоз\Downloads\Хвостунов.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1698" y="1436931"/>
            <a:ext cx="3939752" cy="5117074"/>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636675" y="5703984"/>
            <a:ext cx="3744416"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Прикрывая</a:t>
            </a:r>
          </a:p>
          <a:p>
            <a:r>
              <a:rPr lang="ru-RU" sz="2400" dirty="0" smtClean="0"/>
              <a:t> </a:t>
            </a:r>
            <a:r>
              <a:rPr lang="ru-RU" sz="2400" dirty="0"/>
              <a:t>М</a:t>
            </a:r>
            <a:r>
              <a:rPr lang="ru-RU" sz="2400" dirty="0" smtClean="0"/>
              <a:t>оскву</a:t>
            </a:r>
            <a:endParaRPr lang="ru-RU" sz="2400" dirty="0"/>
          </a:p>
        </p:txBody>
      </p:sp>
    </p:spTree>
    <p:extLst>
      <p:ext uri="{BB962C8B-B14F-4D97-AF65-F5344CB8AC3E}">
        <p14:creationId xmlns:p14="http://schemas.microsoft.com/office/powerpoint/2010/main" val="1546526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348880"/>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338263" y="188913"/>
            <a:ext cx="7772400" cy="1470025"/>
          </a:xfrm>
        </p:spPr>
        <p:txBody>
          <a:bodyPr>
            <a:noAutofit/>
          </a:bodyPr>
          <a:lstStyle/>
          <a:p>
            <a:r>
              <a:rPr lang="ru-RU" sz="3200" dirty="0" smtClean="0"/>
              <a:t>Краснов Николай Федорович</a:t>
            </a:r>
            <a:br>
              <a:rPr lang="ru-RU" sz="3200" dirty="0" smtClean="0"/>
            </a:br>
            <a:r>
              <a:rPr lang="ru-RU" sz="3200" dirty="0" smtClean="0"/>
              <a:t>( 09.12.1914 – 29.01.1945)</a:t>
            </a:r>
            <a:endParaRPr lang="ru-RU" sz="3200" dirty="0"/>
          </a:p>
        </p:txBody>
      </p:sp>
      <p:pic>
        <p:nvPicPr>
          <p:cNvPr id="8" name="Picture 2" descr="C:\Users\Виртуоз\Desktop\krasnov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3540" y="1643014"/>
            <a:ext cx="4036922" cy="4940117"/>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432556" y="5837657"/>
            <a:ext cx="3312368"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Воздушный ас</a:t>
            </a:r>
            <a:endParaRPr lang="ru-RU" sz="2400" dirty="0"/>
          </a:p>
        </p:txBody>
      </p:sp>
    </p:spTree>
    <p:extLst>
      <p:ext uri="{BB962C8B-B14F-4D97-AF65-F5344CB8AC3E}">
        <p14:creationId xmlns:p14="http://schemas.microsoft.com/office/powerpoint/2010/main" val="558823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631" y="2276872"/>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271588" y="260350"/>
            <a:ext cx="7772400" cy="1470025"/>
          </a:xfrm>
        </p:spPr>
        <p:txBody>
          <a:bodyPr>
            <a:normAutofit/>
          </a:bodyPr>
          <a:lstStyle/>
          <a:p>
            <a:r>
              <a:rPr lang="ru-RU" sz="3200" dirty="0" smtClean="0"/>
              <a:t>Шорников  </a:t>
            </a:r>
            <a:r>
              <a:rPr lang="ru-RU" sz="3200" dirty="0"/>
              <a:t>А</a:t>
            </a:r>
            <a:r>
              <a:rPr lang="ru-RU" sz="3200" dirty="0" smtClean="0"/>
              <a:t>лександр Сергеевич</a:t>
            </a:r>
            <a:br>
              <a:rPr lang="ru-RU" sz="3200" dirty="0" smtClean="0"/>
            </a:br>
            <a:r>
              <a:rPr lang="ru-RU" sz="3200" dirty="0" smtClean="0"/>
              <a:t>(31.10. 1912 – 18.11.1983)</a:t>
            </a:r>
            <a:endParaRPr lang="ru-RU" sz="3200" dirty="0"/>
          </a:p>
        </p:txBody>
      </p:sp>
      <p:pic>
        <p:nvPicPr>
          <p:cNvPr id="8" name="Picture 2" descr="C:\Users\Виртуоз\Downloads\Шорников.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1110" y="1700808"/>
            <a:ext cx="3941782" cy="5021822"/>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487651" y="5715000"/>
            <a:ext cx="3466837"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Из орлиного </a:t>
            </a:r>
          </a:p>
          <a:p>
            <a:r>
              <a:rPr lang="ru-RU" sz="2400" dirty="0" smtClean="0"/>
              <a:t>племени</a:t>
            </a:r>
            <a:endParaRPr lang="ru-RU" sz="2400" dirty="0"/>
          </a:p>
        </p:txBody>
      </p:sp>
    </p:spTree>
    <p:extLst>
      <p:ext uri="{BB962C8B-B14F-4D97-AF65-F5344CB8AC3E}">
        <p14:creationId xmlns:p14="http://schemas.microsoft.com/office/powerpoint/2010/main" val="42603359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348880"/>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222375" y="188913"/>
            <a:ext cx="7772400" cy="1470025"/>
          </a:xfrm>
        </p:spPr>
        <p:txBody>
          <a:bodyPr>
            <a:noAutofit/>
          </a:bodyPr>
          <a:lstStyle/>
          <a:p>
            <a:r>
              <a:rPr lang="ru-RU" sz="3200" dirty="0" smtClean="0"/>
              <a:t>Лукин Афанасий Петрович</a:t>
            </a:r>
            <a:br>
              <a:rPr lang="ru-RU" sz="3200" dirty="0" smtClean="0"/>
            </a:br>
            <a:r>
              <a:rPr lang="ru-RU" sz="3200" dirty="0" smtClean="0"/>
              <a:t>( 22.08.1919 – 24.10.1996)</a:t>
            </a:r>
            <a:endParaRPr lang="ru-RU" sz="3200" dirty="0"/>
          </a:p>
        </p:txBody>
      </p:sp>
      <p:pic>
        <p:nvPicPr>
          <p:cNvPr id="8" name="Picture 2" descr="C:\Users\Виртуоз\Downloads\лукин.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1497303"/>
            <a:ext cx="3888431" cy="5079019"/>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679394" y="5419084"/>
            <a:ext cx="3806044"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В небе</a:t>
            </a:r>
          </a:p>
          <a:p>
            <a:r>
              <a:rPr lang="ru-RU" sz="2400" dirty="0" smtClean="0"/>
              <a:t> Северного Кавказа, </a:t>
            </a:r>
          </a:p>
          <a:p>
            <a:r>
              <a:rPr lang="ru-RU" sz="2400" dirty="0" smtClean="0"/>
              <a:t>Крыма, </a:t>
            </a:r>
            <a:r>
              <a:rPr lang="ru-RU" sz="2400" dirty="0"/>
              <a:t>Т</a:t>
            </a:r>
            <a:r>
              <a:rPr lang="ru-RU" sz="2400" dirty="0" smtClean="0"/>
              <a:t>амани</a:t>
            </a:r>
            <a:endParaRPr lang="ru-RU" sz="2400" dirty="0"/>
          </a:p>
        </p:txBody>
      </p:sp>
    </p:spTree>
    <p:extLst>
      <p:ext uri="{BB962C8B-B14F-4D97-AF65-F5344CB8AC3E}">
        <p14:creationId xmlns:p14="http://schemas.microsoft.com/office/powerpoint/2010/main" val="16908903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276872"/>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223963" y="188913"/>
            <a:ext cx="7772400" cy="1470025"/>
          </a:xfrm>
        </p:spPr>
        <p:txBody>
          <a:bodyPr>
            <a:noAutofit/>
          </a:bodyPr>
          <a:lstStyle/>
          <a:p>
            <a:r>
              <a:rPr lang="ru-RU" sz="3200" dirty="0" smtClean="0"/>
              <a:t>Мочалов Михаил Ильич</a:t>
            </a:r>
            <a:br>
              <a:rPr lang="ru-RU" sz="3200" dirty="0" smtClean="0"/>
            </a:br>
            <a:r>
              <a:rPr lang="ru-RU" sz="3200" dirty="0" smtClean="0"/>
              <a:t>( 13.10.1921 – 11.03.1972)</a:t>
            </a:r>
            <a:endParaRPr lang="ru-RU" sz="3200" dirty="0"/>
          </a:p>
        </p:txBody>
      </p:sp>
      <p:pic>
        <p:nvPicPr>
          <p:cNvPr id="8" name="Picture 2" descr="C:\Users\Виртуоз\Downloads\Мочалов.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1517503"/>
            <a:ext cx="3816424" cy="5112568"/>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524272" y="5698086"/>
            <a:ext cx="351627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Мастер</a:t>
            </a:r>
          </a:p>
          <a:p>
            <a:r>
              <a:rPr lang="ru-RU" sz="2400" dirty="0" smtClean="0"/>
              <a:t> штурмовых ударов</a:t>
            </a:r>
            <a:endParaRPr lang="ru-RU" sz="2400" dirty="0"/>
          </a:p>
        </p:txBody>
      </p:sp>
    </p:spTree>
    <p:extLst>
      <p:ext uri="{BB962C8B-B14F-4D97-AF65-F5344CB8AC3E}">
        <p14:creationId xmlns:p14="http://schemas.microsoft.com/office/powerpoint/2010/main" val="11526511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631" y="2276872"/>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235075" y="188913"/>
            <a:ext cx="7772400" cy="1470025"/>
          </a:xfrm>
        </p:spPr>
        <p:txBody>
          <a:bodyPr>
            <a:normAutofit/>
          </a:bodyPr>
          <a:lstStyle/>
          <a:p>
            <a:r>
              <a:rPr lang="ru-RU" sz="3200" dirty="0" smtClean="0"/>
              <a:t>Рыбаков Анатолий  Федорович</a:t>
            </a:r>
            <a:br>
              <a:rPr lang="ru-RU" sz="3200" dirty="0" smtClean="0"/>
            </a:br>
            <a:r>
              <a:rPr lang="ru-RU" sz="3200" dirty="0" smtClean="0"/>
              <a:t>( 19.12.1923 – 22.05.1989) </a:t>
            </a:r>
            <a:endParaRPr lang="ru-RU" sz="3200" dirty="0"/>
          </a:p>
        </p:txBody>
      </p:sp>
      <p:pic>
        <p:nvPicPr>
          <p:cNvPr id="8" name="Picture 2" descr="C:\Users\Виртуоз\Downloads\Рыбаков.jpg"/>
          <p:cNvPicPr>
            <a:picLocks noChangeAspect="1" noChangeArrowheads="1"/>
          </p:cNvPicPr>
          <p:nvPr/>
        </p:nvPicPr>
        <p:blipFill rotWithShape="1">
          <a:blip r:embed="rId5">
            <a:extLst>
              <a:ext uri="{28A0092B-C50C-407E-A947-70E740481C1C}">
                <a14:useLocalDpi xmlns:a14="http://schemas.microsoft.com/office/drawing/2010/main" val="0"/>
              </a:ext>
            </a:extLst>
          </a:blip>
          <a:srcRect b="12645"/>
          <a:stretch/>
        </p:blipFill>
        <p:spPr bwMode="auto">
          <a:xfrm>
            <a:off x="2633862" y="1442047"/>
            <a:ext cx="3876278" cy="5256584"/>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526921" y="5670485"/>
            <a:ext cx="3524908"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На </a:t>
            </a:r>
            <a:r>
              <a:rPr lang="ru-RU" sz="2400" dirty="0" err="1" smtClean="0"/>
              <a:t>Сандомирском</a:t>
            </a:r>
            <a:r>
              <a:rPr lang="ru-RU" sz="2400" dirty="0" smtClean="0"/>
              <a:t> плацдарме </a:t>
            </a:r>
            <a:endParaRPr lang="ru-RU" sz="2400" dirty="0"/>
          </a:p>
        </p:txBody>
      </p:sp>
    </p:spTree>
    <p:extLst>
      <p:ext uri="{BB962C8B-B14F-4D97-AF65-F5344CB8AC3E}">
        <p14:creationId xmlns:p14="http://schemas.microsoft.com/office/powerpoint/2010/main" val="3118163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348880"/>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223963" y="188913"/>
            <a:ext cx="7772400" cy="1470025"/>
          </a:xfrm>
        </p:spPr>
        <p:txBody>
          <a:bodyPr>
            <a:noAutofit/>
          </a:bodyPr>
          <a:lstStyle/>
          <a:p>
            <a:r>
              <a:rPr lang="ru-RU" sz="3600" dirty="0" smtClean="0"/>
              <a:t>Киселев Василий Алексеевич</a:t>
            </a:r>
            <a:br>
              <a:rPr lang="ru-RU" sz="3600" dirty="0" smtClean="0"/>
            </a:br>
            <a:r>
              <a:rPr lang="ru-RU" sz="3600" dirty="0" smtClean="0"/>
              <a:t>( 19.12. 1915 – 17.06.1950</a:t>
            </a:r>
            <a:r>
              <a:rPr lang="ru-RU" sz="3200" dirty="0" smtClean="0"/>
              <a:t>)</a:t>
            </a:r>
            <a:endParaRPr lang="ru-RU" sz="3200" dirty="0"/>
          </a:p>
        </p:txBody>
      </p:sp>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777" y="1549896"/>
            <a:ext cx="4032448"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Заголовок 1"/>
          <p:cNvSpPr txBox="1">
            <a:spLocks/>
          </p:cNvSpPr>
          <p:nvPr/>
        </p:nvSpPr>
        <p:spPr>
          <a:xfrm>
            <a:off x="-476744" y="5712332"/>
            <a:ext cx="3456383"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Штурмовик – </a:t>
            </a:r>
          </a:p>
          <a:p>
            <a:r>
              <a:rPr lang="ru-RU" sz="2400" dirty="0" smtClean="0"/>
              <a:t>бомбардир</a:t>
            </a:r>
            <a:endParaRPr lang="ru-RU" sz="2400" dirty="0"/>
          </a:p>
        </p:txBody>
      </p:sp>
    </p:spTree>
    <p:extLst>
      <p:ext uri="{BB962C8B-B14F-4D97-AF65-F5344CB8AC3E}">
        <p14:creationId xmlns:p14="http://schemas.microsoft.com/office/powerpoint/2010/main" val="32098975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2301" y="2348880"/>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262063" y="188913"/>
            <a:ext cx="7772400" cy="1470025"/>
          </a:xfrm>
        </p:spPr>
        <p:txBody>
          <a:bodyPr>
            <a:noAutofit/>
          </a:bodyPr>
          <a:lstStyle/>
          <a:p>
            <a:r>
              <a:rPr lang="ru-RU" sz="3200" dirty="0" err="1" smtClean="0"/>
              <a:t>Прошенков</a:t>
            </a:r>
            <a:r>
              <a:rPr lang="ru-RU" sz="3200" dirty="0" smtClean="0"/>
              <a:t>  Николай Иванович</a:t>
            </a:r>
            <a:br>
              <a:rPr lang="ru-RU" sz="3200" dirty="0" smtClean="0"/>
            </a:br>
            <a:r>
              <a:rPr lang="ru-RU" sz="3200" dirty="0" smtClean="0"/>
              <a:t>(07.01.1918 – 27.04.1963)</a:t>
            </a:r>
            <a:endParaRPr lang="ru-RU" sz="3200" dirty="0"/>
          </a:p>
        </p:txBody>
      </p:sp>
      <p:pic>
        <p:nvPicPr>
          <p:cNvPr id="8" name="Picture 2" descr="C:\Users\Виртуоз\Downloads\Прошенков.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1202" y="1557571"/>
            <a:ext cx="3877021" cy="5040559"/>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458325" y="5589240"/>
            <a:ext cx="3384376"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19 сбитых</a:t>
            </a:r>
          </a:p>
          <a:p>
            <a:r>
              <a:rPr lang="ru-RU" sz="2400" dirty="0" smtClean="0"/>
              <a:t> самолетов</a:t>
            </a:r>
            <a:endParaRPr lang="ru-RU" sz="2400" dirty="0"/>
          </a:p>
        </p:txBody>
      </p:sp>
    </p:spTree>
    <p:extLst>
      <p:ext uri="{BB962C8B-B14F-4D97-AF65-F5344CB8AC3E}">
        <p14:creationId xmlns:p14="http://schemas.microsoft.com/office/powerpoint/2010/main" val="206266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631" y="2276872"/>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042988" y="115888"/>
            <a:ext cx="7772400" cy="1470025"/>
          </a:xfrm>
        </p:spPr>
        <p:txBody>
          <a:bodyPr>
            <a:normAutofit/>
          </a:bodyPr>
          <a:lstStyle/>
          <a:p>
            <a:r>
              <a:rPr lang="ru-RU" sz="3200" dirty="0" err="1" smtClean="0"/>
              <a:t>Хорохонов</a:t>
            </a:r>
            <a:r>
              <a:rPr lang="ru-RU" sz="3200" dirty="0" smtClean="0"/>
              <a:t> Николай Дмитриевич</a:t>
            </a:r>
            <a:br>
              <a:rPr lang="ru-RU" sz="3200" dirty="0" smtClean="0"/>
            </a:br>
            <a:r>
              <a:rPr lang="ru-RU" sz="3200" dirty="0" smtClean="0"/>
              <a:t>(26.03. 1923 – 14.10.1944)</a:t>
            </a:r>
            <a:endParaRPr lang="ru-RU" sz="3200" dirty="0"/>
          </a:p>
        </p:txBody>
      </p:sp>
      <p:pic>
        <p:nvPicPr>
          <p:cNvPr id="8" name="Picture 2" descr="C:\Users\Виртуоз\Downloads\Хорохонов.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3789" y="1412776"/>
            <a:ext cx="3852428" cy="5177036"/>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499174" y="5446812"/>
            <a:ext cx="3528392"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Сражался</a:t>
            </a:r>
          </a:p>
          <a:p>
            <a:r>
              <a:rPr lang="ru-RU" sz="2400" dirty="0" smtClean="0"/>
              <a:t> до последнего </a:t>
            </a:r>
          </a:p>
          <a:p>
            <a:r>
              <a:rPr lang="ru-RU" sz="2400" dirty="0" smtClean="0"/>
              <a:t>патрона</a:t>
            </a:r>
            <a:endParaRPr lang="ru-RU" sz="2400" dirty="0"/>
          </a:p>
        </p:txBody>
      </p:sp>
    </p:spTree>
    <p:extLst>
      <p:ext uri="{BB962C8B-B14F-4D97-AF65-F5344CB8AC3E}">
        <p14:creationId xmlns:p14="http://schemas.microsoft.com/office/powerpoint/2010/main" val="999329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348880"/>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51251" y="6108104"/>
            <a:ext cx="1944754" cy="461665"/>
          </a:xfrm>
          <a:prstGeom prst="rect">
            <a:avLst/>
          </a:prstGeom>
        </p:spPr>
        <p:txBody>
          <a:bodyPr wrap="square">
            <a:spAutoFit/>
          </a:bodyPr>
          <a:lstStyle/>
          <a:p>
            <a:endParaRPr lang="ru-RU" sz="2400" dirty="0"/>
          </a:p>
        </p:txBody>
      </p:sp>
      <p:sp>
        <p:nvSpPr>
          <p:cNvPr id="7" name="Заголовок 6"/>
          <p:cNvSpPr>
            <a:spLocks noGrp="1"/>
          </p:cNvSpPr>
          <p:nvPr>
            <p:ph type="ctrTitle"/>
          </p:nvPr>
        </p:nvSpPr>
        <p:spPr>
          <a:xfrm>
            <a:off x="1371600" y="188640"/>
            <a:ext cx="7772400" cy="1470025"/>
          </a:xfrm>
        </p:spPr>
        <p:txBody>
          <a:bodyPr>
            <a:normAutofit/>
          </a:bodyPr>
          <a:lstStyle/>
          <a:p>
            <a:r>
              <a:rPr lang="ru-RU" sz="3200" dirty="0" err="1" smtClean="0"/>
              <a:t>Батаров</a:t>
            </a:r>
            <a:r>
              <a:rPr lang="ru-RU" sz="3200" dirty="0" smtClean="0"/>
              <a:t> Михаил Федорович</a:t>
            </a:r>
            <a:br>
              <a:rPr lang="ru-RU" sz="3200" dirty="0" smtClean="0"/>
            </a:br>
            <a:r>
              <a:rPr lang="ru-RU" sz="3200" dirty="0" smtClean="0"/>
              <a:t>(30.09.1919 – 26.12.1990)</a:t>
            </a:r>
            <a:endParaRPr lang="ru-RU" sz="3200" dirty="0"/>
          </a:p>
        </p:txBody>
      </p:sp>
      <p:pic>
        <p:nvPicPr>
          <p:cNvPr id="1026" name="Picture 2" descr="C:\Users\Виртуоз\Downloads\Батаров.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7733" y="1592884"/>
            <a:ext cx="3652564" cy="4976885"/>
          </a:xfrm>
          <a:prstGeom prst="rect">
            <a:avLst/>
          </a:prstGeom>
          <a:noFill/>
          <a:extLst>
            <a:ext uri="{909E8E84-426E-40DD-AFC4-6F175D3DCCD1}">
              <a14:hiddenFill xmlns:a14="http://schemas.microsoft.com/office/drawing/2010/main">
                <a:solidFill>
                  <a:srgbClr val="FFFFFF"/>
                </a:solidFill>
              </a14:hiddenFill>
            </a:ext>
          </a:extLst>
        </p:spPr>
      </p:pic>
      <p:sp>
        <p:nvSpPr>
          <p:cNvPr id="8" name="Заголовок 6"/>
          <p:cNvSpPr txBox="1">
            <a:spLocks/>
          </p:cNvSpPr>
          <p:nvPr/>
        </p:nvSpPr>
        <p:spPr>
          <a:xfrm>
            <a:off x="0" y="5696986"/>
            <a:ext cx="2797732" cy="11430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Мастер </a:t>
            </a:r>
          </a:p>
          <a:p>
            <a:r>
              <a:rPr lang="ru-RU" sz="2400" dirty="0" smtClean="0"/>
              <a:t>воздушного боя</a:t>
            </a:r>
            <a:endParaRPr lang="ru-RU" sz="2400" dirty="0"/>
          </a:p>
        </p:txBody>
      </p:sp>
    </p:spTree>
    <p:extLst>
      <p:ext uri="{BB962C8B-B14F-4D97-AF65-F5344CB8AC3E}">
        <p14:creationId xmlns:p14="http://schemas.microsoft.com/office/powerpoint/2010/main" val="4055265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3563888" y="332656"/>
            <a:ext cx="5184576" cy="1470025"/>
          </a:xfrm>
        </p:spPr>
        <p:txBody>
          <a:bodyPr>
            <a:noAutofit/>
          </a:bodyPr>
          <a:lstStyle/>
          <a:p>
            <a:pPr algn="r"/>
            <a:r>
              <a:rPr lang="ru-RU" sz="2800" dirty="0" smtClean="0">
                <a:latin typeface="Times New Roman" panose="02020603050405020304" pitchFamily="18" charset="0"/>
                <a:cs typeface="Times New Roman" panose="02020603050405020304" pitchFamily="18" charset="0"/>
              </a:rPr>
              <a:t>Только тот народ,</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 который чтит своих героев, </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может считаться великим.</a:t>
            </a:r>
            <a:br>
              <a:rPr lang="ru-RU" sz="2800" dirty="0" smtClean="0">
                <a:latin typeface="Times New Roman" panose="02020603050405020304" pitchFamily="18" charset="0"/>
                <a:cs typeface="Times New Roman" panose="02020603050405020304" pitchFamily="18" charset="0"/>
              </a:rPr>
            </a:br>
            <a:r>
              <a:rPr lang="ru-RU" sz="2800" dirty="0" smtClean="0">
                <a:latin typeface="Times New Roman" panose="02020603050405020304" pitchFamily="18" charset="0"/>
                <a:cs typeface="Times New Roman" panose="02020603050405020304" pitchFamily="18" charset="0"/>
              </a:rPr>
              <a:t>   Рокоссовский К. К.</a:t>
            </a:r>
            <a:endParaRPr lang="ru-RU" sz="28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79512" y="1988840"/>
            <a:ext cx="7488832" cy="4680520"/>
          </a:xfrm>
        </p:spPr>
        <p:txBody>
          <a:bodyPr>
            <a:normAutofit fontScale="47500" lnSpcReduction="20000"/>
          </a:bodyPr>
          <a:lstStyle/>
          <a:p>
            <a:pPr algn="l"/>
            <a:r>
              <a:rPr lang="ru-RU" sz="7000" dirty="0" smtClean="0">
                <a:solidFill>
                  <a:schemeClr val="tx1"/>
                </a:solidFill>
                <a:latin typeface="Times New Roman" panose="02020603050405020304" pitchFamily="18" charset="0"/>
                <a:cs typeface="Times New Roman" panose="02020603050405020304" pitchFamily="18" charset="0"/>
              </a:rPr>
              <a:t>         С каждым годом воспоминания о кровавой и жестокой войне уходят все дальше и дальше  в историю.</a:t>
            </a:r>
          </a:p>
          <a:p>
            <a:pPr algn="l"/>
            <a:r>
              <a:rPr lang="ru-RU" sz="7000" dirty="0" smtClean="0">
                <a:solidFill>
                  <a:schemeClr val="tx1"/>
                </a:solidFill>
                <a:latin typeface="Times New Roman" panose="02020603050405020304" pitchFamily="18" charset="0"/>
                <a:cs typeface="Times New Roman" panose="02020603050405020304" pitchFamily="18" charset="0"/>
              </a:rPr>
              <a:t>        И сегодня важно, чтобы последующие поколения помнили о той страшной войне, о том, что сделали для нас наши прадеды, деды и отцы.</a:t>
            </a:r>
          </a:p>
          <a:p>
            <a:pPr algn="l"/>
            <a:r>
              <a:rPr lang="ru-RU" sz="7000" dirty="0" smtClean="0">
                <a:solidFill>
                  <a:schemeClr val="tx1"/>
                </a:solidFill>
                <a:latin typeface="Times New Roman" panose="02020603050405020304" pitchFamily="18" charset="0"/>
                <a:cs typeface="Times New Roman" panose="02020603050405020304" pitchFamily="18" charset="0"/>
              </a:rPr>
              <a:t>        Очень важно сохранить и восстановить память о событиях, людях, которые канули в вечность… </a:t>
            </a:r>
          </a:p>
          <a:p>
            <a:pPr algn="l"/>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10681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204864"/>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a:spLocks noGrp="1"/>
          </p:cNvSpPr>
          <p:nvPr>
            <p:ph type="ctrTitle"/>
          </p:nvPr>
        </p:nvSpPr>
        <p:spPr>
          <a:xfrm>
            <a:off x="971600" y="188640"/>
            <a:ext cx="7772400" cy="1470025"/>
          </a:xfrm>
        </p:spPr>
        <p:txBody>
          <a:bodyPr>
            <a:noAutofit/>
          </a:bodyPr>
          <a:lstStyle/>
          <a:p>
            <a:r>
              <a:rPr lang="ru-RU" sz="3200" dirty="0" smtClean="0"/>
              <a:t>Глебов Михаил Максимович</a:t>
            </a:r>
            <a:br>
              <a:rPr lang="ru-RU" sz="3200" dirty="0" smtClean="0"/>
            </a:br>
            <a:r>
              <a:rPr lang="ru-RU" sz="3200" dirty="0" smtClean="0"/>
              <a:t>(24.07.1921  - 02.04.2003)</a:t>
            </a:r>
            <a:endParaRPr lang="ru-RU" sz="3200" dirty="0"/>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0572" y="1524073"/>
            <a:ext cx="3959660" cy="49292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Заголовок 1"/>
          <p:cNvSpPr txBox="1">
            <a:spLocks/>
          </p:cNvSpPr>
          <p:nvPr/>
        </p:nvSpPr>
        <p:spPr>
          <a:xfrm>
            <a:off x="-80065" y="5543627"/>
            <a:ext cx="2607386"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Воздушный </a:t>
            </a:r>
          </a:p>
          <a:p>
            <a:r>
              <a:rPr lang="ru-RU" sz="2400" dirty="0" smtClean="0"/>
              <a:t>разведчик</a:t>
            </a:r>
            <a:endParaRPr lang="ru-RU" sz="2400" dirty="0"/>
          </a:p>
        </p:txBody>
      </p:sp>
    </p:spTree>
    <p:extLst>
      <p:ext uri="{BB962C8B-B14F-4D97-AF65-F5344CB8AC3E}">
        <p14:creationId xmlns:p14="http://schemas.microsoft.com/office/powerpoint/2010/main" val="29289840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p:cNvSpPr>
            <a:spLocks noGrp="1"/>
          </p:cNvSpPr>
          <p:nvPr>
            <p:ph type="ctrTitle"/>
          </p:nvPr>
        </p:nvSpPr>
        <p:spPr>
          <a:xfrm>
            <a:off x="1258888" y="260350"/>
            <a:ext cx="7772400" cy="1470025"/>
          </a:xfrm>
        </p:spPr>
        <p:txBody>
          <a:bodyPr>
            <a:normAutofit/>
          </a:bodyPr>
          <a:lstStyle/>
          <a:p>
            <a:r>
              <a:rPr lang="ru-RU" sz="4000" dirty="0" smtClean="0"/>
              <a:t>Памятник воспитанникам  </a:t>
            </a:r>
            <a:br>
              <a:rPr lang="ru-RU" sz="4000" dirty="0" smtClean="0"/>
            </a:br>
            <a:r>
              <a:rPr lang="ru-RU" sz="4000" dirty="0" smtClean="0"/>
              <a:t>Вязниковского аэроклуба</a:t>
            </a:r>
            <a:endParaRPr lang="ru-RU" sz="4000" dirty="0"/>
          </a:p>
        </p:txBody>
      </p:sp>
      <p:pic>
        <p:nvPicPr>
          <p:cNvPr id="5" name="Рисунок 4" descr="http://lubovbezusl.ru/_ph/21/260937320.jpg"/>
          <p:cNvPicPr/>
          <p:nvPr/>
        </p:nvPicPr>
        <p:blipFill>
          <a:blip r:embed="rId4">
            <a:extLst>
              <a:ext uri="{28A0092B-C50C-407E-A947-70E740481C1C}">
                <a14:useLocalDpi xmlns:a14="http://schemas.microsoft.com/office/drawing/2010/main" val="0"/>
              </a:ext>
            </a:extLst>
          </a:blip>
          <a:srcRect/>
          <a:stretch>
            <a:fillRect/>
          </a:stretch>
        </p:blipFill>
        <p:spPr bwMode="auto">
          <a:xfrm>
            <a:off x="467544" y="1844824"/>
            <a:ext cx="5904656" cy="4752527"/>
          </a:xfrm>
          <a:prstGeom prst="rect">
            <a:avLst/>
          </a:prstGeom>
          <a:noFill/>
          <a:ln>
            <a:noFill/>
          </a:ln>
        </p:spPr>
      </p:pic>
    </p:spTree>
    <p:extLst>
      <p:ext uri="{BB962C8B-B14F-4D97-AF65-F5344CB8AC3E}">
        <p14:creationId xmlns:p14="http://schemas.microsoft.com/office/powerpoint/2010/main" val="39387841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Заголовок 1"/>
          <p:cNvSpPr>
            <a:spLocks noGrp="1"/>
          </p:cNvSpPr>
          <p:nvPr>
            <p:ph type="ctrTitle"/>
          </p:nvPr>
        </p:nvSpPr>
        <p:spPr>
          <a:xfrm>
            <a:off x="3820871" y="218"/>
            <a:ext cx="5292080" cy="1470025"/>
          </a:xfrm>
        </p:spPr>
        <p:txBody>
          <a:bodyPr>
            <a:noAutofit/>
          </a:bodyPr>
          <a:lstStyle/>
          <a:p>
            <a:pPr algn="l"/>
            <a:r>
              <a:rPr lang="ru-RU" sz="2800" dirty="0"/>
              <a:t>Это </a:t>
            </a:r>
            <a:r>
              <a:rPr lang="ru-RU" sz="2800" dirty="0" smtClean="0"/>
              <a:t>нужно -  </a:t>
            </a:r>
            <a:r>
              <a:rPr lang="ru-RU" sz="2800" dirty="0"/>
              <a:t>не </a:t>
            </a:r>
            <a:r>
              <a:rPr lang="ru-RU" sz="2800" dirty="0" smtClean="0"/>
              <a:t>мертвым!</a:t>
            </a:r>
            <a:r>
              <a:rPr lang="ru-RU" sz="2800" dirty="0"/>
              <a:t/>
            </a:r>
            <a:br>
              <a:rPr lang="ru-RU" sz="2800" dirty="0"/>
            </a:br>
            <a:r>
              <a:rPr lang="ru-RU" sz="2800" dirty="0" smtClean="0"/>
              <a:t> </a:t>
            </a:r>
            <a:r>
              <a:rPr lang="ru-RU" sz="2800" dirty="0"/>
              <a:t>Это </a:t>
            </a:r>
            <a:r>
              <a:rPr lang="ru-RU" sz="2800" dirty="0" smtClean="0"/>
              <a:t>надо  - живым!</a:t>
            </a:r>
            <a:br>
              <a:rPr lang="ru-RU" sz="2800" dirty="0" smtClean="0"/>
            </a:br>
            <a:r>
              <a:rPr lang="ru-RU" sz="2800" dirty="0" smtClean="0"/>
              <a:t>                         Р. Рождественский</a:t>
            </a:r>
            <a:endParaRPr lang="ru-RU" sz="2800" dirty="0"/>
          </a:p>
        </p:txBody>
      </p:sp>
      <p:pic>
        <p:nvPicPr>
          <p:cNvPr id="3074" name="Picture 2" descr="C:\Users\Виртуоз\Downloads\музей.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7077" y="2357716"/>
            <a:ext cx="2856756" cy="214256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Виртуоз\Downloads\музей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6176" y="2365436"/>
            <a:ext cx="2880320" cy="216024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Виртуоз\Downloads\музей 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37077" y="4725144"/>
            <a:ext cx="2873343" cy="202219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Виртуоз\Downloads\Кокорин.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914" y="2405702"/>
            <a:ext cx="2722902" cy="2119973"/>
          </a:xfrm>
          <a:prstGeom prst="rect">
            <a:avLst/>
          </a:prstGeom>
          <a:noFill/>
          <a:extLst>
            <a:ext uri="{909E8E84-426E-40DD-AFC4-6F175D3DCCD1}">
              <a14:hiddenFill xmlns:a14="http://schemas.microsoft.com/office/drawing/2010/main">
                <a:solidFill>
                  <a:srgbClr val="FFFFFF"/>
                </a:solidFill>
              </a14:hiddenFill>
            </a:ext>
          </a:extLst>
        </p:spPr>
      </p:pic>
      <p:sp>
        <p:nvSpPr>
          <p:cNvPr id="14" name="Заголовок 1"/>
          <p:cNvSpPr txBox="1">
            <a:spLocks/>
          </p:cNvSpPr>
          <p:nvPr/>
        </p:nvSpPr>
        <p:spPr>
          <a:xfrm>
            <a:off x="1475656" y="1901899"/>
            <a:ext cx="5292080" cy="73501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ru-RU" sz="2800" dirty="0"/>
          </a:p>
        </p:txBody>
      </p:sp>
      <p:sp>
        <p:nvSpPr>
          <p:cNvPr id="15" name="Заголовок 1"/>
          <p:cNvSpPr txBox="1">
            <a:spLocks/>
          </p:cNvSpPr>
          <p:nvPr/>
        </p:nvSpPr>
        <p:spPr>
          <a:xfrm>
            <a:off x="1417004" y="1628800"/>
            <a:ext cx="5292080" cy="101297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ru-RU" sz="2800" dirty="0"/>
          </a:p>
        </p:txBody>
      </p:sp>
      <p:sp>
        <p:nvSpPr>
          <p:cNvPr id="16" name="Заголовок 1"/>
          <p:cNvSpPr txBox="1">
            <a:spLocks/>
          </p:cNvSpPr>
          <p:nvPr/>
        </p:nvSpPr>
        <p:spPr>
          <a:xfrm>
            <a:off x="2051720" y="1608929"/>
            <a:ext cx="5292080" cy="7350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200" dirty="0" smtClean="0"/>
              <a:t>Музей</a:t>
            </a:r>
            <a:r>
              <a:rPr lang="ru-RU" sz="2800" dirty="0" smtClean="0"/>
              <a:t> </a:t>
            </a:r>
            <a:r>
              <a:rPr lang="ru-RU" sz="3200" dirty="0" smtClean="0"/>
              <a:t>Авиации.  г. Вязники</a:t>
            </a:r>
            <a:endParaRPr lang="ru-RU" sz="3200" dirty="0"/>
          </a:p>
        </p:txBody>
      </p:sp>
      <p:sp>
        <p:nvSpPr>
          <p:cNvPr id="18" name="Заголовок 1"/>
          <p:cNvSpPr txBox="1">
            <a:spLocks/>
          </p:cNvSpPr>
          <p:nvPr/>
        </p:nvSpPr>
        <p:spPr>
          <a:xfrm>
            <a:off x="426963" y="5673025"/>
            <a:ext cx="2488853" cy="7350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800" dirty="0" smtClean="0"/>
              <a:t> </a:t>
            </a:r>
            <a:endParaRPr lang="ru-RU" sz="2800" dirty="0"/>
          </a:p>
        </p:txBody>
      </p:sp>
      <p:sp>
        <p:nvSpPr>
          <p:cNvPr id="19" name="Заголовок 1"/>
          <p:cNvSpPr txBox="1">
            <a:spLocks/>
          </p:cNvSpPr>
          <p:nvPr/>
        </p:nvSpPr>
        <p:spPr>
          <a:xfrm>
            <a:off x="269776" y="5341363"/>
            <a:ext cx="2646040" cy="7350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800" dirty="0" smtClean="0"/>
              <a:t>В. В. Кокорин</a:t>
            </a:r>
          </a:p>
          <a:p>
            <a:pPr algn="l"/>
            <a:r>
              <a:rPr lang="ru-RU" sz="2800" dirty="0" smtClean="0"/>
              <a:t>( 1919 – 2018)</a:t>
            </a:r>
            <a:endParaRPr lang="ru-RU" sz="2800" dirty="0"/>
          </a:p>
        </p:txBody>
      </p:sp>
    </p:spTree>
    <p:extLst>
      <p:ext uri="{BB962C8B-B14F-4D97-AF65-F5344CB8AC3E}">
        <p14:creationId xmlns:p14="http://schemas.microsoft.com/office/powerpoint/2010/main" val="31622137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p:cNvSpPr>
            <a:spLocks noGrp="1"/>
          </p:cNvSpPr>
          <p:nvPr>
            <p:ph type="ctrTitle"/>
          </p:nvPr>
        </p:nvSpPr>
        <p:spPr>
          <a:xfrm>
            <a:off x="1187624" y="188640"/>
            <a:ext cx="7772400" cy="1470025"/>
          </a:xfrm>
        </p:spPr>
        <p:txBody>
          <a:bodyPr>
            <a:noAutofit/>
          </a:bodyPr>
          <a:lstStyle/>
          <a:p>
            <a:r>
              <a:rPr lang="ru-RU" sz="4000" dirty="0" smtClean="0"/>
              <a:t>Памятник вертолету Ми-2 </a:t>
            </a:r>
            <a:br>
              <a:rPr lang="ru-RU" sz="4000" dirty="0" smtClean="0"/>
            </a:br>
            <a:r>
              <a:rPr lang="ru-RU" sz="4000" dirty="0" smtClean="0"/>
              <a:t>к 70 – </a:t>
            </a:r>
            <a:r>
              <a:rPr lang="ru-RU" sz="4000" dirty="0" err="1" smtClean="0"/>
              <a:t>летию</a:t>
            </a:r>
            <a:r>
              <a:rPr lang="ru-RU" sz="4000" dirty="0" smtClean="0"/>
              <a:t> Победы</a:t>
            </a:r>
            <a:endParaRPr lang="ru-RU" sz="4000" dirty="0"/>
          </a:p>
        </p:txBody>
      </p:sp>
      <p:pic>
        <p:nvPicPr>
          <p:cNvPr id="5" name="Рисунок 4" descr="http://lubovbezusl.ru/_ph/21/31963562.jpg"/>
          <p:cNvPicPr/>
          <p:nvPr/>
        </p:nvPicPr>
        <p:blipFill>
          <a:blip r:embed="rId4">
            <a:extLst>
              <a:ext uri="{28A0092B-C50C-407E-A947-70E740481C1C}">
                <a14:useLocalDpi xmlns:a14="http://schemas.microsoft.com/office/drawing/2010/main" val="0"/>
              </a:ext>
            </a:extLst>
          </a:blip>
          <a:srcRect/>
          <a:stretch>
            <a:fillRect/>
          </a:stretch>
        </p:blipFill>
        <p:spPr bwMode="auto">
          <a:xfrm>
            <a:off x="323529" y="2081662"/>
            <a:ext cx="6264695" cy="4515689"/>
          </a:xfrm>
          <a:prstGeom prst="rect">
            <a:avLst/>
          </a:prstGeom>
          <a:noFill/>
          <a:ln>
            <a:noFill/>
          </a:ln>
        </p:spPr>
      </p:pic>
    </p:spTree>
    <p:extLst>
      <p:ext uri="{BB962C8B-B14F-4D97-AF65-F5344CB8AC3E}">
        <p14:creationId xmlns:p14="http://schemas.microsoft.com/office/powerpoint/2010/main" val="26785842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3"/>
          <p:cNvSpPr>
            <a:spLocks noGrp="1"/>
          </p:cNvSpPr>
          <p:nvPr>
            <p:ph type="ctrTitle"/>
          </p:nvPr>
        </p:nvSpPr>
        <p:spPr>
          <a:xfrm>
            <a:off x="1371601" y="404664"/>
            <a:ext cx="7772400" cy="707886"/>
          </a:xfrm>
          <a:prstGeom prst="rect">
            <a:avLst/>
          </a:prstGeom>
        </p:spPr>
        <p:txBody>
          <a:bodyPr>
            <a:spAutoFit/>
          </a:bodyPr>
          <a:lstStyle/>
          <a:p>
            <a:pPr algn="ctr"/>
            <a:r>
              <a:rPr lang="ru-RU" sz="4000" dirty="0" smtClean="0"/>
              <a:t>Аллея Боевой Славы.  г</a:t>
            </a:r>
            <a:r>
              <a:rPr lang="ru-RU" sz="4000" dirty="0"/>
              <a:t>. Вязники</a:t>
            </a:r>
            <a:endParaRPr lang="ru-RU"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916832"/>
            <a:ext cx="6264696"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747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p:cNvSpPr>
            <a:spLocks noGrp="1"/>
          </p:cNvSpPr>
          <p:nvPr>
            <p:ph type="ctrTitle"/>
          </p:nvPr>
        </p:nvSpPr>
        <p:spPr>
          <a:xfrm>
            <a:off x="1115247" y="-171400"/>
            <a:ext cx="7772400" cy="1470025"/>
          </a:xfrm>
        </p:spPr>
        <p:txBody>
          <a:bodyPr>
            <a:noAutofit/>
          </a:bodyPr>
          <a:lstStyle/>
          <a:p>
            <a:pPr algn="l"/>
            <a:r>
              <a:rPr lang="ru-RU" sz="2800" dirty="0" smtClean="0"/>
              <a:t>   Митинг в честь Дня Победы. М – н Нововязники</a:t>
            </a:r>
            <a:endParaRPr lang="ru-RU" sz="2800" dirty="0"/>
          </a:p>
        </p:txBody>
      </p:sp>
      <p:pic>
        <p:nvPicPr>
          <p:cNvPr id="5" name="Picture 2" descr="C:\Users\Виртуоз\Desktop\00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967" r="41682" b="31793"/>
          <a:stretch/>
        </p:blipFill>
        <p:spPr bwMode="auto">
          <a:xfrm>
            <a:off x="179512" y="2460175"/>
            <a:ext cx="1920646" cy="40348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Виртуоз\Desktop\11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6879" y="866588"/>
            <a:ext cx="2714568" cy="20359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Виртуоз\Desktop\00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8184" y="866588"/>
            <a:ext cx="2736304" cy="20522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C:\Users\Виртуоз\Desktop\01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0896" y="2902514"/>
            <a:ext cx="2808312" cy="21062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Виртуоз\Desktop\118.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86879" y="4653832"/>
            <a:ext cx="2748904" cy="2061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4127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2">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683568" y="332656"/>
            <a:ext cx="8062663" cy="6885384"/>
          </a:xfrm>
        </p:spPr>
        <p:txBody>
          <a:bodyPr>
            <a:normAutofit/>
          </a:bodyPr>
          <a:lstStyle/>
          <a:p>
            <a:r>
              <a:rPr lang="ru-RU" sz="3600" dirty="0" smtClean="0"/>
              <a:t>…Поклонимся </a:t>
            </a:r>
            <a:r>
              <a:rPr lang="ru-RU" sz="3600" dirty="0"/>
              <a:t>великим тем годам,</a:t>
            </a:r>
            <a:r>
              <a:rPr lang="ru-RU" sz="3600" dirty="0" smtClean="0"/>
              <a:t/>
            </a:r>
            <a:br>
              <a:rPr lang="ru-RU" sz="3600" dirty="0" smtClean="0"/>
            </a:br>
            <a:r>
              <a:rPr lang="ru-RU" sz="3600" dirty="0" smtClean="0"/>
              <a:t>      Тем </a:t>
            </a:r>
            <a:r>
              <a:rPr lang="ru-RU" sz="3600" dirty="0"/>
              <a:t>славным командирам и бойцам,</a:t>
            </a:r>
            <a:r>
              <a:rPr lang="ru-RU" sz="3600" dirty="0" smtClean="0"/>
              <a:t/>
            </a:r>
            <a:br>
              <a:rPr lang="ru-RU" sz="3600" dirty="0" smtClean="0"/>
            </a:br>
            <a:r>
              <a:rPr lang="ru-RU" sz="3600" dirty="0" smtClean="0"/>
              <a:t>И </a:t>
            </a:r>
            <a:r>
              <a:rPr lang="ru-RU" sz="3600" dirty="0"/>
              <a:t>маршалам страны, и рядовым,</a:t>
            </a:r>
            <a:r>
              <a:rPr lang="ru-RU" sz="3600" dirty="0" smtClean="0"/>
              <a:t/>
            </a:r>
            <a:br>
              <a:rPr lang="ru-RU" sz="3600" dirty="0" smtClean="0"/>
            </a:br>
            <a:r>
              <a:rPr lang="ru-RU" sz="3600" dirty="0" smtClean="0"/>
              <a:t>Поклонимся </a:t>
            </a:r>
            <a:r>
              <a:rPr lang="ru-RU" sz="3600" dirty="0"/>
              <a:t>и мёртвым, и живым,</a:t>
            </a:r>
            <a:r>
              <a:rPr lang="ru-RU" sz="3600" dirty="0" smtClean="0"/>
              <a:t/>
            </a:r>
            <a:br>
              <a:rPr lang="ru-RU" sz="3600" dirty="0" smtClean="0"/>
            </a:br>
            <a:r>
              <a:rPr lang="ru-RU" sz="3600" dirty="0" smtClean="0"/>
              <a:t>Всем </a:t>
            </a:r>
            <a:r>
              <a:rPr lang="ru-RU" sz="3600" dirty="0"/>
              <a:t>тем, которых забывать нельзя,</a:t>
            </a:r>
            <a:r>
              <a:rPr lang="ru-RU" sz="3600" dirty="0" smtClean="0"/>
              <a:t/>
            </a:r>
            <a:br>
              <a:rPr lang="ru-RU" sz="3600" dirty="0" smtClean="0"/>
            </a:br>
            <a:r>
              <a:rPr lang="ru-RU" sz="3600" dirty="0" smtClean="0"/>
              <a:t>Поклонимся</a:t>
            </a:r>
            <a:r>
              <a:rPr lang="ru-RU" sz="3600" dirty="0"/>
              <a:t>, поклонимся, </a:t>
            </a:r>
            <a:r>
              <a:rPr lang="ru-RU" sz="3600" dirty="0" smtClean="0"/>
              <a:t>друзья.</a:t>
            </a:r>
            <a:r>
              <a:rPr lang="ru-RU" sz="3600" dirty="0"/>
              <a:t/>
            </a:r>
            <a:br>
              <a:rPr lang="ru-RU" sz="3600" dirty="0"/>
            </a:br>
            <a:r>
              <a:rPr lang="ru-RU" sz="3600" dirty="0" smtClean="0"/>
              <a:t>Всем </a:t>
            </a:r>
            <a:r>
              <a:rPr lang="ru-RU" sz="3600" dirty="0"/>
              <a:t>миром, всем народом, </a:t>
            </a:r>
            <a:r>
              <a:rPr lang="ru-RU" sz="3600" dirty="0" smtClean="0"/>
              <a:t>всей</a:t>
            </a:r>
            <a:br>
              <a:rPr lang="ru-RU" sz="3600" dirty="0" smtClean="0"/>
            </a:br>
            <a:r>
              <a:rPr lang="ru-RU" sz="3600" dirty="0" smtClean="0"/>
              <a:t>землёй</a:t>
            </a:r>
            <a:br>
              <a:rPr lang="ru-RU" sz="3600" dirty="0" smtClean="0"/>
            </a:br>
            <a:r>
              <a:rPr lang="ru-RU" sz="3600" dirty="0" smtClean="0"/>
              <a:t>Поклонимся </a:t>
            </a:r>
            <a:r>
              <a:rPr lang="ru-RU" sz="3600" dirty="0"/>
              <a:t>за тот великий бой</a:t>
            </a:r>
            <a:r>
              <a:rPr lang="ru-RU" sz="3600" dirty="0" smtClean="0"/>
              <a:t>.</a:t>
            </a:r>
            <a:br>
              <a:rPr lang="ru-RU" sz="3600" dirty="0" smtClean="0"/>
            </a:br>
            <a:r>
              <a:rPr lang="ru-RU" sz="3600" dirty="0" smtClean="0"/>
              <a:t/>
            </a:r>
            <a:br>
              <a:rPr lang="ru-RU" sz="3600" dirty="0" smtClean="0"/>
            </a:br>
            <a:r>
              <a:rPr lang="ru-RU" sz="3600" dirty="0" smtClean="0"/>
              <a:t>          Н. Добронравов</a:t>
            </a:r>
            <a:r>
              <a:rPr lang="ru-RU" dirty="0" smtClean="0"/>
              <a:t/>
            </a:r>
            <a:br>
              <a:rPr lang="ru-RU" dirty="0" smtClean="0"/>
            </a:br>
            <a:endParaRPr lang="ru-RU" dirty="0"/>
          </a:p>
        </p:txBody>
      </p:sp>
    </p:spTree>
    <p:extLst>
      <p:ext uri="{BB962C8B-B14F-4D97-AF65-F5344CB8AC3E}">
        <p14:creationId xmlns:p14="http://schemas.microsoft.com/office/powerpoint/2010/main" val="13942986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2">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1044725" y="188640"/>
            <a:ext cx="7054551" cy="6336704"/>
          </a:xfrm>
        </p:spPr>
        <p:txBody>
          <a:bodyPr>
            <a:normAutofit/>
          </a:bodyPr>
          <a:lstStyle/>
          <a:p>
            <a:r>
              <a:rPr lang="ru-RU" dirty="0"/>
              <a:t>Люди!</a:t>
            </a:r>
            <a:br>
              <a:rPr lang="ru-RU" dirty="0"/>
            </a:br>
            <a:r>
              <a:rPr lang="ru-RU" dirty="0"/>
              <a:t>Покуда сердца стучатся,—</a:t>
            </a:r>
            <a:br>
              <a:rPr lang="ru-RU" dirty="0"/>
            </a:br>
            <a:r>
              <a:rPr lang="ru-RU" dirty="0"/>
              <a:t>помните!</a:t>
            </a:r>
            <a:br>
              <a:rPr lang="ru-RU" dirty="0"/>
            </a:br>
            <a:r>
              <a:rPr lang="ru-RU" dirty="0"/>
              <a:t>Какою</a:t>
            </a:r>
            <a:br>
              <a:rPr lang="ru-RU" dirty="0"/>
            </a:br>
            <a:r>
              <a:rPr lang="ru-RU" dirty="0"/>
              <a:t>ценой</a:t>
            </a:r>
            <a:br>
              <a:rPr lang="ru-RU" dirty="0"/>
            </a:br>
            <a:r>
              <a:rPr lang="ru-RU" dirty="0"/>
              <a:t>завоевано счастье,—</a:t>
            </a:r>
            <a:br>
              <a:rPr lang="ru-RU" dirty="0"/>
            </a:br>
            <a:r>
              <a:rPr lang="ru-RU" dirty="0"/>
              <a:t>пожалуйста, помните</a:t>
            </a:r>
            <a:r>
              <a:rPr lang="ru-RU" dirty="0" smtClean="0"/>
              <a:t>!</a:t>
            </a:r>
            <a:br>
              <a:rPr lang="ru-RU" dirty="0" smtClean="0"/>
            </a:br>
            <a:r>
              <a:rPr lang="ru-RU" dirty="0" smtClean="0"/>
              <a:t>                  </a:t>
            </a:r>
            <a:r>
              <a:rPr lang="ru-RU" sz="3200" dirty="0" smtClean="0"/>
              <a:t>Р. Рождественский.</a:t>
            </a:r>
            <a:endParaRPr lang="ru-RU" dirty="0"/>
          </a:p>
        </p:txBody>
      </p:sp>
    </p:spTree>
    <p:extLst>
      <p:ext uri="{BB962C8B-B14F-4D97-AF65-F5344CB8AC3E}">
        <p14:creationId xmlns:p14="http://schemas.microsoft.com/office/powerpoint/2010/main" val="1822333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2123728" y="188640"/>
            <a:ext cx="6624736" cy="1470025"/>
          </a:xfrm>
        </p:spPr>
        <p:txBody>
          <a:bodyPr>
            <a:normAutofit/>
          </a:bodyPr>
          <a:lstStyle/>
          <a:p>
            <a:r>
              <a:rPr lang="ru-RU" sz="4000" dirty="0" smtClean="0"/>
              <a:t>Летчики  - </a:t>
            </a:r>
            <a:r>
              <a:rPr lang="ru-RU" sz="4000" dirty="0" err="1" smtClean="0"/>
              <a:t>вязниковцы</a:t>
            </a:r>
            <a:r>
              <a:rPr lang="ru-RU" sz="4000" dirty="0" smtClean="0"/>
              <a:t>, </a:t>
            </a:r>
            <a:br>
              <a:rPr lang="ru-RU" sz="4000" dirty="0" smtClean="0"/>
            </a:br>
            <a:r>
              <a:rPr lang="ru-RU" sz="4000" dirty="0" smtClean="0"/>
              <a:t>Герои Советского Союза</a:t>
            </a:r>
            <a:endParaRPr lang="ru-RU" sz="4000" dirty="0"/>
          </a:p>
        </p:txBody>
      </p:sp>
      <p:sp>
        <p:nvSpPr>
          <p:cNvPr id="3" name="Подзаголовок 2"/>
          <p:cNvSpPr>
            <a:spLocks noGrp="1"/>
          </p:cNvSpPr>
          <p:nvPr>
            <p:ph type="subTitle" idx="1"/>
          </p:nvPr>
        </p:nvSpPr>
        <p:spPr/>
        <p:txBody>
          <a:bodyPr/>
          <a:lstStyle/>
          <a:p>
            <a:endParaRPr lang="ru-RU"/>
          </a:p>
        </p:txBody>
      </p:sp>
      <p:pic>
        <p:nvPicPr>
          <p:cNvPr id="2050" name="Picture 2" descr="C:\Users\Виртуоз\Downloads\планер.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700808"/>
            <a:ext cx="6637555" cy="4896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1148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5373107" y="620688"/>
            <a:ext cx="3168352" cy="2564904"/>
          </a:xfrm>
        </p:spPr>
        <p:txBody>
          <a:bodyPr>
            <a:normAutofit fontScale="90000"/>
          </a:bodyPr>
          <a:lstStyle/>
          <a:p>
            <a:pPr algn="l"/>
            <a:r>
              <a:rPr lang="ru-RU" sz="1800" dirty="0" smtClean="0"/>
              <a:t>Рассказала людская молва, </a:t>
            </a:r>
            <a:br>
              <a:rPr lang="ru-RU" sz="1800" dirty="0" smtClean="0"/>
            </a:br>
            <a:r>
              <a:rPr lang="ru-RU" sz="1800" dirty="0" smtClean="0"/>
              <a:t>Что есть город в глубинке России,</a:t>
            </a:r>
            <a:br>
              <a:rPr lang="ru-RU" sz="1800" dirty="0" smtClean="0"/>
            </a:br>
            <a:r>
              <a:rPr lang="ru-RU" sz="1800" dirty="0" smtClean="0"/>
              <a:t>И геройским его назвала</a:t>
            </a:r>
            <a:br>
              <a:rPr lang="ru-RU" sz="1800" dirty="0" smtClean="0"/>
            </a:br>
            <a:r>
              <a:rPr lang="ru-RU" sz="1800" dirty="0" smtClean="0"/>
              <a:t>В те тревожные дни боевые.</a:t>
            </a:r>
            <a:br>
              <a:rPr lang="ru-RU" sz="1800" dirty="0" smtClean="0"/>
            </a:br>
            <a:r>
              <a:rPr lang="ru-RU" sz="1800" dirty="0" smtClean="0"/>
              <a:t>…  Город наш с той военной поры</a:t>
            </a:r>
            <a:br>
              <a:rPr lang="ru-RU" sz="1800" dirty="0" smtClean="0"/>
            </a:br>
            <a:r>
              <a:rPr lang="ru-RU" sz="1800" dirty="0" smtClean="0"/>
              <a:t>( Мы гордимся, я это не скрою),</a:t>
            </a:r>
            <a:br>
              <a:rPr lang="ru-RU" sz="1800" dirty="0" smtClean="0"/>
            </a:br>
            <a:r>
              <a:rPr lang="ru-RU" sz="1800" dirty="0" smtClean="0"/>
              <a:t>По преданью народной молвы,</a:t>
            </a:r>
            <a:br>
              <a:rPr lang="ru-RU" sz="1800" dirty="0" smtClean="0"/>
            </a:br>
            <a:r>
              <a:rPr lang="ru-RU" sz="1800" dirty="0" smtClean="0"/>
              <a:t>Называется ГОРОД  ГЕРОЕВ.</a:t>
            </a:r>
            <a:br>
              <a:rPr lang="ru-RU" sz="1800" dirty="0" smtClean="0"/>
            </a:br>
            <a:r>
              <a:rPr lang="ru-RU" sz="1800" dirty="0" smtClean="0"/>
              <a:t/>
            </a:r>
            <a:br>
              <a:rPr lang="ru-RU" sz="1800" dirty="0" smtClean="0"/>
            </a:br>
            <a:r>
              <a:rPr lang="ru-RU" sz="1800" dirty="0" smtClean="0"/>
              <a:t>                                      Н. Гаврилова</a:t>
            </a:r>
            <a:br>
              <a:rPr lang="ru-RU" sz="1800" dirty="0" smtClean="0"/>
            </a:br>
            <a:r>
              <a:rPr lang="ru-RU" dirty="0" smtClean="0"/>
              <a:t/>
            </a:r>
            <a:br>
              <a:rPr lang="ru-RU" dirty="0" smtClean="0"/>
            </a:br>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Picture 2" descr="C:\Users\Виртуоз\Downloads\1500x5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2564904"/>
            <a:ext cx="7920880"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965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1371600" y="188640"/>
            <a:ext cx="7772400" cy="1470025"/>
          </a:xfrm>
        </p:spPr>
        <p:txBody>
          <a:bodyPr>
            <a:normAutofit/>
          </a:bodyPr>
          <a:lstStyle/>
          <a:p>
            <a:r>
              <a:rPr lang="ru-RU" sz="3600" dirty="0" smtClean="0"/>
              <a:t>Аэроклуб 30 – х годов </a:t>
            </a:r>
            <a:r>
              <a:rPr lang="en-US" sz="3600" dirty="0" smtClean="0"/>
              <a:t>XX </a:t>
            </a:r>
            <a:r>
              <a:rPr lang="ru-RU" sz="3600" dirty="0" smtClean="0"/>
              <a:t>века</a:t>
            </a:r>
            <a:endParaRPr lang="ru-RU" sz="3600" dirty="0"/>
          </a:p>
        </p:txBody>
      </p:sp>
      <p:pic>
        <p:nvPicPr>
          <p:cNvPr id="5" name="Picture 5" descr="C:\Users\Виртуоз\Downloads\занятия 1940 Борисоглебск.jpg"/>
          <p:cNvPicPr>
            <a:picLocks noChangeAspect="1" noChangeArrowheads="1"/>
          </p:cNvPicPr>
          <p:nvPr/>
        </p:nvPicPr>
        <p:blipFill rotWithShape="1">
          <a:blip r:embed="rId4">
            <a:extLst>
              <a:ext uri="{28A0092B-C50C-407E-A947-70E740481C1C}">
                <a14:useLocalDpi xmlns:a14="http://schemas.microsoft.com/office/drawing/2010/main" val="0"/>
              </a:ext>
            </a:extLst>
          </a:blip>
          <a:srcRect b="4429"/>
          <a:stretch/>
        </p:blipFill>
        <p:spPr bwMode="auto">
          <a:xfrm>
            <a:off x="2696580" y="4149080"/>
            <a:ext cx="3750841" cy="24703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Виртуоз\Downloads\аэроклуб 1937 Барнаул.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1700808"/>
            <a:ext cx="3744685" cy="223224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Виртуоз\Downloads\школа пилотов Вязники.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048" y="1680920"/>
            <a:ext cx="3744416" cy="2252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46473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899592" y="260648"/>
            <a:ext cx="5400600" cy="1470025"/>
          </a:xfrm>
        </p:spPr>
        <p:txBody>
          <a:bodyPr>
            <a:noAutofit/>
          </a:bodyPr>
          <a:lstStyle/>
          <a:p>
            <a:r>
              <a:rPr lang="ru-RU" sz="2800" dirty="0" smtClean="0"/>
              <a:t>«Над полянами, над покосами,</a:t>
            </a:r>
            <a:br>
              <a:rPr lang="ru-RU" sz="2800" dirty="0" smtClean="0"/>
            </a:br>
            <a:r>
              <a:rPr lang="ru-RU" sz="2800" dirty="0" smtClean="0"/>
              <a:t> пригибая к земле траву, </a:t>
            </a:r>
            <a:br>
              <a:rPr lang="ru-RU" sz="2800" dirty="0" smtClean="0"/>
            </a:br>
            <a:r>
              <a:rPr lang="ru-RU" sz="2800" dirty="0" smtClean="0"/>
              <a:t>наши летчики-</a:t>
            </a:r>
            <a:r>
              <a:rPr lang="ru-RU" sz="2800" dirty="0" err="1" smtClean="0"/>
              <a:t>вязниковцы</a:t>
            </a:r>
            <a:r>
              <a:rPr lang="ru-RU" sz="2800" dirty="0" smtClean="0"/>
              <a:t/>
            </a:r>
            <a:br>
              <a:rPr lang="ru-RU" sz="2800" dirty="0" smtClean="0"/>
            </a:br>
            <a:r>
              <a:rPr lang="ru-RU" sz="2800" dirty="0" smtClean="0"/>
              <a:t> поднимаются в синеву». </a:t>
            </a:r>
            <a:endParaRPr lang="ru-RU" sz="2800" dirty="0"/>
          </a:p>
        </p:txBody>
      </p:sp>
      <p:pic>
        <p:nvPicPr>
          <p:cNvPr id="5" name="Picture 3" descr="C:\Users\Виртуоз\Downloads\самолет.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204864"/>
            <a:ext cx="6192688" cy="42627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Виртуоз\Downloads\Фатьянов.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2" y="188640"/>
            <a:ext cx="2484784" cy="1785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9152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276872"/>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371600" y="114300"/>
            <a:ext cx="7772400" cy="1470025"/>
          </a:xfrm>
        </p:spPr>
        <p:txBody>
          <a:bodyPr>
            <a:noAutofit/>
          </a:bodyPr>
          <a:lstStyle/>
          <a:p>
            <a:r>
              <a:rPr lang="ru-RU" sz="3200" dirty="0" err="1" smtClean="0"/>
              <a:t>Мошин</a:t>
            </a:r>
            <a:r>
              <a:rPr lang="ru-RU" sz="3200" dirty="0" smtClean="0"/>
              <a:t> Александр Федорович</a:t>
            </a:r>
            <a:br>
              <a:rPr lang="ru-RU" sz="3200" dirty="0" smtClean="0"/>
            </a:br>
            <a:r>
              <a:rPr lang="ru-RU" sz="3200" dirty="0" smtClean="0"/>
              <a:t>( 28.09.1017 – 13.07.1943)</a:t>
            </a:r>
            <a:endParaRPr lang="ru-RU" sz="3200" dirty="0"/>
          </a:p>
        </p:txBody>
      </p:sp>
      <p:pic>
        <p:nvPicPr>
          <p:cNvPr id="8" name="Picture 2" descr="C:\Users\Виртуоз\Downloads\Мошин.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776" y="1484783"/>
            <a:ext cx="4092581" cy="5128245"/>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1"/>
          <p:cNvSpPr txBox="1">
            <a:spLocks/>
          </p:cNvSpPr>
          <p:nvPr/>
        </p:nvSpPr>
        <p:spPr>
          <a:xfrm>
            <a:off x="-468560" y="5715000"/>
            <a:ext cx="3384376"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Первый Герой </a:t>
            </a:r>
          </a:p>
          <a:p>
            <a:r>
              <a:rPr lang="ru-RU" sz="2400" dirty="0" smtClean="0"/>
              <a:t>нашего края</a:t>
            </a:r>
          </a:p>
        </p:txBody>
      </p:sp>
    </p:spTree>
    <p:extLst>
      <p:ext uri="{BB962C8B-B14F-4D97-AF65-F5344CB8AC3E}">
        <p14:creationId xmlns:p14="http://schemas.microsoft.com/office/powerpoint/2010/main" val="2296362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804670" y="230783"/>
            <a:ext cx="7772400" cy="1470025"/>
          </a:xfrm>
        </p:spPr>
        <p:txBody>
          <a:bodyPr>
            <a:normAutofit/>
          </a:bodyPr>
          <a:lstStyle/>
          <a:p>
            <a:r>
              <a:rPr lang="ru-RU" sz="3200" dirty="0" smtClean="0"/>
              <a:t>Антошкин Иван </a:t>
            </a:r>
            <a:r>
              <a:rPr lang="ru-RU" sz="3200" dirty="0" err="1" smtClean="0"/>
              <a:t>Диомидович</a:t>
            </a:r>
            <a:r>
              <a:rPr lang="ru-RU" sz="3200" dirty="0" smtClean="0"/>
              <a:t/>
            </a:r>
            <a:br>
              <a:rPr lang="ru-RU" sz="3200" dirty="0" smtClean="0"/>
            </a:br>
            <a:r>
              <a:rPr lang="ru-RU" sz="3200" dirty="0" smtClean="0"/>
              <a:t>( 25.05.1900 – 02.05.1944)</a:t>
            </a:r>
            <a:endParaRPr lang="ru-RU" sz="3200" dirty="0"/>
          </a:p>
        </p:txBody>
      </p:sp>
      <p:sp>
        <p:nvSpPr>
          <p:cNvPr id="3" name="Подзаголовок 2"/>
          <p:cNvSpPr>
            <a:spLocks noGrp="1"/>
          </p:cNvSpPr>
          <p:nvPr>
            <p:ph type="subTitle" idx="1"/>
          </p:nvPr>
        </p:nvSpPr>
        <p:spPr/>
        <p:txBody>
          <a:bodyPr/>
          <a:lstStyle/>
          <a:p>
            <a:endParaRPr lang="ru-RU"/>
          </a:p>
        </p:txBody>
      </p:sp>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2348880"/>
            <a:ext cx="2952328" cy="295232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1700808"/>
            <a:ext cx="3982157" cy="4824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251251" y="6108104"/>
            <a:ext cx="1944754" cy="461665"/>
          </a:xfrm>
          <a:prstGeom prst="rect">
            <a:avLst/>
          </a:prstGeom>
        </p:spPr>
        <p:txBody>
          <a:bodyPr wrap="square">
            <a:spAutoFit/>
          </a:bodyPr>
          <a:lstStyle/>
          <a:p>
            <a:r>
              <a:rPr lang="ru-RU" sz="2400" dirty="0" smtClean="0"/>
              <a:t>Наш генерал</a:t>
            </a:r>
            <a:endParaRPr lang="ru-RU" sz="2400" dirty="0"/>
          </a:p>
        </p:txBody>
      </p:sp>
    </p:spTree>
    <p:extLst>
      <p:ext uri="{BB962C8B-B14F-4D97-AF65-F5344CB8AC3E}">
        <p14:creationId xmlns:p14="http://schemas.microsoft.com/office/powerpoint/2010/main" val="37025438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Виртуоз\Downloads\фон7.jpg"/>
          <p:cNvPicPr>
            <a:picLocks noChangeAspect="1" noChangeArrowheads="1"/>
          </p:cNvPicPr>
          <p:nvPr/>
        </p:nvPicPr>
        <p:blipFill rotWithShape="1">
          <a:blip r:embed="rId3">
            <a:extLst>
              <a:ext uri="{28A0092B-C50C-407E-A947-70E740481C1C}">
                <a14:useLocalDpi xmlns:a14="http://schemas.microsoft.com/office/drawing/2010/main" val="0"/>
              </a:ext>
            </a:extLst>
          </a:blip>
          <a:srcRect b="5480"/>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Виртуоз\Downloads\звезд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5801" y="2348880"/>
            <a:ext cx="2952328" cy="2952327"/>
          </a:xfrm>
          <a:prstGeom prst="rect">
            <a:avLst/>
          </a:prstGeom>
          <a:noFill/>
          <a:extLst>
            <a:ext uri="{909E8E84-426E-40DD-AFC4-6F175D3DCCD1}">
              <a14:hiddenFill xmlns:a14="http://schemas.microsoft.com/office/drawing/2010/main">
                <a:solidFill>
                  <a:srgbClr val="FFFFFF"/>
                </a:solidFill>
              </a14:hiddenFill>
            </a:ext>
          </a:extLst>
        </p:spPr>
      </p:pic>
      <p:sp>
        <p:nvSpPr>
          <p:cNvPr id="6" name="Заголовок 1"/>
          <p:cNvSpPr>
            <a:spLocks noGrp="1"/>
          </p:cNvSpPr>
          <p:nvPr>
            <p:ph type="ctrTitle"/>
          </p:nvPr>
        </p:nvSpPr>
        <p:spPr>
          <a:xfrm>
            <a:off x="1200150" y="115888"/>
            <a:ext cx="7772400" cy="1470025"/>
          </a:xfrm>
        </p:spPr>
        <p:txBody>
          <a:bodyPr>
            <a:noAutofit/>
          </a:bodyPr>
          <a:lstStyle/>
          <a:p>
            <a:r>
              <a:rPr lang="ru-RU" sz="3200" dirty="0" err="1" smtClean="0"/>
              <a:t>Зудилов</a:t>
            </a:r>
            <a:r>
              <a:rPr lang="ru-RU" sz="3200" dirty="0" smtClean="0"/>
              <a:t> Иван Сергеевич</a:t>
            </a:r>
            <a:br>
              <a:rPr lang="ru-RU" sz="3200" dirty="0" smtClean="0"/>
            </a:br>
            <a:r>
              <a:rPr lang="ru-RU" sz="3200" dirty="0" smtClean="0"/>
              <a:t>( 02.05.1919 – 07.10.1980)</a:t>
            </a:r>
            <a:endParaRPr lang="ru-RU" sz="3200" dirty="0"/>
          </a:p>
        </p:txBody>
      </p:sp>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3808" y="1628800"/>
            <a:ext cx="3816423" cy="4865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Заголовок 1"/>
          <p:cNvSpPr txBox="1">
            <a:spLocks noGrp="1"/>
          </p:cNvSpPr>
          <p:nvPr>
            <p:ph type="subTitle" idx="1"/>
          </p:nvPr>
        </p:nvSpPr>
        <p:spPr>
          <a:xfrm>
            <a:off x="-275801" y="5913185"/>
            <a:ext cx="3121042" cy="91365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dirty="0" smtClean="0"/>
              <a:t>Всегда с победой</a:t>
            </a:r>
            <a:endParaRPr lang="ru-RU" sz="2400" dirty="0"/>
          </a:p>
        </p:txBody>
      </p:sp>
    </p:spTree>
    <p:extLst>
      <p:ext uri="{BB962C8B-B14F-4D97-AF65-F5344CB8AC3E}">
        <p14:creationId xmlns:p14="http://schemas.microsoft.com/office/powerpoint/2010/main" val="1638193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516</TotalTime>
  <Words>2263</Words>
  <Application>Microsoft Office PowerPoint</Application>
  <PresentationFormat>Экран (4:3)</PresentationFormat>
  <Paragraphs>120</Paragraphs>
  <Slides>27</Slides>
  <Notes>24</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Муниципальное бюджетное дошкольное образовательное учреждение « «Детский сад « Теремок» г. Вязники  Владимирской области»</vt:lpstr>
      <vt:lpstr>Только тот народ,  который чтит своих героев,  может считаться великим.    Рокоссовский К. К.</vt:lpstr>
      <vt:lpstr>Летчики  - вязниковцы,  Герои Советского Союза</vt:lpstr>
      <vt:lpstr>Рассказала людская молва,  Что есть город в глубинке России, И геройским его назвала В те тревожные дни боевые. …  Город наш с той военной поры ( Мы гордимся, я это не скрою), По преданью народной молвы, Называется ГОРОД  ГЕРОЕВ.                                        Н. Гаврилова  </vt:lpstr>
      <vt:lpstr>Аэроклуб 30 – х годов XX века</vt:lpstr>
      <vt:lpstr>«Над полянами, над покосами,  пригибая к земле траву,  наши летчики-вязниковцы  поднимаются в синеву». </vt:lpstr>
      <vt:lpstr>Мошин Александр Федорович ( 28.09.1017 – 13.07.1943)</vt:lpstr>
      <vt:lpstr>Антошкин Иван Диомидович ( 25.05.1900 – 02.05.1944)</vt:lpstr>
      <vt:lpstr>Зудилов Иван Сергеевич ( 02.05.1919 – 07.10.1980)</vt:lpstr>
      <vt:lpstr>Хвостунов Андрей Григорьевич ( 27.10.1919 – 07.08.1989)</vt:lpstr>
      <vt:lpstr>Краснов Николай Федорович ( 09.12.1914 – 29.01.1945)</vt:lpstr>
      <vt:lpstr>Шорников  Александр Сергеевич (31.10. 1912 – 18.11.1983)</vt:lpstr>
      <vt:lpstr>Лукин Афанасий Петрович ( 22.08.1919 – 24.10.1996)</vt:lpstr>
      <vt:lpstr>Мочалов Михаил Ильич ( 13.10.1921 – 11.03.1972)</vt:lpstr>
      <vt:lpstr>Рыбаков Анатолий  Федорович ( 19.12.1923 – 22.05.1989) </vt:lpstr>
      <vt:lpstr>Киселев Василий Алексеевич ( 19.12. 1915 – 17.06.1950)</vt:lpstr>
      <vt:lpstr>Прошенков  Николай Иванович (07.01.1918 – 27.04.1963)</vt:lpstr>
      <vt:lpstr>Хорохонов Николай Дмитриевич (26.03. 1923 – 14.10.1944)</vt:lpstr>
      <vt:lpstr>Батаров Михаил Федорович (30.09.1919 – 26.12.1990)</vt:lpstr>
      <vt:lpstr>Глебов Михаил Максимович (24.07.1921  - 02.04.2003)</vt:lpstr>
      <vt:lpstr>Памятник воспитанникам   Вязниковского аэроклуба</vt:lpstr>
      <vt:lpstr>Это нужно -  не мертвым!  Это надо  - живым!                          Р. Рождественский</vt:lpstr>
      <vt:lpstr>Памятник вертолету Ми-2  к 70 – летию Победы</vt:lpstr>
      <vt:lpstr>Аллея Боевой Славы.  г. Вязники</vt:lpstr>
      <vt:lpstr>   Митинг в честь Дня Победы. М – н Нововязники</vt:lpstr>
      <vt:lpstr>…Поклонимся великим тем годам,       Тем славным командирам и бойцам, И маршалам страны, и рядовым, Поклонимся и мёртвым, и живым, Всем тем, которых забывать нельзя, Поклонимся, поклонимся, друзья. Всем миром, всем народом, всей землёй Поклонимся за тот великий бой.            Н. Добронравов </vt:lpstr>
      <vt:lpstr>Люди! Покуда сердца стучатся,— помните! Какою ценой завоевано счастье,— пожалуйста, помните!                   Р. Рождественский.</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Виртуоз</dc:creator>
  <cp:lastModifiedBy>Виртуоз</cp:lastModifiedBy>
  <cp:revision>46</cp:revision>
  <dcterms:created xsi:type="dcterms:W3CDTF">2020-04-30T17:11:04Z</dcterms:created>
  <dcterms:modified xsi:type="dcterms:W3CDTF">2022-06-23T17:50:36Z</dcterms:modified>
</cp:coreProperties>
</file>