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57" r:id="rId4"/>
    <p:sldId id="258" r:id="rId5"/>
    <p:sldId id="260" r:id="rId6"/>
    <p:sldId id="277" r:id="rId7"/>
    <p:sldId id="278" r:id="rId8"/>
    <p:sldId id="274" r:id="rId9"/>
    <p:sldId id="273" r:id="rId10"/>
    <p:sldId id="263" r:id="rId11"/>
    <p:sldId id="264" r:id="rId12"/>
    <p:sldId id="265" r:id="rId13"/>
    <p:sldId id="271" r:id="rId14"/>
    <p:sldId id="266" r:id="rId15"/>
    <p:sldId id="272" r:id="rId16"/>
    <p:sldId id="275" r:id="rId17"/>
    <p:sldId id="267" r:id="rId18"/>
    <p:sldId id="268" r:id="rId19"/>
    <p:sldId id="276" r:id="rId20"/>
    <p:sldId id="269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  <a:srgbClr val="A50021"/>
    <a:srgbClr val="993366"/>
    <a:srgbClr val="99003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s://o-sebe.com/wp-content/uploads/2020/03/0-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2656"/>
            <a:ext cx="5039594" cy="37796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16" name="Picture 4" descr="https://lifestyle-journal.ru/netcat_files/291_6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5114" y="2204864"/>
            <a:ext cx="4348727" cy="43924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432048"/>
          </a:xfrm>
        </p:spPr>
        <p:txBody>
          <a:bodyPr>
            <a:noAutofit/>
          </a:bodyPr>
          <a:lstStyle/>
          <a:p>
            <a:r>
              <a:rPr lang="ru-RU" sz="3600" b="1" dirty="0" err="1" smtClean="0">
                <a:solidFill>
                  <a:srgbClr val="660033"/>
                </a:solidFill>
              </a:rPr>
              <a:t>Данко</a:t>
            </a:r>
            <a:r>
              <a:rPr lang="ru-RU" sz="3600" b="1" dirty="0" smtClean="0">
                <a:solidFill>
                  <a:srgbClr val="660033"/>
                </a:solidFill>
              </a:rPr>
              <a:t> </a:t>
            </a:r>
            <a:r>
              <a:rPr lang="ru-RU" sz="3600" dirty="0" smtClean="0">
                <a:solidFill>
                  <a:srgbClr val="660033"/>
                </a:solidFill>
              </a:rPr>
              <a:t/>
            </a:r>
            <a:br>
              <a:rPr lang="ru-RU" sz="3600" dirty="0" smtClean="0">
                <a:solidFill>
                  <a:srgbClr val="660033"/>
                </a:solidFill>
              </a:rPr>
            </a:br>
            <a:endParaRPr lang="ru-RU" sz="3600" dirty="0">
              <a:solidFill>
                <a:srgbClr val="660033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1520" y="764704"/>
          <a:ext cx="8712968" cy="5327904"/>
        </p:xfrm>
        <a:graphic>
          <a:graphicData uri="http://schemas.openxmlformats.org/drawingml/2006/table">
            <a:tbl>
              <a:tblPr/>
              <a:tblGrid>
                <a:gridCol w="3066971"/>
                <a:gridCol w="5645997"/>
              </a:tblGrid>
              <a:tr h="16085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Эпитет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Лучший из всех;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Был бодр и ясен;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Горящее сердце;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Гордый смельчак;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Смелое сердце.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Метафора 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В его очах светилось много силы и живого огня;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Вскипело негодование в сердце;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Сердце вспыхнуло огнём желания спасти их;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В очах засверкали лучи того могучего огня;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Ещё ярче загорелось в нём сердце;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Разорвал грудь руками и вырвал из неё своё сердце;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Факел великой любви к людям;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Гипербола 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Сильнее грома крикнул </a:t>
                      </a:r>
                      <a:r>
                        <a:rPr lang="ru-RU" sz="2000" dirty="0" err="1">
                          <a:latin typeface="Times New Roman"/>
                          <a:ea typeface="Calibri"/>
                          <a:cs typeface="Times New Roman"/>
                        </a:rPr>
                        <a:t>Данко</a:t>
                      </a: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;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Сердце пылало как солнце и ярче солнца</a:t>
                      </a: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;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576064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660033"/>
                </a:solidFill>
              </a:rPr>
              <a:t>Люди племени</a:t>
            </a:r>
            <a:r>
              <a:rPr lang="ru-RU" sz="3600" dirty="0" smtClean="0">
                <a:solidFill>
                  <a:srgbClr val="660033"/>
                </a:solidFill>
              </a:rPr>
              <a:t/>
            </a:r>
            <a:br>
              <a:rPr lang="ru-RU" sz="3600" dirty="0" smtClean="0">
                <a:solidFill>
                  <a:srgbClr val="660033"/>
                </a:solidFill>
              </a:rPr>
            </a:br>
            <a:endParaRPr lang="ru-RU" sz="3600" dirty="0">
              <a:solidFill>
                <a:srgbClr val="660033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95536" y="1196752"/>
          <a:ext cx="8280920" cy="4393655"/>
        </p:xfrm>
        <a:graphic>
          <a:graphicData uri="http://schemas.openxmlformats.org/drawingml/2006/table">
            <a:tbl>
              <a:tblPr/>
              <a:tblGrid>
                <a:gridCol w="3036886"/>
                <a:gridCol w="5244034"/>
              </a:tblGrid>
              <a:tr h="17281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Эпитет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latin typeface="Times New Roman"/>
                          <a:ea typeface="Calibri"/>
                          <a:cs typeface="Times New Roman"/>
                        </a:rPr>
                        <a:t>Трусливые слова;</a:t>
                      </a:r>
                      <a:endParaRPr lang="ru-RU" sz="2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latin typeface="Times New Roman"/>
                          <a:ea typeface="Calibri"/>
                          <a:cs typeface="Times New Roman"/>
                        </a:rPr>
                        <a:t>Скованные страхом;</a:t>
                      </a:r>
                      <a:endParaRPr lang="ru-RU" sz="2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latin typeface="Times New Roman"/>
                          <a:ea typeface="Calibri"/>
                          <a:cs typeface="Times New Roman"/>
                        </a:rPr>
                        <a:t>Маленькие люди;</a:t>
                      </a:r>
                      <a:endParaRPr lang="ru-RU" sz="2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latin typeface="Times New Roman"/>
                          <a:ea typeface="Calibri"/>
                          <a:cs typeface="Times New Roman"/>
                        </a:rPr>
                        <a:t>Усталые и </a:t>
                      </a:r>
                      <a:r>
                        <a:rPr lang="ru-RU" sz="2200" dirty="0" smtClean="0">
                          <a:latin typeface="Times New Roman"/>
                          <a:ea typeface="Calibri"/>
                          <a:cs typeface="Times New Roman"/>
                        </a:rPr>
                        <a:t>злые.</a:t>
                      </a:r>
                      <a:endParaRPr lang="ru-RU" sz="2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90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Метафора 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latin typeface="Times New Roman"/>
                          <a:ea typeface="Calibri"/>
                          <a:cs typeface="Times New Roman"/>
                        </a:rPr>
                        <a:t>Ужас родили женщины плачем;</a:t>
                      </a:r>
                      <a:endParaRPr lang="ru-RU" sz="2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latin typeface="Times New Roman"/>
                          <a:ea typeface="Calibri"/>
                          <a:cs typeface="Times New Roman"/>
                        </a:rPr>
                        <a:t>В злобе и гневе обрушились на </a:t>
                      </a:r>
                      <a:r>
                        <a:rPr lang="ru-RU" sz="2200" dirty="0" err="1">
                          <a:latin typeface="Times New Roman"/>
                          <a:ea typeface="Calibri"/>
                          <a:cs typeface="Times New Roman"/>
                        </a:rPr>
                        <a:t>Данко</a:t>
                      </a:r>
                      <a:r>
                        <a:rPr lang="ru-RU" sz="2200" dirty="0">
                          <a:latin typeface="Times New Roman"/>
                          <a:ea typeface="Calibri"/>
                          <a:cs typeface="Times New Roman"/>
                        </a:rPr>
                        <a:t>;</a:t>
                      </a:r>
                      <a:endParaRPr lang="ru-RU" sz="2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25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Сравнение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latin typeface="Times New Roman"/>
                          <a:ea typeface="Calibri"/>
                          <a:cs typeface="Times New Roman"/>
                        </a:rPr>
                        <a:t>Они – как звери;</a:t>
                      </a:r>
                      <a:endParaRPr lang="ru-RU" sz="2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latin typeface="Times New Roman"/>
                          <a:ea typeface="Calibri"/>
                          <a:cs typeface="Times New Roman"/>
                        </a:rPr>
                        <a:t>Насторожились, как волки;</a:t>
                      </a:r>
                      <a:endParaRPr lang="ru-RU" sz="2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latin typeface="Times New Roman"/>
                          <a:ea typeface="Calibri"/>
                          <a:cs typeface="Times New Roman"/>
                        </a:rPr>
                        <a:t>Изумлённые, стали, как камни.</a:t>
                      </a:r>
                      <a:endParaRPr lang="ru-RU" sz="2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9268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dirty="0" smtClean="0">
                <a:solidFill>
                  <a:srgbClr val="660033"/>
                </a:solidFill>
              </a:rPr>
              <a:t>Антитеза  - </a:t>
            </a:r>
            <a:r>
              <a:rPr lang="ru-RU" dirty="0" smtClean="0"/>
              <a:t>это  стилистический прием, заключающийся в сопоставлении противоположных или резко контрастных понятий и образов.</a:t>
            </a:r>
            <a:endParaRPr lang="ru-RU" sz="3600" dirty="0" smtClean="0"/>
          </a:p>
          <a:p>
            <a:pPr marL="0" indent="0" algn="ctr">
              <a:buNone/>
            </a:pPr>
            <a:endParaRPr lang="ru-RU" sz="3600" dirty="0"/>
          </a:p>
        </p:txBody>
      </p:sp>
      <p:pic>
        <p:nvPicPr>
          <p:cNvPr id="22532" name="Picture 4" descr="https://xn----7sbb5adknde1cb0dyd.xn--p1ai/images/big/15506.jpg"/>
          <p:cNvPicPr>
            <a:picLocks noChangeAspect="1" noChangeArrowheads="1"/>
          </p:cNvPicPr>
          <p:nvPr/>
        </p:nvPicPr>
        <p:blipFill>
          <a:blip r:embed="rId2" cstate="print"/>
          <a:srcRect l="2431" t="2411" r="336" b="3898"/>
          <a:stretch>
            <a:fillRect/>
          </a:stretch>
        </p:blipFill>
        <p:spPr bwMode="auto">
          <a:xfrm>
            <a:off x="2555776" y="2420888"/>
            <a:ext cx="3744416" cy="40720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Подвиг 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5"/>
            <a:ext cx="8219256" cy="316835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600" dirty="0" smtClean="0"/>
              <a:t>Жизнь,  самоотверженный, действие, серьёзный, значительный, поступок, дело, героический, современный</a:t>
            </a:r>
            <a:endParaRPr lang="ru-RU" sz="36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51520" y="4869160"/>
            <a:ext cx="889248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По словарю С.И.Ожегова:</a:t>
            </a:r>
            <a:b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Подвиг –</a:t>
            </a: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героический самоотверженный поступок.     </a:t>
            </a:r>
            <a:b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otvet.imgsmail.ru/download/3ff49f199e8a51c20945eccd23905013_i-11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404664"/>
            <a:ext cx="3898032" cy="50843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251520" y="5553236"/>
            <a:ext cx="8640960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+mn-ea"/>
                <a:cs typeface="Arial" pitchFamily="34" charset="0"/>
              </a:rPr>
              <a:t>«Подвиг – это высшая степень свободы от любви к себе».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+mn-ea"/>
                <a:cs typeface="Arial" pitchFamily="34" charset="0"/>
              </a:rPr>
              <a:t>Максим  Горький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836712"/>
            <a:ext cx="8291264" cy="5289451"/>
          </a:xfrm>
        </p:spPr>
        <p:txBody>
          <a:bodyPr/>
          <a:lstStyle/>
          <a:p>
            <a:pPr marL="0" indent="719138" algn="ctr">
              <a:buNone/>
            </a:pPr>
            <a:r>
              <a:rPr lang="ru-RU" sz="4400" b="1" i="1" dirty="0" smtClean="0">
                <a:solidFill>
                  <a:srgbClr val="660033"/>
                </a:solidFill>
              </a:rPr>
              <a:t>Истинная красота проявляется в бескорыстной любви к людям, в способности принести жертву ради них.</a:t>
            </a:r>
            <a:endParaRPr lang="ru-RU" sz="4400" b="1" dirty="0" smtClean="0">
              <a:solidFill>
                <a:srgbClr val="660033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660033"/>
                </a:solidFill>
              </a:rPr>
              <a:t>Увековечим память </a:t>
            </a:r>
            <a:r>
              <a:rPr lang="ru-RU" sz="4000" b="1" dirty="0" err="1" smtClean="0">
                <a:solidFill>
                  <a:srgbClr val="660033"/>
                </a:solidFill>
              </a:rPr>
              <a:t>Данко</a:t>
            </a:r>
            <a:endParaRPr lang="ru-RU" sz="4000" b="1" dirty="0">
              <a:solidFill>
                <a:srgbClr val="660033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484784"/>
            <a:ext cx="8424936" cy="504056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dirty="0" smtClean="0"/>
              <a:t>Придумайте  высказывание, которое можно было бы высечь на памятнике </a:t>
            </a:r>
            <a:r>
              <a:rPr lang="ru-RU" sz="3600" dirty="0" err="1" smtClean="0"/>
              <a:t>Данко</a:t>
            </a:r>
            <a:r>
              <a:rPr lang="ru-RU" sz="3600" dirty="0" smtClean="0"/>
              <a:t>, запишите его на осколке сердца.</a:t>
            </a:r>
          </a:p>
          <a:p>
            <a:pPr marL="0" indent="0" algn="ctr">
              <a:buNone/>
            </a:pPr>
            <a:endParaRPr lang="ru-RU" sz="36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660033"/>
                </a:solidFill>
              </a:rPr>
              <a:t>«Сгорая сам, свети другим»</a:t>
            </a:r>
            <a:endParaRPr lang="ru-RU" sz="4000" dirty="0">
              <a:solidFill>
                <a:srgbClr val="660033"/>
              </a:solidFill>
            </a:endParaRPr>
          </a:p>
        </p:txBody>
      </p:sp>
      <p:pic>
        <p:nvPicPr>
          <p:cNvPr id="24578" name="Picture 2" descr="https://runews24.ru/assets/components/phpthumbof/cache/c4ac9d50d49f18d9fa0a2d9859bb6e89.e7b3df8d2521429058af50ff07f8cef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556792"/>
            <a:ext cx="8328248" cy="33312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323528" y="5157192"/>
            <a:ext cx="856895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Любовь к людям — это ведь и есть те крылья, на которых человек поднимается выше всего.</a:t>
            </a:r>
          </a:p>
          <a:p>
            <a:pPr algn="r"/>
            <a:r>
              <a:rPr lang="ru-RU" sz="2800" dirty="0" smtClean="0"/>
              <a:t>М. Горький</a:t>
            </a:r>
            <a:endParaRPr lang="ru-RU" sz="28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435280" cy="5073427"/>
          </a:xfrm>
        </p:spPr>
        <p:txBody>
          <a:bodyPr/>
          <a:lstStyle/>
          <a:p>
            <a:pPr algn="ctr">
              <a:buNone/>
            </a:pPr>
            <a:r>
              <a:rPr lang="ru-RU" sz="3600" b="1" dirty="0" smtClean="0">
                <a:solidFill>
                  <a:srgbClr val="660033"/>
                </a:solidFill>
              </a:rPr>
              <a:t>Красивым быть – не значит им родиться,</a:t>
            </a:r>
            <a:endParaRPr lang="ru-RU" sz="3600" dirty="0" smtClean="0">
              <a:solidFill>
                <a:srgbClr val="660033"/>
              </a:solidFill>
            </a:endParaRPr>
          </a:p>
          <a:p>
            <a:pPr algn="ctr">
              <a:buNone/>
            </a:pPr>
            <a:r>
              <a:rPr lang="ru-RU" sz="3600" b="1" dirty="0" smtClean="0">
                <a:solidFill>
                  <a:srgbClr val="660033"/>
                </a:solidFill>
              </a:rPr>
              <a:t>Ведь красоте мы можем научиться.</a:t>
            </a:r>
            <a:endParaRPr lang="ru-RU" sz="3600" dirty="0" smtClean="0">
              <a:solidFill>
                <a:srgbClr val="660033"/>
              </a:solidFill>
            </a:endParaRPr>
          </a:p>
          <a:p>
            <a:pPr algn="ctr">
              <a:buNone/>
            </a:pPr>
            <a:r>
              <a:rPr lang="ru-RU" sz="3600" b="1" dirty="0" smtClean="0">
                <a:solidFill>
                  <a:srgbClr val="660033"/>
                </a:solidFill>
              </a:rPr>
              <a:t>Когда красив душою человек,</a:t>
            </a:r>
            <a:endParaRPr lang="ru-RU" sz="3600" dirty="0" smtClean="0">
              <a:solidFill>
                <a:srgbClr val="660033"/>
              </a:solidFill>
            </a:endParaRPr>
          </a:p>
          <a:p>
            <a:pPr algn="ctr">
              <a:buNone/>
            </a:pPr>
            <a:r>
              <a:rPr lang="ru-RU" sz="3600" b="1" dirty="0" smtClean="0">
                <a:solidFill>
                  <a:srgbClr val="660033"/>
                </a:solidFill>
              </a:rPr>
              <a:t>Какая внешность может с ней сравниться?</a:t>
            </a:r>
            <a:endParaRPr lang="ru-RU" sz="3600" dirty="0" smtClean="0">
              <a:solidFill>
                <a:srgbClr val="660033"/>
              </a:solidFill>
            </a:endParaRPr>
          </a:p>
          <a:p>
            <a:pPr algn="r">
              <a:buNone/>
            </a:pPr>
            <a:r>
              <a:rPr lang="ru-RU" b="1" dirty="0" smtClean="0">
                <a:solidFill>
                  <a:srgbClr val="660033"/>
                </a:solidFill>
              </a:rPr>
              <a:t>Омар Хайям</a:t>
            </a:r>
            <a:endParaRPr lang="ru-RU" b="1" dirty="0">
              <a:solidFill>
                <a:srgbClr val="660033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660033"/>
                </a:solidFill>
              </a:rPr>
              <a:t>Домашнее задание</a:t>
            </a:r>
            <a:endParaRPr lang="ru-RU" sz="4000" b="1" dirty="0">
              <a:solidFill>
                <a:srgbClr val="660033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b="1" i="1" dirty="0" smtClean="0"/>
              <a:t>На 4: составить 5 тонких и 5 толстых вопросов по Легенде.</a:t>
            </a:r>
            <a:endParaRPr lang="ru-RU" dirty="0" smtClean="0"/>
          </a:p>
          <a:p>
            <a:pPr marL="0" indent="0" algn="just">
              <a:buNone/>
            </a:pPr>
            <a:r>
              <a:rPr lang="ru-RU" b="1" i="1" dirty="0" smtClean="0"/>
              <a:t>На 5: Написать продолжение Легенды о </a:t>
            </a:r>
            <a:r>
              <a:rPr lang="ru-RU" b="1" i="1" dirty="0" err="1" smtClean="0"/>
              <a:t>Данко</a:t>
            </a:r>
            <a:endParaRPr lang="ru-RU" b="1" i="1" dirty="0" smtClean="0"/>
          </a:p>
          <a:p>
            <a:pPr marL="0" indent="0" algn="ctr">
              <a:buNone/>
            </a:pPr>
            <a:r>
              <a:rPr lang="ru-RU" b="1" i="1" dirty="0" smtClean="0"/>
              <a:t>или </a:t>
            </a:r>
          </a:p>
          <a:p>
            <a:pPr marL="0" indent="0" algn="just">
              <a:buNone/>
            </a:pPr>
            <a:r>
              <a:rPr lang="ru-RU" b="1" i="1" dirty="0" smtClean="0"/>
              <a:t>Сочинить свою легенду о героической личности.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4043" y="1700808"/>
            <a:ext cx="7112332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cap="none" spc="50" dirty="0" smtClean="0">
                <a:ln w="11430"/>
                <a:solidFill>
                  <a:srgbClr val="660033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Что такое </a:t>
            </a:r>
          </a:p>
          <a:p>
            <a:pPr algn="ctr"/>
            <a:r>
              <a:rPr lang="ru-RU" sz="6600" b="1" cap="none" spc="50" dirty="0" smtClean="0">
                <a:ln w="11430"/>
                <a:solidFill>
                  <a:srgbClr val="660033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истинная крас</a:t>
            </a:r>
            <a:r>
              <a:rPr lang="ru-RU" sz="6600" b="1" spc="50" dirty="0" smtClean="0">
                <a:ln w="11430"/>
                <a:solidFill>
                  <a:srgbClr val="660033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</a:t>
            </a:r>
            <a:r>
              <a:rPr lang="ru-RU" sz="6600" b="1" cap="none" spc="50" dirty="0" smtClean="0">
                <a:ln w="11430"/>
                <a:solidFill>
                  <a:srgbClr val="660033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та?</a:t>
            </a:r>
            <a:endParaRPr lang="ru-RU" sz="6600" b="1" cap="none" spc="50" dirty="0">
              <a:ln w="11430"/>
              <a:solidFill>
                <a:srgbClr val="660033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660033"/>
                </a:solidFill>
              </a:rPr>
              <a:t>Спасибо за работу!</a:t>
            </a:r>
            <a:endParaRPr lang="ru-RU" sz="4000" b="1" dirty="0">
              <a:solidFill>
                <a:srgbClr val="660033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https://img-fotki.yandex.ru/get/9329/141110332.195/0_fd694_91761a8e_orig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340768"/>
            <a:ext cx="5256584" cy="525658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90872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660033"/>
                </a:solidFill>
              </a:rPr>
              <a:t>Максим Горький</a:t>
            </a:r>
            <a:endParaRPr lang="ru-RU" sz="3600" b="1" dirty="0">
              <a:solidFill>
                <a:srgbClr val="660033"/>
              </a:solidFill>
            </a:endParaRPr>
          </a:p>
        </p:txBody>
      </p:sp>
      <p:pic>
        <p:nvPicPr>
          <p:cNvPr id="14338" name="Picture 2" descr="http://kvistrel.su/_ph/16/154425005.jpg"/>
          <p:cNvPicPr>
            <a:picLocks noChangeAspect="1" noChangeArrowheads="1"/>
          </p:cNvPicPr>
          <p:nvPr/>
        </p:nvPicPr>
        <p:blipFill>
          <a:blip r:embed="rId2" cstate="print"/>
          <a:srcRect l="15258" r="14808" b="7595"/>
          <a:stretch>
            <a:fillRect/>
          </a:stretch>
        </p:blipFill>
        <p:spPr bwMode="auto">
          <a:xfrm>
            <a:off x="2555776" y="764704"/>
            <a:ext cx="3600400" cy="47787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0" y="5445224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660033"/>
                </a:solidFill>
                <a:latin typeface="+mj-lt"/>
                <a:ea typeface="+mj-ea"/>
                <a:cs typeface="+mj-cs"/>
              </a:rPr>
              <a:t>«Старуха </a:t>
            </a:r>
            <a:r>
              <a:rPr lang="ru-RU" sz="2800" b="1" dirty="0" err="1" smtClean="0">
                <a:solidFill>
                  <a:srgbClr val="660033"/>
                </a:solidFill>
                <a:latin typeface="+mj-lt"/>
                <a:ea typeface="+mj-ea"/>
                <a:cs typeface="+mj-cs"/>
              </a:rPr>
              <a:t>Изергиль</a:t>
            </a:r>
            <a:r>
              <a:rPr lang="ru-RU" sz="2800" b="1" dirty="0" smtClean="0">
                <a:solidFill>
                  <a:srgbClr val="660033"/>
                </a:solidFill>
                <a:latin typeface="+mj-lt"/>
                <a:ea typeface="+mj-ea"/>
                <a:cs typeface="+mj-cs"/>
              </a:rPr>
              <a:t>». Легенда о </a:t>
            </a:r>
            <a:r>
              <a:rPr lang="ru-RU" sz="2800" b="1" dirty="0" err="1" smtClean="0">
                <a:solidFill>
                  <a:srgbClr val="660033"/>
                </a:solidFill>
                <a:latin typeface="+mj-lt"/>
                <a:ea typeface="+mj-ea"/>
                <a:cs typeface="+mj-cs"/>
              </a:rPr>
              <a:t>Данко</a:t>
            </a:r>
            <a:r>
              <a:rPr lang="ru-RU" sz="2800" b="1" dirty="0" smtClean="0">
                <a:solidFill>
                  <a:srgbClr val="660033"/>
                </a:solidFill>
                <a:latin typeface="+mj-lt"/>
                <a:ea typeface="+mj-ea"/>
                <a:cs typeface="+mj-cs"/>
              </a:rPr>
              <a:t>. </a:t>
            </a:r>
          </a:p>
          <a:p>
            <a:pPr algn="ctr"/>
            <a:r>
              <a:rPr lang="ru-RU" sz="2800" b="1" dirty="0" smtClean="0">
                <a:solidFill>
                  <a:srgbClr val="660033"/>
                </a:solidFill>
                <a:latin typeface="+mj-lt"/>
                <a:ea typeface="+mj-ea"/>
                <a:cs typeface="+mj-cs"/>
              </a:rPr>
              <a:t>Представление писателя об истинной красоте человека.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1143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660033"/>
                </a:solidFill>
              </a:rPr>
              <a:t>Рассказ «Старуха </a:t>
            </a:r>
            <a:r>
              <a:rPr lang="ru-RU" sz="3600" b="1" dirty="0" err="1" smtClean="0">
                <a:solidFill>
                  <a:srgbClr val="660033"/>
                </a:solidFill>
              </a:rPr>
              <a:t>Изергиль</a:t>
            </a:r>
            <a:r>
              <a:rPr lang="ru-RU" sz="3600" b="1" dirty="0" smtClean="0">
                <a:solidFill>
                  <a:srgbClr val="660033"/>
                </a:solidFill>
              </a:rPr>
              <a:t>» (1894г.)</a:t>
            </a:r>
            <a:endParaRPr lang="ru-RU" sz="3600" b="1" dirty="0">
              <a:solidFill>
                <a:srgbClr val="660033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96136" y="3140968"/>
            <a:ext cx="2962672" cy="1296144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660033"/>
                </a:solidFill>
              </a:rPr>
              <a:t>Легенда о </a:t>
            </a:r>
            <a:r>
              <a:rPr lang="ru-RU" b="1" dirty="0" err="1" smtClean="0">
                <a:solidFill>
                  <a:srgbClr val="660033"/>
                </a:solidFill>
              </a:rPr>
              <a:t>Данко</a:t>
            </a:r>
            <a:endParaRPr lang="ru-RU" b="1" dirty="0">
              <a:solidFill>
                <a:srgbClr val="660033"/>
              </a:solidFill>
            </a:endParaRPr>
          </a:p>
        </p:txBody>
      </p:sp>
      <p:sp>
        <p:nvSpPr>
          <p:cNvPr id="4" name="Стрелка вниз 3"/>
          <p:cNvSpPr/>
          <p:nvPr/>
        </p:nvSpPr>
        <p:spPr>
          <a:xfrm rot="2071846">
            <a:off x="1843666" y="1247276"/>
            <a:ext cx="450210" cy="1692433"/>
          </a:xfrm>
          <a:prstGeom prst="downArrow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660033"/>
              </a:solidFill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4139952" y="1484784"/>
            <a:ext cx="450210" cy="1692433"/>
          </a:xfrm>
          <a:prstGeom prst="downArrow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993366"/>
              </a:solidFill>
            </a:endParaRPr>
          </a:p>
        </p:txBody>
      </p:sp>
      <p:sp>
        <p:nvSpPr>
          <p:cNvPr id="6" name="Стрелка вниз 5"/>
          <p:cNvSpPr/>
          <p:nvPr/>
        </p:nvSpPr>
        <p:spPr>
          <a:xfrm rot="19995170">
            <a:off x="6552233" y="1287296"/>
            <a:ext cx="450210" cy="1692433"/>
          </a:xfrm>
          <a:prstGeom prst="downArrow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475928" y="3005336"/>
            <a:ext cx="2962672" cy="1296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smtClean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Легенда о Ларре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2987824" y="3429000"/>
            <a:ext cx="2962672" cy="129614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Рассказ о жизни </a:t>
            </a:r>
            <a:r>
              <a:rPr kumimoji="0" lang="ru-RU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Изергиль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660033"/>
                </a:solidFill>
              </a:rPr>
              <a:t>Легенда </a:t>
            </a:r>
            <a:endParaRPr lang="ru-RU" sz="3600" b="1" dirty="0">
              <a:solidFill>
                <a:srgbClr val="660033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268760"/>
            <a:ext cx="8712968" cy="5040560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dirty="0" smtClean="0"/>
              <a:t>1. Лиро-эпический жанр: крупное или среднее по объёму стихотворное произведение, основными чертами которого являются наличие сюжета и образа лирического героя.</a:t>
            </a:r>
          </a:p>
          <a:p>
            <a:pPr marL="0" indent="0" algn="just">
              <a:buNone/>
            </a:pPr>
            <a:r>
              <a:rPr lang="ru-RU" dirty="0" smtClean="0"/>
              <a:t>2.Жанр устного народного творчества: рассказ </a:t>
            </a:r>
            <a:r>
              <a:rPr lang="ru-RU" dirty="0" err="1" smtClean="0"/>
              <a:t>поучитель-ного</a:t>
            </a:r>
            <a:r>
              <a:rPr lang="ru-RU" dirty="0" smtClean="0"/>
              <a:t>  содержания о  выдающемся  событии  или  поступке</a:t>
            </a:r>
          </a:p>
          <a:p>
            <a:pPr marL="0" indent="0" algn="just">
              <a:buNone/>
            </a:pPr>
            <a:r>
              <a:rPr lang="ru-RU" dirty="0" smtClean="0"/>
              <a:t> человека, повествование  о  необыкновенном, чудесном </a:t>
            </a:r>
          </a:p>
          <a:p>
            <a:pPr marL="0" indent="0" algn="just">
              <a:buNone/>
            </a:pPr>
            <a:r>
              <a:rPr lang="ru-RU" dirty="0" smtClean="0"/>
              <a:t>происшествии, которое воспринимается как достоверное.</a:t>
            </a:r>
          </a:p>
          <a:p>
            <a:pPr marL="0" indent="0" algn="just">
              <a:buNone/>
            </a:pPr>
            <a:r>
              <a:rPr lang="ru-RU" dirty="0" smtClean="0"/>
              <a:t>3. Литературно-художественное повествовательное  произведение, занимающее промежуточное место между рассказом и романом.</a:t>
            </a:r>
          </a:p>
          <a:p>
            <a:pPr marL="0" indent="0" algn="just">
              <a:buNone/>
            </a:pPr>
            <a:r>
              <a:rPr lang="ru-RU" dirty="0" smtClean="0"/>
              <a:t>4. Фантастический рассказ, поэтическое предание о каком-либо событии или лице.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3600" b="1" dirty="0" err="1" smtClean="0">
                <a:solidFill>
                  <a:srgbClr val="660033"/>
                </a:solidFill>
              </a:rPr>
              <a:t>Да-нет</a:t>
            </a:r>
            <a:endParaRPr lang="ru-RU" sz="3600" b="1" dirty="0">
              <a:solidFill>
                <a:srgbClr val="660033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t="22451" r="27227" b="24588"/>
          <a:stretch>
            <a:fillRect/>
          </a:stretch>
        </p:blipFill>
        <p:spPr bwMode="auto">
          <a:xfrm>
            <a:off x="0" y="1196752"/>
            <a:ext cx="9144000" cy="412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660033"/>
                </a:solidFill>
              </a:rPr>
              <a:t>Соотнести эпизод рассказа с элементом композиции</a:t>
            </a:r>
            <a:endParaRPr lang="ru-RU" sz="3600" b="1" dirty="0">
              <a:solidFill>
                <a:srgbClr val="660033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1380" t="22451" r="27227" b="1099"/>
          <a:stretch>
            <a:fillRect/>
          </a:stretch>
        </p:blipFill>
        <p:spPr bwMode="auto">
          <a:xfrm>
            <a:off x="179512" y="1196751"/>
            <a:ext cx="8964488" cy="5409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chitalnya.ru/upload3/498/9318833170b086a84358df9fe86417f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2656"/>
            <a:ext cx="8712966" cy="60486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660033"/>
                </a:solidFill>
              </a:rPr>
              <a:t>Работа в парах</a:t>
            </a:r>
            <a:endParaRPr lang="ru-RU" sz="4000" b="1" dirty="0">
              <a:solidFill>
                <a:srgbClr val="660033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052736"/>
            <a:ext cx="8712968" cy="5472608"/>
          </a:xfrm>
        </p:spPr>
        <p:txBody>
          <a:bodyPr/>
          <a:lstStyle/>
          <a:p>
            <a:pPr marL="0" indent="0" algn="just">
              <a:buNone/>
              <a:tabLst>
                <a:tab pos="179388" algn="l"/>
              </a:tabLst>
            </a:pPr>
            <a:r>
              <a:rPr lang="ru-RU" dirty="0" smtClean="0"/>
              <a:t>Задание: распределите  предложенные  средства художественной выразительности, характеризующие </a:t>
            </a:r>
            <a:r>
              <a:rPr lang="ru-RU" dirty="0" err="1" smtClean="0"/>
              <a:t>Данко</a:t>
            </a:r>
            <a:r>
              <a:rPr lang="ru-RU" dirty="0" smtClean="0"/>
              <a:t> и людей племени, по группам: </a:t>
            </a: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83568" y="3140968"/>
          <a:ext cx="7920880" cy="21305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440"/>
                <a:gridCol w="3960440"/>
              </a:tblGrid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err="1" smtClean="0">
                          <a:solidFill>
                            <a:schemeClr val="tx1"/>
                          </a:solidFill>
                        </a:rPr>
                        <a:t>Данко</a:t>
                      </a:r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Люди племени 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780978">
                <a:tc>
                  <a:txBody>
                    <a:bodyPr/>
                    <a:lstStyle/>
                    <a:p>
                      <a:pPr marL="342900" indent="-342900" algn="ctr">
                        <a:buAutoNum type="arabicPeriod"/>
                      </a:pPr>
                      <a:r>
                        <a:rPr lang="ru-RU" sz="3200" dirty="0" smtClean="0"/>
                        <a:t>Эпитеты</a:t>
                      </a:r>
                    </a:p>
                    <a:p>
                      <a:pPr marL="342900" indent="-342900" algn="ctr">
                        <a:buAutoNum type="arabicPeriod"/>
                      </a:pPr>
                      <a:r>
                        <a:rPr lang="ru-RU" sz="3200" dirty="0" smtClean="0"/>
                        <a:t>Метафоры</a:t>
                      </a:r>
                    </a:p>
                    <a:p>
                      <a:pPr marL="342900" indent="-342900" algn="ctr">
                        <a:buAutoNum type="arabicPeriod"/>
                      </a:pPr>
                      <a:r>
                        <a:rPr lang="ru-RU" sz="3200" dirty="0" smtClean="0"/>
                        <a:t>Гиперболы </a:t>
                      </a:r>
                      <a:endParaRPr lang="ru-RU" sz="3200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algn="ctr">
                        <a:buAutoNum type="arabicPeriod"/>
                      </a:pPr>
                      <a:r>
                        <a:rPr lang="ru-RU" sz="3200" dirty="0" smtClean="0"/>
                        <a:t>Эпитеты</a:t>
                      </a:r>
                    </a:p>
                    <a:p>
                      <a:pPr marL="342900" indent="-342900" algn="ctr">
                        <a:buAutoNum type="arabicPeriod"/>
                      </a:pPr>
                      <a:r>
                        <a:rPr lang="ru-RU" sz="3200" dirty="0" smtClean="0"/>
                        <a:t>Метафоры</a:t>
                      </a:r>
                    </a:p>
                    <a:p>
                      <a:pPr marL="342900" indent="-342900" algn="ctr">
                        <a:buAutoNum type="arabicPeriod"/>
                      </a:pPr>
                      <a:r>
                        <a:rPr lang="ru-RU" sz="3200" dirty="0" smtClean="0"/>
                        <a:t>Сравнение 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342</TotalTime>
  <Words>405</Words>
  <Application>Microsoft Office PowerPoint</Application>
  <PresentationFormat>Экран (4:3)</PresentationFormat>
  <Paragraphs>82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Максим Горький</vt:lpstr>
      <vt:lpstr>Рассказ «Старуха Изергиль» (1894г.)</vt:lpstr>
      <vt:lpstr>Легенда </vt:lpstr>
      <vt:lpstr>Да-нет</vt:lpstr>
      <vt:lpstr>Соотнести эпизод рассказа с элементом композиции</vt:lpstr>
      <vt:lpstr>Слайд 8</vt:lpstr>
      <vt:lpstr>Работа в парах</vt:lpstr>
      <vt:lpstr>Данко  </vt:lpstr>
      <vt:lpstr>Люди племени </vt:lpstr>
      <vt:lpstr>Слайд 12</vt:lpstr>
      <vt:lpstr>Подвиг </vt:lpstr>
      <vt:lpstr>Слайд 14</vt:lpstr>
      <vt:lpstr>Слайд 15</vt:lpstr>
      <vt:lpstr>Увековечим память Данко</vt:lpstr>
      <vt:lpstr>«Сгорая сам, свети другим»</vt:lpstr>
      <vt:lpstr>Слайд 18</vt:lpstr>
      <vt:lpstr>Домашнее задание</vt:lpstr>
      <vt:lpstr>Спасибо за работу!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48</cp:revision>
  <dcterms:created xsi:type="dcterms:W3CDTF">2021-02-09T11:41:47Z</dcterms:created>
  <dcterms:modified xsi:type="dcterms:W3CDTF">2023-08-10T04:45:28Z</dcterms:modified>
</cp:coreProperties>
</file>