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260" r:id="rId4"/>
    <p:sldId id="257" r:id="rId5"/>
    <p:sldId id="261" r:id="rId6"/>
    <p:sldId id="269" r:id="rId7"/>
    <p:sldId id="271" r:id="rId8"/>
    <p:sldId id="272" r:id="rId9"/>
    <p:sldId id="273" r:id="rId10"/>
    <p:sldId id="274" r:id="rId11"/>
    <p:sldId id="298" r:id="rId12"/>
    <p:sldId id="299" r:id="rId13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B4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12" autoAdjust="0"/>
    <p:restoredTop sz="94660"/>
  </p:normalViewPr>
  <p:slideViewPr>
    <p:cSldViewPr snapToGrid="0">
      <p:cViewPr varScale="1">
        <p:scale>
          <a:sx n="84" d="100"/>
          <a:sy n="84" d="100"/>
        </p:scale>
        <p:origin x="-20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46F73A9-CBF7-4020-835A-139A2D314A3A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DEFF7ED-E525-46FF-8811-D2BF6A419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0CAE7-92A6-42A9-8221-43DB33B1DE61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76BE1-E38F-44BC-BE04-13552864C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E7838-B8F3-4394-A20A-A88576D72849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D82E1-D6A5-4328-9AD1-53C1C6E7F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A3CB2-7010-40CF-8B9F-00D0D860222D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AC212-DE85-4335-8A94-3BC3FB1C0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825625"/>
            <a:ext cx="5181600" cy="20986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5181600" cy="21002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A141E-3847-4BAA-8792-F76062E8542E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60DB9-098A-4B43-B784-74E9759D9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A5FED-4B00-45C6-A359-32D966FB4A28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F7EC9-A683-45AB-9F35-B97A033B4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070E8-228E-44FA-9A7B-654CD57D3B24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7BF97-E112-44AB-B266-012703088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7253D-453B-4223-B425-16266B8C649E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8A5B1-DDFD-4EDF-BC69-6C0E6A5C3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1C67B-F730-4779-9213-717876179E79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D4E40-5E14-453B-880E-D28F9EF111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8B5C2-8435-4D4A-8382-78B8E2686554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8984C-0F3F-49AA-A35A-600BCDC089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EE8DC-A7AC-4041-A715-A1CD701EE778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14916-CA27-4667-82FC-41425E3345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9852C-7A52-487B-BC2D-2A8D9092B85A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5B596-71A5-478E-B263-97F75F859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29909-F30B-4345-9329-115DB77A5FE1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16740-C91C-4815-882F-7A7AEC671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F23B76-4BBB-4131-A897-76350AC1E0A2}" type="datetimeFigureOut">
              <a:rPr lang="ru-RU"/>
              <a:pPr>
                <a:defRPr/>
              </a:pPr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C30F24-32DE-40BF-AC8C-66751381F7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.doc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_________Microsoft_Office_Word_97_-_200311.doc"/><Relationship Id="rId5" Type="http://schemas.openxmlformats.org/officeDocument/2006/relationships/oleObject" Target="../embeddings/_________Microsoft_Office_Word_97_-_200310.doc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_________Microsoft_Office_Word_97_-_200313.doc"/><Relationship Id="rId4" Type="http://schemas.openxmlformats.org/officeDocument/2006/relationships/oleObject" Target="../embeddings/_________Microsoft_Office_Word_97_-_200312.doc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oleObject" Target="../embeddings/_________Microsoft_Office_Word_97_-_20032.doc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____Microsoft_Office_Word_97_-_20038.doc"/><Relationship Id="rId3" Type="http://schemas.openxmlformats.org/officeDocument/2006/relationships/oleObject" Target="../embeddings/_________Microsoft_Office_Word_97_-_20034.doc"/><Relationship Id="rId7" Type="http://schemas.openxmlformats.org/officeDocument/2006/relationships/oleObject" Target="../embeddings/_________Microsoft_Office_Word_97_-_20037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jpeg"/><Relationship Id="rId5" Type="http://schemas.openxmlformats.org/officeDocument/2006/relationships/oleObject" Target="../embeddings/_________Microsoft_Office_Word_97_-_20036.doc"/><Relationship Id="rId4" Type="http://schemas.openxmlformats.org/officeDocument/2006/relationships/oleObject" Target="../embeddings/_________Microsoft_Office_Word_97_-_20035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5600" y="187325"/>
            <a:ext cx="9144000" cy="10461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 № 7 «Родничок»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68161" y="3284225"/>
            <a:ext cx="2583039" cy="2912038"/>
          </a:xfrm>
          <a:prstGeom prst="roundRect">
            <a:avLst>
              <a:gd name="adj" fmla="val 16667"/>
            </a:avLst>
          </a:prstGeom>
          <a:ln w="3810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1434" y="1138598"/>
            <a:ext cx="9644331" cy="16557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lt"/>
              </a:rPr>
              <a:t>Использование светового модуля «Интерактивный стол» </a:t>
            </a:r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lt"/>
              </a:rPr>
              <a:t>на занятиях с дошкольниками с ОВЗ</a:t>
            </a:r>
            <a:endParaRPr lang="ru-RU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427585" y="3294906"/>
            <a:ext cx="3364593" cy="2838917"/>
          </a:xfrm>
          <a:prstGeom prst="roundRect">
            <a:avLst>
              <a:gd name="adj" fmla="val 16667"/>
            </a:avLst>
          </a:prstGeom>
          <a:ln w="3810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4517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63521" y="3388960"/>
            <a:ext cx="2060575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055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i="1" dirty="0">
                <a:solidFill>
                  <a:srgbClr val="7030A0"/>
                </a:solidFill>
              </a:rPr>
              <a:t>V</a:t>
            </a:r>
            <a:r>
              <a:rPr lang="ru-RU" b="1" i="1" dirty="0" smtClean="0">
                <a:solidFill>
                  <a:srgbClr val="7030A0"/>
                </a:solidFill>
              </a:rPr>
              <a:t>. </a:t>
            </a:r>
            <a:r>
              <a:rPr lang="ru-RU" b="1" i="1" dirty="0">
                <a:solidFill>
                  <a:srgbClr val="7030A0"/>
                </a:solidFill>
              </a:rPr>
              <a:t>Задания, развивающие </a:t>
            </a:r>
            <a:r>
              <a:rPr lang="ru-RU" b="1" i="1" dirty="0" smtClean="0">
                <a:solidFill>
                  <a:srgbClr val="7030A0"/>
                </a:solidFill>
              </a:rPr>
              <a:t>ориентировку на плоскости</a:t>
            </a:r>
            <a:endParaRPr lang="ru-RU" dirty="0"/>
          </a:p>
        </p:txBody>
      </p:sp>
      <p:graphicFrame>
        <p:nvGraphicFramePr>
          <p:cNvPr id="9270" name="Object 114"/>
          <p:cNvGraphicFramePr>
            <a:graphicFrameLocks noChangeAspect="1"/>
          </p:cNvGraphicFramePr>
          <p:nvPr/>
        </p:nvGraphicFramePr>
        <p:xfrm>
          <a:off x="6539089" y="3758636"/>
          <a:ext cx="2277534" cy="2905865"/>
        </p:xfrm>
        <a:graphic>
          <a:graphicData uri="http://schemas.openxmlformats.org/presentationml/2006/ole">
            <p:oleObj spid="_x0000_s9334" name="Document" r:id="rId3" imgW="7430234" imgH="10299970" progId="Word.Document.8">
              <p:embed/>
            </p:oleObj>
          </a:graphicData>
        </a:graphic>
      </p:graphicFrame>
      <p:pic>
        <p:nvPicPr>
          <p:cNvPr id="927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76385" y="1606197"/>
            <a:ext cx="2741612" cy="1881188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graphicFrame>
        <p:nvGraphicFramePr>
          <p:cNvPr id="9272" name="Object 116"/>
          <p:cNvGraphicFramePr>
            <a:graphicFrameLocks noChangeAspect="1"/>
          </p:cNvGraphicFramePr>
          <p:nvPr/>
        </p:nvGraphicFramePr>
        <p:xfrm>
          <a:off x="9319507" y="1332088"/>
          <a:ext cx="2392373" cy="2748139"/>
        </p:xfrm>
        <a:graphic>
          <a:graphicData uri="http://schemas.openxmlformats.org/presentationml/2006/ole">
            <p:oleObj spid="_x0000_s9336" name="Document" r:id="rId5" imgW="7259222" imgH="8340780" progId="Word.Document.8">
              <p:embed/>
            </p:oleObj>
          </a:graphicData>
        </a:graphic>
      </p:graphicFrame>
      <p:graphicFrame>
        <p:nvGraphicFramePr>
          <p:cNvPr id="9273" name="Object 117"/>
          <p:cNvGraphicFramePr>
            <a:graphicFrameLocks noChangeAspect="1"/>
          </p:cNvGraphicFramePr>
          <p:nvPr/>
        </p:nvGraphicFramePr>
        <p:xfrm>
          <a:off x="2574749" y="3996266"/>
          <a:ext cx="2014930" cy="2614965"/>
        </p:xfrm>
        <a:graphic>
          <a:graphicData uri="http://schemas.openxmlformats.org/presentationml/2006/ole">
            <p:oleObj spid="_x0000_s9337" name="Document" r:id="rId6" imgW="7087849" imgH="9260253" progId="Word.Document.8">
              <p:embed/>
            </p:oleObj>
          </a:graphicData>
        </a:graphic>
      </p:graphicFrame>
      <p:pic>
        <p:nvPicPr>
          <p:cNvPr id="9226" name="Picture 10" descr="SDC14389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383822" y="1336427"/>
            <a:ext cx="3354662" cy="2212649"/>
          </a:xfrm>
          <a:prstGeom prst="roundRect">
            <a:avLst>
              <a:gd name="adj" fmla="val 16667"/>
            </a:avLst>
          </a:prstGeom>
          <a:ln w="57150">
            <a:solidFill>
              <a:srgbClr val="7030A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i="1" smtClean="0">
                <a:solidFill>
                  <a:srgbClr val="7030A0"/>
                </a:solidFill>
              </a:rPr>
              <a:t>VI</a:t>
            </a:r>
            <a:r>
              <a:rPr lang="ru-RU" sz="3600" b="1" i="1" smtClean="0">
                <a:solidFill>
                  <a:srgbClr val="7030A0"/>
                </a:solidFill>
              </a:rPr>
              <a:t>. Задания, развивающие память, внимание, мышление</a:t>
            </a:r>
          </a:p>
        </p:txBody>
      </p:sp>
      <p:pic>
        <p:nvPicPr>
          <p:cNvPr id="4" name="Picture 7" descr="SDC14393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34282" y="1323687"/>
            <a:ext cx="3023235" cy="2263775"/>
          </a:xfrm>
          <a:prstGeom prst="roundRect">
            <a:avLst>
              <a:gd name="adj" fmla="val 16667"/>
            </a:avLst>
          </a:prstGeom>
          <a:ln w="57150">
            <a:solidFill>
              <a:srgbClr val="7030A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8939919" y="1683279"/>
          <a:ext cx="2708275" cy="3392487"/>
        </p:xfrm>
        <a:graphic>
          <a:graphicData uri="http://schemas.openxmlformats.org/presentationml/2006/ole">
            <p:oleObj spid="_x0000_s72712" name="Document" r:id="rId4" imgW="8344702" imgH="10454055" progId="Word.Document.8">
              <p:embed/>
            </p:oleObj>
          </a:graphicData>
        </a:graphic>
      </p:graphicFrame>
      <p:graphicFrame>
        <p:nvGraphicFramePr>
          <p:cNvPr id="72711" name="Object 7"/>
          <p:cNvGraphicFramePr>
            <a:graphicFrameLocks noChangeAspect="1"/>
          </p:cNvGraphicFramePr>
          <p:nvPr/>
        </p:nvGraphicFramePr>
        <p:xfrm>
          <a:off x="3730978" y="2586038"/>
          <a:ext cx="4605338" cy="3173412"/>
        </p:xfrm>
        <a:graphic>
          <a:graphicData uri="http://schemas.openxmlformats.org/presentationml/2006/ole">
            <p:oleObj spid="_x0000_s72714" name="Документ" r:id="rId5" imgW="10648150" imgH="6760301" progId="Word.Document.8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Содержимое 2"/>
          <p:cNvSpPr>
            <a:spLocks noGrp="1"/>
          </p:cNvSpPr>
          <p:nvPr>
            <p:ph idx="1"/>
          </p:nvPr>
        </p:nvSpPr>
        <p:spPr>
          <a:xfrm>
            <a:off x="801510" y="1711149"/>
            <a:ext cx="10773481" cy="2736673"/>
          </a:xfrm>
        </p:spPr>
        <p:txBody>
          <a:bodyPr/>
          <a:lstStyle/>
          <a:p>
            <a:r>
              <a:rPr lang="ru-RU" dirty="0" smtClean="0"/>
              <a:t>Муниципальное бюджетное дошкольное образовательное учреждение «Детский сад №7 «Родничок» г.Нижний Новгород</a:t>
            </a:r>
          </a:p>
          <a:p>
            <a:r>
              <a:rPr lang="ru-RU" dirty="0" smtClean="0"/>
              <a:t>Телефон</a:t>
            </a:r>
            <a:r>
              <a:rPr lang="ru-RU" smtClean="0"/>
              <a:t>: 8(831)256-21-59</a:t>
            </a:r>
            <a:r>
              <a:rPr lang="ru-RU" dirty="0" smtClean="0"/>
              <a:t>; </a:t>
            </a:r>
            <a:r>
              <a:rPr lang="en-US" dirty="0"/>
              <a:t>m</a:t>
            </a:r>
            <a:r>
              <a:rPr lang="en-US" dirty="0" smtClean="0"/>
              <a:t>dou7_nn@mail.ru</a:t>
            </a:r>
            <a:endParaRPr lang="ru-RU" dirty="0" smtClean="0"/>
          </a:p>
          <a:p>
            <a:r>
              <a:rPr lang="ru-RU" dirty="0" smtClean="0"/>
              <a:t>«Использование светового модуля «Интерактивный стол»</a:t>
            </a:r>
            <a:r>
              <a:rPr lang="ru-RU" b="1" dirty="0" smtClean="0"/>
              <a:t> </a:t>
            </a:r>
            <a:r>
              <a:rPr lang="ru-RU" dirty="0" smtClean="0"/>
              <a:t>на занятиях с дошкольниками с ОВЗ»</a:t>
            </a:r>
          </a:p>
          <a:p>
            <a:endParaRPr lang="ru-RU" dirty="0" smtClean="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+mn-lt"/>
              </a:rPr>
              <a:t>Цель создания  пособия </a:t>
            </a:r>
            <a:br>
              <a:rPr lang="ru-RU" b="1" dirty="0" smtClean="0">
                <a:solidFill>
                  <a:srgbClr val="002060"/>
                </a:solidFill>
                <a:latin typeface="+mn-lt"/>
              </a:rPr>
            </a:br>
            <a:r>
              <a:rPr lang="ru-RU" b="1" dirty="0" smtClean="0">
                <a:solidFill>
                  <a:srgbClr val="002060"/>
                </a:solidFill>
                <a:latin typeface="+mn-lt"/>
              </a:rPr>
              <a:t>Световой модуль «Интерактивный стол»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84350"/>
            <a:ext cx="10515600" cy="4351338"/>
          </a:xfrm>
        </p:spPr>
        <p:txBody>
          <a:bodyPr rtlCol="0">
            <a:normAutofit fontScale="92500"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Совершенствование </a:t>
            </a:r>
            <a:r>
              <a:rPr lang="ru-RU" dirty="0" err="1" smtClean="0">
                <a:solidFill>
                  <a:srgbClr val="C00000"/>
                </a:solidFill>
              </a:rPr>
              <a:t>коррекционно</a:t>
            </a:r>
            <a:r>
              <a:rPr lang="ru-RU" dirty="0" smtClean="0">
                <a:solidFill>
                  <a:srgbClr val="C00000"/>
                </a:solidFill>
              </a:rPr>
              <a:t> – развивающего педагогического процесса (в рамках ФГОС ДО и внедрение инновационных технологий в работе с детьми с ОВЗ)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7030A0"/>
                </a:solidFill>
              </a:rPr>
              <a:t>п</a:t>
            </a:r>
            <a:r>
              <a:rPr lang="ru-RU" b="1" dirty="0" smtClean="0">
                <a:solidFill>
                  <a:srgbClr val="7030A0"/>
                </a:solidFill>
              </a:rPr>
              <a:t>рофилактика нарушений зрения;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7030A0"/>
                </a:solidFill>
              </a:rPr>
              <a:t>р</a:t>
            </a:r>
            <a:r>
              <a:rPr lang="ru-RU" b="1" dirty="0" smtClean="0">
                <a:solidFill>
                  <a:srgbClr val="7030A0"/>
                </a:solidFill>
              </a:rPr>
              <a:t>азвитие зрительной концентрации;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7030A0"/>
                </a:solidFill>
              </a:rPr>
              <a:t>р</a:t>
            </a:r>
            <a:r>
              <a:rPr lang="ru-RU" b="1" dirty="0" smtClean="0">
                <a:solidFill>
                  <a:srgbClr val="7030A0"/>
                </a:solidFill>
              </a:rPr>
              <a:t>азвитие навыков идентификации цветов;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7030A0"/>
                </a:solidFill>
              </a:rPr>
              <a:t>р</a:t>
            </a:r>
            <a:r>
              <a:rPr lang="ru-RU" b="1" dirty="0" smtClean="0">
                <a:solidFill>
                  <a:srgbClr val="7030A0"/>
                </a:solidFill>
              </a:rPr>
              <a:t>азвитие психических процессов;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7030A0"/>
                </a:solidFill>
              </a:rPr>
              <a:t>п</a:t>
            </a:r>
            <a:r>
              <a:rPr lang="ru-RU" b="1" dirty="0" smtClean="0">
                <a:solidFill>
                  <a:srgbClr val="7030A0"/>
                </a:solidFill>
              </a:rPr>
              <a:t>есочная терапия;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7030A0"/>
                </a:solidFill>
              </a:rPr>
              <a:t>р</a:t>
            </a:r>
            <a:r>
              <a:rPr lang="ru-RU" b="1" dirty="0" smtClean="0">
                <a:solidFill>
                  <a:srgbClr val="7030A0"/>
                </a:solidFill>
              </a:rPr>
              <a:t>азвитие коммуникативных качеств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002060"/>
                </a:solidFill>
              </a:rPr>
              <a:t>Назначение светового модуля «Интерактивный стол»</a:t>
            </a:r>
          </a:p>
        </p:txBody>
      </p:sp>
      <p:sp>
        <p:nvSpPr>
          <p:cNvPr id="6" name="Овальная выноска 5"/>
          <p:cNvSpPr/>
          <p:nvPr/>
        </p:nvSpPr>
        <p:spPr>
          <a:xfrm>
            <a:off x="131763" y="1655763"/>
            <a:ext cx="2946400" cy="914400"/>
          </a:xfrm>
          <a:prstGeom prst="wedgeEllipseCallout">
            <a:avLst>
              <a:gd name="adj1" fmla="val 90076"/>
              <a:gd name="adj2" fmla="val -39714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Копирование рисунков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2976563" y="2663825"/>
            <a:ext cx="2946400" cy="914400"/>
          </a:xfrm>
          <a:prstGeom prst="wedgeEllipseCallout">
            <a:avLst>
              <a:gd name="adj1" fmla="val 39758"/>
              <a:gd name="adj2" fmla="val -121627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Копирование схем</a:t>
            </a:r>
          </a:p>
        </p:txBody>
      </p:sp>
      <p:sp>
        <p:nvSpPr>
          <p:cNvPr id="14" name="Овальная выноска 13"/>
          <p:cNvSpPr/>
          <p:nvPr/>
        </p:nvSpPr>
        <p:spPr>
          <a:xfrm>
            <a:off x="8551863" y="1641475"/>
            <a:ext cx="2946400" cy="914400"/>
          </a:xfrm>
          <a:prstGeom prst="wedgeEllipseCallout">
            <a:avLst>
              <a:gd name="adj1" fmla="val -75513"/>
              <a:gd name="adj2" fmla="val -47024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Копирование графиков</a:t>
            </a:r>
          </a:p>
        </p:txBody>
      </p:sp>
      <p:sp>
        <p:nvSpPr>
          <p:cNvPr id="15" name="Овальная выноска 14"/>
          <p:cNvSpPr/>
          <p:nvPr/>
        </p:nvSpPr>
        <p:spPr>
          <a:xfrm>
            <a:off x="5122863" y="3648075"/>
            <a:ext cx="2946400" cy="914400"/>
          </a:xfrm>
          <a:prstGeom prst="wedgeEllipseCallout">
            <a:avLst>
              <a:gd name="adj1" fmla="val -1129"/>
              <a:gd name="adj2" fmla="val -1962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Штриховки</a:t>
            </a:r>
          </a:p>
        </p:txBody>
      </p:sp>
      <p:sp>
        <p:nvSpPr>
          <p:cNvPr id="16" name="Овальная выноска 15"/>
          <p:cNvSpPr/>
          <p:nvPr/>
        </p:nvSpPr>
        <p:spPr>
          <a:xfrm>
            <a:off x="398463" y="3746500"/>
            <a:ext cx="2946400" cy="914400"/>
          </a:xfrm>
          <a:prstGeom prst="wedgeEllipseCallout">
            <a:avLst>
              <a:gd name="adj1" fmla="val 36310"/>
              <a:gd name="adj2" fmla="val -162897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Рисование</a:t>
            </a:r>
          </a:p>
        </p:txBody>
      </p:sp>
      <p:sp>
        <p:nvSpPr>
          <p:cNvPr id="17" name="Овальная выноска 16"/>
          <p:cNvSpPr/>
          <p:nvPr/>
        </p:nvSpPr>
        <p:spPr>
          <a:xfrm>
            <a:off x="8678863" y="3451225"/>
            <a:ext cx="3132137" cy="914400"/>
          </a:xfrm>
          <a:prstGeom prst="wedgeEllipseCallout">
            <a:avLst>
              <a:gd name="adj1" fmla="val -55833"/>
              <a:gd name="adj2" fmla="val -107342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Закрашивание</a:t>
            </a:r>
          </a:p>
        </p:txBody>
      </p:sp>
      <p:sp>
        <p:nvSpPr>
          <p:cNvPr id="18" name="Овальная выноска 17"/>
          <p:cNvSpPr/>
          <p:nvPr/>
        </p:nvSpPr>
        <p:spPr>
          <a:xfrm>
            <a:off x="8864600" y="5260975"/>
            <a:ext cx="2946400" cy="914400"/>
          </a:xfrm>
          <a:prstGeom prst="wedgeEllipseCallout">
            <a:avLst>
              <a:gd name="adj1" fmla="val -50324"/>
              <a:gd name="adj2" fmla="val -14552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Рисование песком</a:t>
            </a:r>
          </a:p>
        </p:txBody>
      </p:sp>
      <p:sp>
        <p:nvSpPr>
          <p:cNvPr id="10" name="Овальная выноска 9"/>
          <p:cNvSpPr/>
          <p:nvPr/>
        </p:nvSpPr>
        <p:spPr>
          <a:xfrm>
            <a:off x="673100" y="5284788"/>
            <a:ext cx="3979863" cy="914400"/>
          </a:xfrm>
          <a:prstGeom prst="wedgeEllipseCallout">
            <a:avLst>
              <a:gd name="adj1" fmla="val 36310"/>
              <a:gd name="adj2" fmla="val -162897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Создание сюжетных картин</a:t>
            </a:r>
          </a:p>
        </p:txBody>
      </p:sp>
      <p:sp>
        <p:nvSpPr>
          <p:cNvPr id="11" name="Овальная выноска 10"/>
          <p:cNvSpPr/>
          <p:nvPr/>
        </p:nvSpPr>
        <p:spPr>
          <a:xfrm>
            <a:off x="4946650" y="5741988"/>
            <a:ext cx="3605213" cy="914400"/>
          </a:xfrm>
          <a:prstGeom prst="wedgeEllipseCallout">
            <a:avLst>
              <a:gd name="adj1" fmla="val -13917"/>
              <a:gd name="adj2" fmla="val -153686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Конструирование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838200" y="147638"/>
            <a:ext cx="10515600" cy="1012825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rgbClr val="002060"/>
                </a:solidFill>
              </a:rPr>
              <a:t>Творческие занятия на световом интерактивном </a:t>
            </a:r>
            <a:br>
              <a:rPr lang="ru-RU" sz="2800" b="1" smtClean="0">
                <a:solidFill>
                  <a:srgbClr val="002060"/>
                </a:solidFill>
              </a:rPr>
            </a:br>
            <a:r>
              <a:rPr lang="ru-RU" sz="2800" b="1" smtClean="0">
                <a:solidFill>
                  <a:srgbClr val="002060"/>
                </a:solidFill>
              </a:rPr>
              <a:t>столе решают много задач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84688" y="1331913"/>
            <a:ext cx="3221037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Обретение нового сенсорного опыта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2613" y="954088"/>
            <a:ext cx="3222625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Развитие мелкой моторики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1000" y="5334000"/>
            <a:ext cx="3222625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Развитие внимания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88375" y="954088"/>
            <a:ext cx="3222625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Развитие образно – логического мышления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588375" y="5334000"/>
            <a:ext cx="3222625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Развитие памяти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1000" y="3943350"/>
            <a:ext cx="6081713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Снятие стресса и нервного возбуждения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623300" y="2538413"/>
            <a:ext cx="3222625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Развитие воображения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484688" y="5503863"/>
            <a:ext cx="3222625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Развитие речи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2613" y="2527300"/>
            <a:ext cx="3221037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Развитие коммуникации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697663" y="3943350"/>
            <a:ext cx="5327650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Развитие и коррекция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зрительного восприятия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484688" y="2676525"/>
            <a:ext cx="3221037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Развитие ориентировки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2" grpId="0" animBg="1"/>
      <p:bldP spid="13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Световой модуль «Интерактивный стол»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способствует формированию зрительных функций: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2987675" y="5927725"/>
            <a:ext cx="6029325" cy="811213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Зрительно – двигательную координацию</a:t>
            </a:r>
          </a:p>
        </p:txBody>
      </p:sp>
      <p:sp>
        <p:nvSpPr>
          <p:cNvPr id="6" name="Волна 5"/>
          <p:cNvSpPr/>
          <p:nvPr/>
        </p:nvSpPr>
        <p:spPr>
          <a:xfrm>
            <a:off x="4478338" y="2044700"/>
            <a:ext cx="3048000" cy="987425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Поля зрения</a:t>
            </a:r>
          </a:p>
        </p:txBody>
      </p:sp>
      <p:sp>
        <p:nvSpPr>
          <p:cNvPr id="7" name="Волна 6"/>
          <p:cNvSpPr/>
          <p:nvPr/>
        </p:nvSpPr>
        <p:spPr>
          <a:xfrm>
            <a:off x="414338" y="2735263"/>
            <a:ext cx="3048000" cy="987425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rgbClr val="C00000"/>
                </a:solidFill>
              </a:rPr>
              <a:t>Цветовосприятия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8763000" y="1509713"/>
            <a:ext cx="3048000" cy="987425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rgbClr val="C00000"/>
                </a:solidFill>
              </a:rPr>
              <a:t>Бинокулярности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4478338" y="3322638"/>
            <a:ext cx="3048000" cy="987425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rgbClr val="C00000"/>
                </a:solidFill>
              </a:rPr>
              <a:t>Светоощущения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200025" y="4598988"/>
            <a:ext cx="2992438" cy="1289050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Конвергенции и дивергенции</a:t>
            </a:r>
          </a:p>
        </p:txBody>
      </p:sp>
      <p:sp>
        <p:nvSpPr>
          <p:cNvPr id="11" name="Волна 10"/>
          <p:cNvSpPr/>
          <p:nvPr/>
        </p:nvSpPr>
        <p:spPr>
          <a:xfrm>
            <a:off x="3595688" y="4598988"/>
            <a:ext cx="5000625" cy="827087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Глазодвигательной функции</a:t>
            </a:r>
          </a:p>
        </p:txBody>
      </p:sp>
      <p:sp>
        <p:nvSpPr>
          <p:cNvPr id="12" name="Волна 11"/>
          <p:cNvSpPr/>
          <p:nvPr/>
        </p:nvSpPr>
        <p:spPr>
          <a:xfrm>
            <a:off x="8763000" y="3095625"/>
            <a:ext cx="3048000" cy="987425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Глазомера</a:t>
            </a:r>
          </a:p>
        </p:txBody>
      </p:sp>
      <p:sp>
        <p:nvSpPr>
          <p:cNvPr id="13" name="Волна 12"/>
          <p:cNvSpPr/>
          <p:nvPr/>
        </p:nvSpPr>
        <p:spPr>
          <a:xfrm>
            <a:off x="9017000" y="4598988"/>
            <a:ext cx="3048000" cy="1357312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Ориентировки на </a:t>
            </a:r>
            <a:r>
              <a:rPr lang="ru-RU" sz="2400" b="1" dirty="0" err="1">
                <a:solidFill>
                  <a:srgbClr val="C00000"/>
                </a:solidFill>
              </a:rPr>
              <a:t>микроплоскости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4" name="Волна 13"/>
          <p:cNvSpPr/>
          <p:nvPr/>
        </p:nvSpPr>
        <p:spPr>
          <a:xfrm>
            <a:off x="442913" y="1425575"/>
            <a:ext cx="3048000" cy="987425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Остроты зрения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2763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Графические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игры и задания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b="1" i="1" dirty="0" smtClean="0">
                <a:solidFill>
                  <a:srgbClr val="7030A0"/>
                </a:solidFill>
              </a:rPr>
              <a:t>I</a:t>
            </a:r>
            <a:r>
              <a:rPr lang="ru-RU" sz="3100" b="1" i="1" dirty="0" smtClean="0">
                <a:solidFill>
                  <a:srgbClr val="7030A0"/>
                </a:solidFill>
              </a:rPr>
              <a:t>. Задания, развивающие прослеживающую функцию глаз, зрительно – двигательную координацию</a:t>
            </a:r>
            <a:endParaRPr lang="ru-RU" sz="3100" b="1" i="1" dirty="0">
              <a:solidFill>
                <a:srgbClr val="7030A0"/>
              </a:solidFill>
            </a:endParaRPr>
          </a:p>
        </p:txBody>
      </p:sp>
      <p:pic>
        <p:nvPicPr>
          <p:cNvPr id="4105" name="Picture 9" descr="SDC14363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711200" y="2032172"/>
            <a:ext cx="2585155" cy="2078771"/>
          </a:xfrm>
          <a:prstGeom prst="roundRect">
            <a:avLst>
              <a:gd name="adj" fmla="val 16667"/>
            </a:avLst>
          </a:prstGeom>
          <a:ln w="57150">
            <a:solidFill>
              <a:srgbClr val="7030A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21509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7256" y="1930400"/>
            <a:ext cx="2304330" cy="3066698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1510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25328" y="2032000"/>
            <a:ext cx="2226599" cy="2965097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1508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97511" y="3725334"/>
            <a:ext cx="2119462" cy="2982206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8" name="Рисунок 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0268" y="4524000"/>
            <a:ext cx="2551465" cy="2194123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90613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i="1" dirty="0" smtClean="0">
                <a:solidFill>
                  <a:srgbClr val="7030A0"/>
                </a:solidFill>
              </a:rPr>
              <a:t>II</a:t>
            </a:r>
            <a:r>
              <a:rPr lang="ru-RU" b="1" i="1" dirty="0" smtClean="0">
                <a:solidFill>
                  <a:srgbClr val="7030A0"/>
                </a:solidFill>
              </a:rPr>
              <a:t>. Задания на локализацию предметов в пространстве</a:t>
            </a:r>
            <a:endParaRPr lang="ru-RU" dirty="0"/>
          </a:p>
        </p:txBody>
      </p:sp>
      <p:graphicFrame>
        <p:nvGraphicFramePr>
          <p:cNvPr id="6176" name="Object 74"/>
          <p:cNvGraphicFramePr>
            <a:graphicFrameLocks noChangeAspect="1"/>
          </p:cNvGraphicFramePr>
          <p:nvPr/>
        </p:nvGraphicFramePr>
        <p:xfrm>
          <a:off x="3787775" y="1698625"/>
          <a:ext cx="2946400" cy="2657475"/>
        </p:xfrm>
        <a:graphic>
          <a:graphicData uri="http://schemas.openxmlformats.org/presentationml/2006/ole">
            <p:oleObj spid="_x0000_s6221" name="Document" r:id="rId3" imgW="9252332" imgH="8344702" progId="Word.Document.8">
              <p:embed/>
            </p:oleObj>
          </a:graphicData>
        </a:graphic>
      </p:graphicFrame>
      <p:graphicFrame>
        <p:nvGraphicFramePr>
          <p:cNvPr id="6177" name="Object 75"/>
          <p:cNvGraphicFramePr>
            <a:graphicFrameLocks noChangeAspect="1"/>
          </p:cNvGraphicFramePr>
          <p:nvPr/>
        </p:nvGraphicFramePr>
        <p:xfrm>
          <a:off x="9414405" y="1196622"/>
          <a:ext cx="2277735" cy="3931003"/>
        </p:xfrm>
        <a:graphic>
          <a:graphicData uri="http://schemas.openxmlformats.org/presentationml/2006/ole">
            <p:oleObj spid="_x0000_s6222" name="Document" r:id="rId4" imgW="5940803" imgH="10250288" progId="Word.Document.8">
              <p:embed/>
            </p:oleObj>
          </a:graphicData>
        </a:graphic>
      </p:graphicFrame>
      <p:pic>
        <p:nvPicPr>
          <p:cNvPr id="6146" name="Picture 2" descr="SDC14345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619272" y="1275269"/>
            <a:ext cx="2679700" cy="3560763"/>
          </a:xfrm>
          <a:prstGeom prst="roundRect">
            <a:avLst>
              <a:gd name="adj" fmla="val 16667"/>
            </a:avLst>
          </a:prstGeom>
          <a:ln w="57150">
            <a:solidFill>
              <a:srgbClr val="7030A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685720" y="4557303"/>
            <a:ext cx="3074458" cy="2157116"/>
          </a:xfrm>
          <a:ln w="28575">
            <a:solidFill>
              <a:srgbClr val="7030A0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706438" y="273050"/>
            <a:ext cx="10515600" cy="777875"/>
          </a:xfrm>
        </p:spPr>
        <p:txBody>
          <a:bodyPr/>
          <a:lstStyle/>
          <a:p>
            <a:pPr algn="ctr" eaLnBrk="1" hangingPunct="1"/>
            <a:r>
              <a:rPr lang="en-US" sz="3600" b="1" i="1" smtClean="0">
                <a:solidFill>
                  <a:srgbClr val="7030A0"/>
                </a:solidFill>
              </a:rPr>
              <a:t>III</a:t>
            </a:r>
            <a:r>
              <a:rPr lang="ru-RU" sz="3600" b="1" i="1" smtClean="0">
                <a:solidFill>
                  <a:srgbClr val="7030A0"/>
                </a:solidFill>
              </a:rPr>
              <a:t>. Задания, развивающие целостность восприятия</a:t>
            </a:r>
          </a:p>
        </p:txBody>
      </p:sp>
      <p:pic>
        <p:nvPicPr>
          <p:cNvPr id="30722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814" y="3747911"/>
            <a:ext cx="1779324" cy="2814461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7177" name="Picture 9" descr="SDC14376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26963" y="1103501"/>
            <a:ext cx="3512860" cy="2177973"/>
          </a:xfrm>
          <a:prstGeom prst="roundRect">
            <a:avLst>
              <a:gd name="adj" fmla="val 16667"/>
            </a:avLst>
          </a:prstGeom>
          <a:ln w="57150">
            <a:solidFill>
              <a:srgbClr val="7030A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30724" name="Rectangle 1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0726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3550" y="3629025"/>
            <a:ext cx="2039938" cy="3052763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30725" name="Picture 15" descr="11 05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52253" y="2280356"/>
            <a:ext cx="3571039" cy="2810933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9419166" y="770810"/>
          <a:ext cx="2513190" cy="3582467"/>
        </p:xfrm>
        <a:graphic>
          <a:graphicData uri="http://schemas.openxmlformats.org/presentationml/2006/ole">
            <p:oleObj spid="_x0000_s36865" name="Document" r:id="rId7" imgW="6744383" imgH="9601545" progId="Word.Document.8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313" y="76200"/>
            <a:ext cx="10515600" cy="693738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i="1" dirty="0" smtClean="0">
                <a:solidFill>
                  <a:srgbClr val="7030A0"/>
                </a:solidFill>
              </a:rPr>
              <a:t>IV</a:t>
            </a:r>
            <a:r>
              <a:rPr lang="ru-RU" b="1" i="1" dirty="0" smtClean="0">
                <a:solidFill>
                  <a:srgbClr val="7030A0"/>
                </a:solidFill>
              </a:rPr>
              <a:t>. Задания, развивающие глазомер</a:t>
            </a:r>
            <a:endParaRPr lang="ru-RU" dirty="0"/>
          </a:p>
        </p:txBody>
      </p:sp>
      <p:graphicFrame>
        <p:nvGraphicFramePr>
          <p:cNvPr id="8283" name="Object 166"/>
          <p:cNvGraphicFramePr>
            <a:graphicFrameLocks noChangeAspect="1"/>
          </p:cNvGraphicFramePr>
          <p:nvPr/>
        </p:nvGraphicFramePr>
        <p:xfrm>
          <a:off x="9874250" y="749300"/>
          <a:ext cx="2151063" cy="3365500"/>
        </p:xfrm>
        <a:graphic>
          <a:graphicData uri="http://schemas.openxmlformats.org/presentationml/2006/ole">
            <p:oleObj spid="_x0000_s8363" name="Document" r:id="rId3" imgW="6283909" imgH="9830153" progId="Word.Document.8">
              <p:embed/>
            </p:oleObj>
          </a:graphicData>
        </a:graphic>
      </p:graphicFrame>
      <p:graphicFrame>
        <p:nvGraphicFramePr>
          <p:cNvPr id="8284" name="Object 167"/>
          <p:cNvGraphicFramePr>
            <a:graphicFrameLocks noChangeAspect="1"/>
          </p:cNvGraphicFramePr>
          <p:nvPr/>
        </p:nvGraphicFramePr>
        <p:xfrm>
          <a:off x="3210278" y="3644900"/>
          <a:ext cx="2090738" cy="3003550"/>
        </p:xfrm>
        <a:graphic>
          <a:graphicData uri="http://schemas.openxmlformats.org/presentationml/2006/ole">
            <p:oleObj spid="_x0000_s8364" name="Document" r:id="rId4" imgW="6858512" imgH="9382297" progId="Word.Document.8">
              <p:embed/>
            </p:oleObj>
          </a:graphicData>
        </a:graphic>
      </p:graphicFrame>
      <p:graphicFrame>
        <p:nvGraphicFramePr>
          <p:cNvPr id="8285" name="Object 168"/>
          <p:cNvGraphicFramePr>
            <a:graphicFrameLocks noChangeAspect="1"/>
          </p:cNvGraphicFramePr>
          <p:nvPr/>
        </p:nvGraphicFramePr>
        <p:xfrm>
          <a:off x="293688" y="3692526"/>
          <a:ext cx="1951037" cy="2922764"/>
        </p:xfrm>
        <a:graphic>
          <a:graphicData uri="http://schemas.openxmlformats.org/presentationml/2006/ole">
            <p:oleObj spid="_x0000_s8365" name="Document" r:id="rId5" imgW="6564010" imgH="10287369" progId="Word.Document.8">
              <p:embed/>
            </p:oleObj>
          </a:graphicData>
        </a:graphic>
      </p:graphicFrame>
      <p:pic>
        <p:nvPicPr>
          <p:cNvPr id="8209" name="Picture 17" descr="SDC14383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159705" y="920966"/>
            <a:ext cx="4229100" cy="2400300"/>
          </a:xfrm>
          <a:prstGeom prst="roundRect">
            <a:avLst>
              <a:gd name="adj" fmla="val 16667"/>
            </a:avLst>
          </a:prstGeom>
          <a:ln w="57150">
            <a:solidFill>
              <a:srgbClr val="7030A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graphicFrame>
        <p:nvGraphicFramePr>
          <p:cNvPr id="8368" name="Object 176"/>
          <p:cNvGraphicFramePr>
            <a:graphicFrameLocks noGrp="1" noChangeAspect="1"/>
          </p:cNvGraphicFramePr>
          <p:nvPr/>
        </p:nvGraphicFramePr>
        <p:xfrm>
          <a:off x="6721122" y="4391378"/>
          <a:ext cx="3454400" cy="2095500"/>
        </p:xfrm>
        <a:graphic>
          <a:graphicData uri="http://schemas.openxmlformats.org/presentationml/2006/ole">
            <p:oleObj spid="_x0000_s8368" name="Документ" r:id="rId7" imgW="10533472" imgH="6399627" progId="Word.Document.8">
              <p:embed/>
            </p:oleObj>
          </a:graphicData>
        </a:graphic>
      </p:graphicFrame>
      <p:graphicFrame>
        <p:nvGraphicFramePr>
          <p:cNvPr id="8369" name="Object 177"/>
          <p:cNvGraphicFramePr>
            <a:graphicFrameLocks noGrp="1" noChangeAspect="1"/>
          </p:cNvGraphicFramePr>
          <p:nvPr/>
        </p:nvGraphicFramePr>
        <p:xfrm>
          <a:off x="5497337" y="1035173"/>
          <a:ext cx="3637823" cy="2588559"/>
        </p:xfrm>
        <a:graphic>
          <a:graphicData uri="http://schemas.openxmlformats.org/presentationml/2006/ole">
            <p:oleObj spid="_x0000_s8369" name="Document" r:id="rId8" imgW="10287369" imgH="7315746" progId="Word.Document.8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</TotalTime>
  <Words>235</Words>
  <Application>Microsoft Office PowerPoint</Application>
  <PresentationFormat>Произвольный</PresentationFormat>
  <Paragraphs>54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Office</vt:lpstr>
      <vt:lpstr>Document</vt:lpstr>
      <vt:lpstr>Документ</vt:lpstr>
      <vt:lpstr>Муниципальное бюджетное дошкольное образовательное учреждение «Детский сад № 7 «Родничок» </vt:lpstr>
      <vt:lpstr>Цель создания  пособия  Световой модуль «Интерактивный стол»</vt:lpstr>
      <vt:lpstr>Назначение светового модуля «Интерактивный стол»</vt:lpstr>
      <vt:lpstr>Творческие занятия на световом интерактивном  столе решают много задач</vt:lpstr>
      <vt:lpstr>Световой модуль «Интерактивный стол» способствует формированию зрительных функций:</vt:lpstr>
      <vt:lpstr> Графические игры и задания I. Задания, развивающие прослеживающую функцию глаз, зрительно – двигательную координацию</vt:lpstr>
      <vt:lpstr>II. Задания на локализацию предметов в пространстве</vt:lpstr>
      <vt:lpstr>III. Задания, развивающие целостность восприятия</vt:lpstr>
      <vt:lpstr>IV. Задания, развивающие глазомер</vt:lpstr>
      <vt:lpstr>V. Задания, развивающие ориентировку на плоскости</vt:lpstr>
      <vt:lpstr>VI. Задания, развивающие память, внимание, мышление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4-PC</dc:creator>
  <cp:lastModifiedBy>WORK</cp:lastModifiedBy>
  <cp:revision>83</cp:revision>
  <dcterms:created xsi:type="dcterms:W3CDTF">2017-02-20T08:50:56Z</dcterms:created>
  <dcterms:modified xsi:type="dcterms:W3CDTF">2017-06-15T07:54:34Z</dcterms:modified>
</cp:coreProperties>
</file>