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27.02.2024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8154125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58671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Это </a:t>
            </a:r>
            <a:r>
              <a:rPr lang="ru-RU" sz="2800" dirty="0"/>
              <a:t>слова, которые не выходят за рамки общелитературного языка. Их используют в непринуждённом, неофициальном общении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Укатывалась - убегала </a:t>
            </a:r>
          </a:p>
          <a:p>
            <a:endParaRPr lang="ru-RU" sz="2800" dirty="0" smtClean="0"/>
          </a:p>
          <a:p>
            <a:r>
              <a:rPr lang="ru-RU" sz="2800" dirty="0" smtClean="0"/>
              <a:t>Срамила - ругала</a:t>
            </a:r>
          </a:p>
          <a:p>
            <a:endParaRPr lang="ru-RU" sz="28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Разговорная лексика </a:t>
            </a:r>
          </a:p>
        </p:txBody>
      </p:sp>
    </p:spTree>
    <p:extLst>
      <p:ext uri="{BB962C8B-B14F-4D97-AF65-F5344CB8AC3E}">
        <p14:creationId xmlns:p14="http://schemas.microsoft.com/office/powerpoint/2010/main" val="311364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Просторечие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prstClr val="white"/>
                </a:solidFill>
                <a:ea typeface="+mj-ea"/>
                <a:cs typeface="+mj-cs"/>
              </a:rPr>
              <a:t>Это </a:t>
            </a:r>
            <a: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  <a:t>периферия языка, существующая за счёт того, что люди с детства </a:t>
            </a:r>
            <a:r>
              <a:rPr lang="ru-RU" sz="2400" b="1" dirty="0" smtClean="0">
                <a:solidFill>
                  <a:prstClr val="white"/>
                </a:solidFill>
                <a:ea typeface="+mj-ea"/>
                <a:cs typeface="+mj-cs"/>
              </a:rPr>
              <a:t>НЕ </a:t>
            </a:r>
            <a:r>
              <a:rPr lang="ru-RU" sz="2400" b="1" dirty="0">
                <a:solidFill>
                  <a:prstClr val="white"/>
                </a:solidFill>
                <a:ea typeface="+mj-ea"/>
                <a:cs typeface="+mj-cs"/>
              </a:rPr>
              <a:t>усвоили грамматических норм и лексики литературного языка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ru-RU" sz="2800" dirty="0" err="1" smtClean="0"/>
              <a:t>Обутки</a:t>
            </a:r>
            <a:r>
              <a:rPr lang="ru-RU" sz="2800" dirty="0" smtClean="0"/>
              <a:t> - обувь </a:t>
            </a:r>
          </a:p>
          <a:p>
            <a:endParaRPr lang="ru-RU" sz="2800" dirty="0" smtClean="0"/>
          </a:p>
          <a:p>
            <a:endParaRPr lang="ru-RU" sz="2800" dirty="0"/>
          </a:p>
          <a:p>
            <a:r>
              <a:rPr lang="ru-RU" sz="2800" dirty="0" err="1" smtClean="0"/>
              <a:t>Починеты</a:t>
            </a:r>
            <a:r>
              <a:rPr lang="ru-RU" sz="2800" dirty="0" smtClean="0"/>
              <a:t> - починена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2354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144488"/>
          </a:xfrm>
        </p:spPr>
        <p:txBody>
          <a:bodyPr/>
          <a:lstStyle/>
          <a:p>
            <a:r>
              <a:rPr lang="ru-RU" sz="3600" dirty="0" smtClean="0"/>
              <a:t>Роль  </a:t>
            </a:r>
            <a:r>
              <a:rPr lang="ru-RU" sz="3600" dirty="0" err="1" smtClean="0"/>
              <a:t>необщеупотребительных</a:t>
            </a:r>
            <a:r>
              <a:rPr lang="ru-RU" sz="3600" dirty="0" smtClean="0"/>
              <a:t> слов в прозе В.П. Астафьева?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706736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- </a:t>
            </a:r>
            <a:r>
              <a:rPr lang="ru-RU" b="1" dirty="0" smtClean="0"/>
              <a:t>Для </a:t>
            </a:r>
            <a:r>
              <a:rPr lang="ru-RU" b="1" dirty="0"/>
              <a:t>передачи местного колорита при описании деревенской жизни</a:t>
            </a:r>
          </a:p>
          <a:p>
            <a:r>
              <a:rPr lang="ru-RU" b="1" dirty="0"/>
              <a:t>- </a:t>
            </a:r>
            <a:r>
              <a:rPr lang="ru-RU" b="1" dirty="0" smtClean="0"/>
              <a:t>Для </a:t>
            </a:r>
            <a:r>
              <a:rPr lang="ru-RU" b="1" dirty="0"/>
              <a:t>создания речевой характеристики персонажей </a:t>
            </a:r>
          </a:p>
          <a:p>
            <a:r>
              <a:rPr lang="ru-RU" b="1" dirty="0"/>
              <a:t>-  </a:t>
            </a:r>
            <a:r>
              <a:rPr lang="ru-RU" b="1" dirty="0" smtClean="0"/>
              <a:t>Придают </a:t>
            </a:r>
            <a:r>
              <a:rPr lang="ru-RU" b="1" dirty="0"/>
              <a:t>эмоциональную окраску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778744"/>
          </a:xfrm>
        </p:spPr>
        <p:txBody>
          <a:bodyPr/>
          <a:lstStyle/>
          <a:p>
            <a:r>
              <a:rPr lang="ru-RU" dirty="0"/>
              <a:t>- </a:t>
            </a:r>
            <a:r>
              <a:rPr lang="ru-RU" sz="2400" b="1" dirty="0" smtClean="0"/>
              <a:t>Привязывают </a:t>
            </a:r>
            <a:r>
              <a:rPr lang="ru-RU" sz="2400" b="1" dirty="0"/>
              <a:t>действие к месту и времени</a:t>
            </a:r>
          </a:p>
          <a:p>
            <a:r>
              <a:rPr lang="ru-RU" sz="2400" b="1" dirty="0"/>
              <a:t>- </a:t>
            </a:r>
            <a:r>
              <a:rPr lang="ru-RU" sz="2400" b="1" dirty="0" smtClean="0"/>
              <a:t>Обогащают </a:t>
            </a:r>
            <a:r>
              <a:rPr lang="ru-RU" sz="2400" b="1" dirty="0"/>
              <a:t>картину действия </a:t>
            </a:r>
          </a:p>
          <a:p>
            <a:r>
              <a:rPr lang="ru-RU" sz="2400" b="1" dirty="0"/>
              <a:t>- </a:t>
            </a:r>
            <a:r>
              <a:rPr lang="ru-RU" sz="2400" b="1" dirty="0" smtClean="0"/>
              <a:t>Указывают </a:t>
            </a:r>
            <a:r>
              <a:rPr lang="ru-RU" sz="2400" b="1" dirty="0"/>
              <a:t>на богатство языка автора....</a:t>
            </a:r>
          </a:p>
        </p:txBody>
      </p:sp>
    </p:spTree>
    <p:extLst>
      <p:ext uri="{BB962C8B-B14F-4D97-AF65-F5344CB8AC3E}">
        <p14:creationId xmlns:p14="http://schemas.microsoft.com/office/powerpoint/2010/main" val="60654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260648"/>
            <a:ext cx="7258000" cy="4680519"/>
          </a:xfrm>
        </p:spPr>
        <p:txBody>
          <a:bodyPr>
            <a:noAutofit/>
          </a:bodyPr>
          <a:lstStyle/>
          <a:p>
            <a:r>
              <a:rPr lang="ru-RU" sz="2800" dirty="0"/>
              <a:t>- </a:t>
            </a:r>
            <a:r>
              <a:rPr lang="ru-RU" sz="2800" dirty="0" smtClean="0"/>
              <a:t>Тема</a:t>
            </a:r>
            <a:endParaRPr lang="ru-RU" sz="2800" dirty="0"/>
          </a:p>
          <a:p>
            <a:r>
              <a:rPr lang="ru-RU" sz="2800" dirty="0"/>
              <a:t>- </a:t>
            </a:r>
            <a:r>
              <a:rPr lang="ru-RU" sz="2800" dirty="0" smtClean="0"/>
              <a:t>Проблема</a:t>
            </a:r>
            <a:endParaRPr lang="ru-RU" sz="2800" dirty="0"/>
          </a:p>
          <a:p>
            <a:r>
              <a:rPr lang="ru-RU" sz="2800" dirty="0"/>
              <a:t>- </a:t>
            </a:r>
            <a:r>
              <a:rPr lang="ru-RU" sz="2800" dirty="0" smtClean="0"/>
              <a:t>Основная </a:t>
            </a:r>
            <a:r>
              <a:rPr lang="ru-RU" sz="2800" dirty="0"/>
              <a:t>мысль</a:t>
            </a:r>
          </a:p>
          <a:p>
            <a:r>
              <a:rPr lang="ru-RU" sz="2800" dirty="0"/>
              <a:t>- </a:t>
            </a:r>
            <a:r>
              <a:rPr lang="ru-RU" sz="2800" dirty="0" smtClean="0"/>
              <a:t>Образ </a:t>
            </a:r>
            <a:r>
              <a:rPr lang="ru-RU" sz="2800" dirty="0"/>
              <a:t>героя фрагмента</a:t>
            </a:r>
          </a:p>
          <a:p>
            <a:r>
              <a:rPr lang="ru-RU" sz="2800" dirty="0"/>
              <a:t>- </a:t>
            </a:r>
            <a:r>
              <a:rPr lang="ru-RU" sz="2800" dirty="0" smtClean="0"/>
              <a:t>Диалектизмы</a:t>
            </a:r>
            <a:r>
              <a:rPr lang="ru-RU" sz="2800" dirty="0"/>
              <a:t>, разговорные, просторечные слова (определить категорию </a:t>
            </a:r>
            <a:r>
              <a:rPr lang="ru-RU" sz="2800" dirty="0" smtClean="0"/>
              <a:t>объяснить значение</a:t>
            </a:r>
            <a:r>
              <a:rPr lang="ru-RU" sz="2800" dirty="0"/>
              <a:t>, исходя из контекста</a:t>
            </a:r>
            <a:r>
              <a:rPr lang="ru-RU" sz="2800" dirty="0" smtClean="0"/>
              <a:t>)</a:t>
            </a:r>
          </a:p>
          <a:p>
            <a:r>
              <a:rPr lang="ru-RU" sz="2800" dirty="0" smtClean="0"/>
              <a:t>- Определить роль фрагмента в произведении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5301208"/>
            <a:ext cx="7543800" cy="936104"/>
          </a:xfrm>
        </p:spPr>
        <p:txBody>
          <a:bodyPr/>
          <a:lstStyle/>
          <a:p>
            <a:r>
              <a:rPr lang="ru-RU" sz="3600" dirty="0" smtClean="0"/>
              <a:t>Анализ фрагмента: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0860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33600" y="685801"/>
            <a:ext cx="6096000" cy="3967335"/>
          </a:xfrm>
        </p:spPr>
        <p:txBody>
          <a:bodyPr>
            <a:normAutofit/>
          </a:bodyPr>
          <a:lstStyle/>
          <a:p>
            <a:r>
              <a:rPr lang="ru-RU" sz="4000" dirty="0">
                <a:effectLst/>
                <a:latin typeface="Times New Roman"/>
                <a:ea typeface="Calibri"/>
              </a:rPr>
              <a:t>Дочитать </a:t>
            </a:r>
            <a:r>
              <a:rPr lang="ru-RU" sz="4000" dirty="0" smtClean="0">
                <a:effectLst/>
                <a:latin typeface="Times New Roman"/>
                <a:ea typeface="Calibri"/>
              </a:rPr>
              <a:t>рассказ; </a:t>
            </a:r>
          </a:p>
          <a:p>
            <a:r>
              <a:rPr lang="ru-RU" sz="4000" dirty="0" smtClean="0">
                <a:effectLst/>
                <a:latin typeface="Times New Roman"/>
                <a:ea typeface="Calibri"/>
              </a:rPr>
              <a:t>Составить </a:t>
            </a:r>
            <a:r>
              <a:rPr lang="ru-RU" sz="4000" dirty="0">
                <a:effectLst/>
                <a:latin typeface="Times New Roman"/>
                <a:ea typeface="Calibri"/>
              </a:rPr>
              <a:t>проект «Слово в слове» (найти 5 слов, оформить плакат, словарик, рисунок</a:t>
            </a:r>
            <a:r>
              <a:rPr lang="ru-RU" sz="4000" dirty="0" smtClean="0">
                <a:effectLst/>
                <a:latin typeface="Times New Roman"/>
                <a:ea typeface="Calibri"/>
              </a:rPr>
              <a:t>).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607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98" y="569284"/>
            <a:ext cx="8507972" cy="5669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434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872875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8034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56" y="692696"/>
            <a:ext cx="8403299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918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1"/>
            <a:ext cx="6840760" cy="5908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6164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«</a:t>
            </a:r>
            <a:r>
              <a:rPr lang="ru-RU" b="1" i="1" dirty="0" err="1" smtClean="0"/>
              <a:t>Бойе</a:t>
            </a:r>
            <a:r>
              <a:rPr lang="ru-RU" b="1" i="1" dirty="0" smtClean="0"/>
              <a:t>»</a:t>
            </a:r>
            <a:endParaRPr lang="ru-RU" b="1" i="1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685800"/>
            <a:ext cx="5486400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2086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332656"/>
            <a:ext cx="7330008" cy="5112567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400" b="1" dirty="0" err="1"/>
              <a:t>Левонтьевские</a:t>
            </a:r>
            <a:r>
              <a:rPr lang="ru-RU" sz="2400" b="1" dirty="0"/>
              <a:t> ребятишки собираются на увал </a:t>
            </a:r>
            <a:r>
              <a:rPr lang="ru-RU" sz="2400" b="1" dirty="0" smtClean="0"/>
              <a:t>по </a:t>
            </a:r>
            <a:r>
              <a:rPr lang="ru-RU" sz="2400" b="1" dirty="0"/>
              <a:t>землянику, и велела сходить с ними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 </a:t>
            </a:r>
            <a:r>
              <a:rPr lang="ru-RU" sz="2400" b="1" dirty="0"/>
              <a:t>Наберешь </a:t>
            </a:r>
            <a:r>
              <a:rPr lang="ru-RU" sz="2400" b="1" dirty="0" smtClean="0"/>
              <a:t>туесок. </a:t>
            </a:r>
          </a:p>
          <a:p>
            <a:r>
              <a:rPr lang="ru-RU" sz="2400" b="1" dirty="0" smtClean="0"/>
              <a:t> </a:t>
            </a:r>
            <a:r>
              <a:rPr lang="ru-RU" sz="2400" b="1" dirty="0" err="1"/>
              <a:t>Левонтий</a:t>
            </a:r>
            <a:r>
              <a:rPr lang="ru-RU" sz="2400" b="1" dirty="0"/>
              <a:t> заготовлял лес на </a:t>
            </a:r>
            <a:r>
              <a:rPr lang="ru-RU" sz="2400" b="1" dirty="0" err="1" smtClean="0"/>
              <a:t>бадоги</a:t>
            </a:r>
            <a:r>
              <a:rPr lang="ru-RU" sz="2400" b="1" dirty="0" smtClean="0"/>
              <a:t>, </a:t>
            </a:r>
            <a:r>
              <a:rPr lang="ru-RU" sz="2400" b="1" dirty="0"/>
              <a:t>пилил его, колол и сдавал на известковый завод, что был супротив </a:t>
            </a:r>
            <a:r>
              <a:rPr lang="ru-RU" sz="2400" b="1" dirty="0" smtClean="0"/>
              <a:t>села</a:t>
            </a:r>
            <a:r>
              <a:rPr lang="ru-RU" sz="2400" b="1" dirty="0"/>
              <a:t>, по другую сторону Енисея. Молодой чернявый конвоир в упор прошил ее короткой очередью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</a:t>
            </a:r>
            <a:r>
              <a:rPr lang="ru-RU" sz="2400" b="1" dirty="0" err="1"/>
              <a:t>Обутки</a:t>
            </a:r>
            <a:r>
              <a:rPr lang="ru-RU" sz="2400" b="1" dirty="0"/>
              <a:t> у него </a:t>
            </a:r>
            <a:r>
              <a:rPr lang="ru-RU" sz="2400" b="1" dirty="0" err="1"/>
              <a:t>починеты</a:t>
            </a:r>
            <a:r>
              <a:rPr lang="ru-RU" sz="2400" b="1" dirty="0"/>
              <a:t>, догляд </a:t>
            </a:r>
            <a:r>
              <a:rPr lang="ru-RU" sz="2400" b="1" dirty="0" smtClean="0"/>
              <a:t>людской. </a:t>
            </a:r>
            <a:endParaRPr lang="ru-RU" sz="2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5229200"/>
            <a:ext cx="7543800" cy="936104"/>
          </a:xfrm>
        </p:spPr>
        <p:txBody>
          <a:bodyPr/>
          <a:lstStyle/>
          <a:p>
            <a:r>
              <a:rPr lang="ru-RU" sz="2800" dirty="0" err="1" smtClean="0"/>
              <a:t>Необщеупотребительные</a:t>
            </a:r>
            <a:r>
              <a:rPr lang="ru-RU" sz="2800" dirty="0" smtClean="0"/>
              <a:t> слова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47782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 b="1" dirty="0"/>
              <a:t>Лексические особенности прозы В.П. Астафьева на примере рассказа «</a:t>
            </a:r>
            <a:r>
              <a:rPr lang="ru-RU" sz="4000" b="1" dirty="0" err="1"/>
              <a:t>Бойе</a:t>
            </a:r>
            <a:r>
              <a:rPr lang="ru-RU" sz="4000" b="1" dirty="0"/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156567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effectLst/>
                <a:latin typeface="Times New Roman"/>
                <a:ea typeface="Calibri"/>
              </a:rPr>
              <a:t>Цель: </a:t>
            </a:r>
            <a:r>
              <a:rPr lang="ru-RU" sz="2400" b="1" dirty="0" smtClean="0">
                <a:effectLst/>
                <a:latin typeface="Times New Roman"/>
                <a:ea typeface="Calibri"/>
              </a:rPr>
              <a:t>исследовать </a:t>
            </a:r>
            <a:r>
              <a:rPr lang="ru-RU" sz="2400" b="1" dirty="0">
                <a:effectLst/>
                <a:latin typeface="Times New Roman"/>
                <a:ea typeface="Calibri"/>
              </a:rPr>
              <a:t>язык произведения, понять его особенности с точки зрения употребления лексики, </a:t>
            </a:r>
            <a:r>
              <a:rPr lang="ru-RU" sz="2400" b="1" dirty="0" smtClean="0">
                <a:effectLst/>
                <a:latin typeface="Times New Roman"/>
                <a:ea typeface="Calibri"/>
              </a:rPr>
              <a:t>определить роль </a:t>
            </a:r>
            <a:r>
              <a:rPr lang="ru-RU" sz="2400" b="1" dirty="0" err="1">
                <a:effectLst/>
                <a:latin typeface="Times New Roman"/>
                <a:ea typeface="Calibri"/>
              </a:rPr>
              <a:t>необщеупотребительных</a:t>
            </a:r>
            <a:r>
              <a:rPr lang="ru-RU" sz="2400" b="1" dirty="0">
                <a:effectLst/>
                <a:latin typeface="Times New Roman"/>
                <a:ea typeface="Calibri"/>
              </a:rPr>
              <a:t> слов</a:t>
            </a:r>
            <a:r>
              <a:rPr lang="ru-RU" sz="2400" dirty="0">
                <a:effectLst/>
                <a:latin typeface="Times New Roman"/>
                <a:ea typeface="Calibri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901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>
                <a:effectLst/>
                <a:latin typeface="Times New Roman"/>
                <a:ea typeface="Calibri"/>
              </a:rPr>
              <a:t>Диалектизмы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658368"/>
            <a:ext cx="3934152" cy="3922760"/>
          </a:xfrm>
        </p:spPr>
        <p:txBody>
          <a:bodyPr>
            <a:noAutofit/>
          </a:bodyPr>
          <a:lstStyle/>
          <a:p>
            <a:r>
              <a:rPr lang="ru-RU" sz="2800" dirty="0" smtClean="0">
                <a:effectLst/>
                <a:latin typeface="Times New Roman"/>
                <a:ea typeface="Calibri"/>
              </a:rPr>
              <a:t>Это </a:t>
            </a:r>
            <a:r>
              <a:rPr lang="ru-RU" sz="2800" dirty="0">
                <a:effectLst/>
                <a:latin typeface="Times New Roman"/>
                <a:ea typeface="Calibri"/>
              </a:rPr>
              <a:t>слова, которые не входят в общелитературный язык, а употребляются в отдельных диалектах — областных разновидностях языка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63472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Увал 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– небольшой холм, </a:t>
            </a:r>
            <a:endParaRPr lang="ru-RU" sz="2400" b="1" dirty="0" smtClean="0">
              <a:effectLst/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err="1" smtClean="0">
                <a:effectLst/>
                <a:latin typeface="Times New Roman"/>
                <a:ea typeface="Calibri"/>
                <a:cs typeface="Times New Roman"/>
              </a:rPr>
              <a:t>Бадога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– длинные поленья.</a:t>
            </a:r>
            <a:endParaRPr lang="ru-RU" sz="24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8723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84</TotalTime>
  <Words>293</Words>
  <Application>Microsoft Office PowerPoint</Application>
  <PresentationFormat>Экран (4:3)</PresentationFormat>
  <Paragraphs>40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«Бойе»</vt:lpstr>
      <vt:lpstr>Необщеупотребительные слова</vt:lpstr>
      <vt:lpstr>Лексические особенности прозы В.П. Астафьева на примере рассказа «Бойе»</vt:lpstr>
      <vt:lpstr>Диалектизмы</vt:lpstr>
      <vt:lpstr>Разговорная лексика </vt:lpstr>
      <vt:lpstr>Просторечие </vt:lpstr>
      <vt:lpstr>Роль  необщеупотребительных слов в прозе В.П. Астафьева?</vt:lpstr>
      <vt:lpstr>Анализ фрагмента: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Аймир</dc:creator>
  <cp:lastModifiedBy>Шулбаев</cp:lastModifiedBy>
  <cp:revision>8</cp:revision>
  <dcterms:created xsi:type="dcterms:W3CDTF">2024-02-27T14:36:16Z</dcterms:created>
  <dcterms:modified xsi:type="dcterms:W3CDTF">2024-02-27T16:10:52Z</dcterms:modified>
</cp:coreProperties>
</file>