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Lst>
  <p:notesMasterIdLst>
    <p:notesMasterId r:id="rId46"/>
  </p:notesMasterIdLst>
  <p:sldIdLst>
    <p:sldId id="256" r:id="rId3"/>
    <p:sldId id="259" r:id="rId4"/>
    <p:sldId id="260" r:id="rId5"/>
    <p:sldId id="271" r:id="rId6"/>
    <p:sldId id="265" r:id="rId7"/>
    <p:sldId id="287" r:id="rId8"/>
    <p:sldId id="284" r:id="rId9"/>
    <p:sldId id="270" r:id="rId10"/>
    <p:sldId id="261" r:id="rId11"/>
    <p:sldId id="295" r:id="rId12"/>
    <p:sldId id="280" r:id="rId13"/>
    <p:sldId id="281" r:id="rId14"/>
    <p:sldId id="262" r:id="rId15"/>
    <p:sldId id="296" r:id="rId16"/>
    <p:sldId id="268" r:id="rId17"/>
    <p:sldId id="269" r:id="rId18"/>
    <p:sldId id="263" r:id="rId19"/>
    <p:sldId id="282" r:id="rId20"/>
    <p:sldId id="294" r:id="rId21"/>
    <p:sldId id="276" r:id="rId22"/>
    <p:sldId id="277" r:id="rId23"/>
    <p:sldId id="266" r:id="rId24"/>
    <p:sldId id="272" r:id="rId25"/>
    <p:sldId id="291" r:id="rId26"/>
    <p:sldId id="264" r:id="rId27"/>
    <p:sldId id="273" r:id="rId28"/>
    <p:sldId id="274" r:id="rId29"/>
    <p:sldId id="286" r:id="rId30"/>
    <p:sldId id="285" r:id="rId31"/>
    <p:sldId id="267" r:id="rId32"/>
    <p:sldId id="279" r:id="rId33"/>
    <p:sldId id="283" r:id="rId34"/>
    <p:sldId id="297" r:id="rId35"/>
    <p:sldId id="275" r:id="rId36"/>
    <p:sldId id="292" r:id="rId37"/>
    <p:sldId id="293" r:id="rId38"/>
    <p:sldId id="304" r:id="rId39"/>
    <p:sldId id="298" r:id="rId40"/>
    <p:sldId id="310" r:id="rId41"/>
    <p:sldId id="311" r:id="rId42"/>
    <p:sldId id="313" r:id="rId43"/>
    <p:sldId id="314" r:id="rId44"/>
    <p:sldId id="312" r:id="rId45"/>
  </p:sldIdLst>
  <p:sldSz cx="10298113"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81" autoAdjust="0"/>
    <p:restoredTop sz="93682" autoAdjust="0"/>
  </p:normalViewPr>
  <p:slideViewPr>
    <p:cSldViewPr>
      <p:cViewPr varScale="1">
        <p:scale>
          <a:sx n="104" d="100"/>
          <a:sy n="104" d="100"/>
        </p:scale>
        <p:origin x="690" y="132"/>
      </p:cViewPr>
      <p:guideLst>
        <p:guide orient="horz" pos="2160"/>
        <p:guide pos="32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504CF4-6C8A-4891-80FD-BD15BC8B086A}" type="datetimeFigureOut">
              <a:rPr lang="ru-RU" smtClean="0"/>
              <a:pPr/>
              <a:t>14.02.2023</a:t>
            </a:fld>
            <a:endParaRPr lang="ru-RU"/>
          </a:p>
        </p:txBody>
      </p:sp>
      <p:sp>
        <p:nvSpPr>
          <p:cNvPr id="4" name="Образ слайда 3"/>
          <p:cNvSpPr>
            <a:spLocks noGrp="1" noRot="1" noChangeAspect="1"/>
          </p:cNvSpPr>
          <p:nvPr>
            <p:ph type="sldImg" idx="2"/>
          </p:nvPr>
        </p:nvSpPr>
        <p:spPr>
          <a:xfrm>
            <a:off x="855663" y="685800"/>
            <a:ext cx="5146675"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7776C-92A7-4B0C-BB7A-FD1BD81EB163}" type="slidenum">
              <a:rPr lang="ru-RU" smtClean="0"/>
              <a:pPr/>
              <a:t>‹#›</a:t>
            </a:fld>
            <a:endParaRPr lang="ru-RU"/>
          </a:p>
        </p:txBody>
      </p:sp>
    </p:spTree>
    <p:extLst>
      <p:ext uri="{BB962C8B-B14F-4D97-AF65-F5344CB8AC3E}">
        <p14:creationId xmlns:p14="http://schemas.microsoft.com/office/powerpoint/2010/main" val="2335429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E47776C-92A7-4B0C-BB7A-FD1BD81EB163}"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3113" y="2130425"/>
            <a:ext cx="8751887"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44638" y="3886200"/>
            <a:ext cx="720883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67600" y="274638"/>
            <a:ext cx="2316163"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14350" y="274638"/>
            <a:ext cx="68008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600723" y="1371600"/>
            <a:ext cx="8842646"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600723" y="3228536"/>
            <a:ext cx="8846079"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10FB4B94-3E5D-4DD4-A241-B3C18956428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spd="med">
    <p:cover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97291" y="1316736"/>
            <a:ext cx="8753396"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97291" y="2704664"/>
            <a:ext cx="8753396"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FB4B94-3E5D-4DD4-A241-B3C18956428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spd="med">
    <p:cover dir="d"/>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14906" y="704088"/>
            <a:ext cx="9268302"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514906" y="1920085"/>
            <a:ext cx="4548333"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5234874" y="1920085"/>
            <a:ext cx="4548333"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14906" y="704088"/>
            <a:ext cx="9268302"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14905" y="1855248"/>
            <a:ext cx="4550122"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5231299" y="1859758"/>
            <a:ext cx="4551909"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514905" y="2514600"/>
            <a:ext cx="4550122"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5231299" y="2514600"/>
            <a:ext cx="4551909"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14906" y="704088"/>
            <a:ext cx="9354119"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72358" y="514352"/>
            <a:ext cx="3089434"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772358" y="1676400"/>
            <a:ext cx="3089434"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4026276" y="1676400"/>
            <a:ext cx="575693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565320" y="1108077"/>
            <a:ext cx="5921415"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9014378" y="5359769"/>
            <a:ext cx="17506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86541" y="1176997"/>
            <a:ext cx="2492143"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86541" y="2828785"/>
            <a:ext cx="2488711"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9096666" y="6356351"/>
            <a:ext cx="686541" cy="365125"/>
          </a:xfrm>
        </p:spPr>
        <p:txBody>
          <a:bodyPr/>
          <a:lstStyle/>
          <a:p>
            <a:fld id="{10FB4B94-3E5D-4DD4-A241-B3C189564284}" type="slidenum">
              <a:rPr lang="ru-RU" smtClean="0"/>
              <a:pPr/>
              <a:t>‹#›</a:t>
            </a:fld>
            <a:endParaRPr lang="ru-RU"/>
          </a:p>
        </p:txBody>
      </p:sp>
      <p:sp>
        <p:nvSpPr>
          <p:cNvPr id="3" name="Picture Placeholder 2"/>
          <p:cNvSpPr>
            <a:spLocks noGrp="1"/>
          </p:cNvSpPr>
          <p:nvPr>
            <p:ph type="pic" idx="1"/>
          </p:nvPr>
        </p:nvSpPr>
        <p:spPr>
          <a:xfrm rot="420000">
            <a:off x="3925754" y="1199517"/>
            <a:ext cx="5200547"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10727" y="5816600"/>
            <a:ext cx="10319567"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934512" y="6219826"/>
            <a:ext cx="5363601"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cover di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66132" y="914402"/>
            <a:ext cx="2317075"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514906" y="914402"/>
            <a:ext cx="6779591"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DBE38880-96D1-4074-ADC6-DDCA9F6143ED}" type="datetimeFigureOut">
              <a:rPr lang="ru-RU" smtClean="0"/>
              <a:pPr/>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0FB4B94-3E5D-4DD4-A241-B3C189564284}" type="slidenum">
              <a:rPr lang="ru-RU" smtClean="0"/>
              <a:pPr/>
              <a:t>‹#›</a:t>
            </a:fld>
            <a:endParaRPr lang="ru-RU"/>
          </a:p>
        </p:txBody>
      </p:sp>
    </p:spTree>
  </p:cSld>
  <p:clrMapOvr>
    <a:masterClrMapping/>
  </p:clrMapOvr>
  <p:transition spd="med">
    <p:cover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2800" y="4406900"/>
            <a:ext cx="8753475"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812800" y="2906713"/>
            <a:ext cx="875347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14350" y="1600200"/>
            <a:ext cx="45577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224463" y="1600200"/>
            <a:ext cx="45593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14350" y="1535113"/>
            <a:ext cx="45513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514350" y="2174875"/>
            <a:ext cx="45513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230813" y="1535113"/>
            <a:ext cx="45529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230813" y="2174875"/>
            <a:ext cx="45529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 y="273050"/>
            <a:ext cx="3389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025900" y="273050"/>
            <a:ext cx="5757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4350" y="1435100"/>
            <a:ext cx="3389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17713" y="4800600"/>
            <a:ext cx="6180137"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017713" y="612775"/>
            <a:ext cx="618013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017713" y="5367338"/>
            <a:ext cx="618013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DD5813-064D-4301-8443-76791D708B43}" type="datetimeFigureOut">
              <a:rPr lang="ru-RU" smtClean="0"/>
              <a:pPr/>
              <a:t>14.02.2023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4F43C6-3F1F-4ED0-9113-A4BDCA7AB09C}" type="slidenum">
              <a:rPr lang="ru-RU" smtClean="0"/>
              <a:pPr/>
              <a:t>‹#›</a:t>
            </a:fld>
            <a:endParaRPr lang="ru-RU"/>
          </a:p>
        </p:txBody>
      </p:sp>
    </p:spTree>
  </p:cSld>
  <p:clrMapOvr>
    <a:masterClrMapping/>
  </p:clrMapOvr>
  <p:transition spd="med">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 y="274638"/>
            <a:ext cx="9269413"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514350" y="1600200"/>
            <a:ext cx="9269413"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514350" y="6356350"/>
            <a:ext cx="24034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DD5813-064D-4301-8443-76791D708B43}" type="datetimeFigureOut">
              <a:rPr lang="ru-RU" smtClean="0"/>
              <a:pPr/>
              <a:t>14.02.2023</a:t>
            </a:fld>
            <a:endParaRPr lang="ru-RU"/>
          </a:p>
        </p:txBody>
      </p:sp>
      <p:sp>
        <p:nvSpPr>
          <p:cNvPr id="5" name="Нижний колонтитул 4"/>
          <p:cNvSpPr>
            <a:spLocks noGrp="1"/>
          </p:cNvSpPr>
          <p:nvPr>
            <p:ph type="ftr" sz="quarter" idx="3"/>
          </p:nvPr>
        </p:nvSpPr>
        <p:spPr>
          <a:xfrm>
            <a:off x="3517900" y="6356350"/>
            <a:ext cx="32623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380288" y="6356350"/>
            <a:ext cx="24034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4F43C6-3F1F-4ED0-9113-A4BDCA7AB09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0727" y="-7144"/>
            <a:ext cx="10319567"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934512" y="-7144"/>
            <a:ext cx="5363601"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514906" y="704088"/>
            <a:ext cx="9268302"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514906" y="1935480"/>
            <a:ext cx="9268302"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514906" y="6356351"/>
            <a:ext cx="2402893"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3DD5813-064D-4301-8443-76791D708B43}" type="datetimeFigureOut">
              <a:rPr lang="ru-RU" smtClean="0"/>
              <a:pPr/>
              <a:t>14.02.2023</a:t>
            </a:fld>
            <a:endParaRPr lang="ru-RU"/>
          </a:p>
        </p:txBody>
      </p:sp>
      <p:sp>
        <p:nvSpPr>
          <p:cNvPr id="22" name="Footer Placeholder 21"/>
          <p:cNvSpPr>
            <a:spLocks noGrp="1"/>
          </p:cNvSpPr>
          <p:nvPr>
            <p:ph type="ftr" sz="quarter" idx="3"/>
          </p:nvPr>
        </p:nvSpPr>
        <p:spPr>
          <a:xfrm>
            <a:off x="3003616" y="6356351"/>
            <a:ext cx="3775975"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8925031" y="6356351"/>
            <a:ext cx="858176"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84F43C6-3F1F-4ED0-9113-A4BDCA7AB09C}" type="slidenum">
              <a:rPr lang="ru-RU" smtClean="0"/>
              <a:pPr/>
              <a:t>‹#›</a:t>
            </a:fld>
            <a:endParaRPr lang="ru-RU"/>
          </a:p>
        </p:txBody>
      </p:sp>
      <p:grpSp>
        <p:nvGrpSpPr>
          <p:cNvPr id="2" name="Group 1"/>
          <p:cNvGrpSpPr/>
          <p:nvPr/>
        </p:nvGrpSpPr>
        <p:grpSpPr>
          <a:xfrm>
            <a:off x="-21417" y="202408"/>
            <a:ext cx="10339274"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cover dir="d"/>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0.png"/><Relationship Id="rId1" Type="http://schemas.openxmlformats.org/officeDocument/2006/relationships/slideLayout" Target="../slideLayouts/slideLayout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7.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4.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 Target="slide2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ru.wikipedia.org/w/index.php?title=%D0%92%D0%B0%D0%BB%D0%BB%D0%B0%D1%80%D1%83&amp;action=edit&amp;redlink=1" TargetMode="External"/><Relationship Id="rId7" Type="http://schemas.openxmlformats.org/officeDocument/2006/relationships/image" Target="../media/image26.png"/><Relationship Id="rId2" Type="http://schemas.openxmlformats.org/officeDocument/2006/relationships/hyperlink" Target="http://ru.wikipedia.org/wiki/%D0%92%D0%B0%D0%BB%D0%BB%D0%B0%D0%B1%D0%B8" TargetMode="External"/><Relationship Id="rId1" Type="http://schemas.openxmlformats.org/officeDocument/2006/relationships/slideLayout" Target="../slideLayouts/slideLayout13.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30.xml"/><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3.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33.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4.xml"/><Relationship Id="rId1" Type="http://schemas.openxmlformats.org/officeDocument/2006/relationships/slideLayout" Target="../slideLayouts/slideLayout13.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8.xml"/><Relationship Id="rId1" Type="http://schemas.openxmlformats.org/officeDocument/2006/relationships/slideLayout" Target="../slideLayouts/slideLayout13.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 Target="slide36.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hyperlink" Target="http://ru.wikipedia.org/wiki/%D0%90%D0%B2%D1%81%D1%82%D1%80%D0%B0%D0%BB%D0%B8%25D" TargetMode="Externa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0.xml"/><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91338" y="642918"/>
            <a:ext cx="8358246" cy="3429000"/>
          </a:xfrm>
          <a:noFill/>
        </p:spPr>
        <p:txBody>
          <a:bodyPr>
            <a:noAutofit/>
          </a:bodyPr>
          <a:lstStyle/>
          <a:p>
            <a:pPr marL="93663" indent="269875"/>
            <a:r>
              <a:rPr lang="ru-RU" sz="3600" b="1" dirty="0" smtClean="0"/>
              <a:t>Учебно-познавательная компьютерная игра   для учащихся  7 класса по теме «Австралия. </a:t>
            </a:r>
            <a:r>
              <a:rPr lang="ru-RU" sz="3600" b="1" dirty="0" smtClean="0"/>
              <a:t>Образ материка»</a:t>
            </a:r>
            <a:r>
              <a:rPr lang="ru-RU" sz="3200" b="1" dirty="0" smtClean="0"/>
              <a:t/>
            </a:r>
            <a:br>
              <a:rPr lang="ru-RU" sz="3200" b="1" dirty="0" smtClean="0"/>
            </a:br>
            <a:r>
              <a:rPr lang="ru-RU" sz="3200" b="1" dirty="0" smtClean="0"/>
              <a:t/>
            </a:r>
            <a:br>
              <a:rPr lang="ru-RU" sz="3200" b="1" dirty="0" smtClean="0"/>
            </a:br>
            <a:endParaRPr lang="ru-RU" sz="3200" i="1" dirty="0"/>
          </a:p>
        </p:txBody>
      </p:sp>
      <p:pic>
        <p:nvPicPr>
          <p:cNvPr id="1026" name="Picture 2" descr="https://motellook.ru/wp-content/uploads/f/8/9/f891f54c483812eb331604b53e0680b8.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50313">
            <a:off x="540544" y="3429000"/>
            <a:ext cx="3477375" cy="29816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https://i.etsystatic.com/10171883/r/il/d606c4/2354386854/il_1588xN.2354386854_rok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37587">
            <a:off x="5607022" y="3456884"/>
            <a:ext cx="3901206" cy="292590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Рисунок 10" descr="Безымянный3.bmp"/>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32038" y="2035276"/>
            <a:ext cx="3502769" cy="1175725"/>
          </a:xfrm>
          <a:prstGeom prst="rect">
            <a:avLst/>
          </a:prstGeom>
        </p:spPr>
      </p:pic>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30</a:t>
            </a:r>
            <a:endParaRPr lang="ru-RU" dirty="0"/>
          </a:p>
        </p:txBody>
      </p:sp>
      <p:sp>
        <p:nvSpPr>
          <p:cNvPr id="5" name="Содержимое 4"/>
          <p:cNvSpPr>
            <a:spLocks noGrp="1"/>
          </p:cNvSpPr>
          <p:nvPr>
            <p:ph idx="1"/>
          </p:nvPr>
        </p:nvSpPr>
        <p:spPr>
          <a:xfrm>
            <a:off x="1" y="764704"/>
            <a:ext cx="10149716" cy="6093295"/>
          </a:xfrm>
        </p:spPr>
        <p:txBody>
          <a:bodyPr>
            <a:normAutofit lnSpcReduction="10000"/>
          </a:bodyPr>
          <a:lstStyle/>
          <a:p>
            <a:pPr>
              <a:buNone/>
            </a:pPr>
            <a:r>
              <a:rPr lang="ru-RU" sz="2800" dirty="0" smtClean="0"/>
              <a:t>		Да, вы правы. Это платформа. Рассмотрите схему данного участка земной коры.</a:t>
            </a:r>
          </a:p>
          <a:p>
            <a:pPr>
              <a:buNone/>
            </a:pPr>
            <a:r>
              <a:rPr lang="ru-RU" sz="2800" dirty="0" smtClean="0"/>
              <a:t>			Схема платформы.</a:t>
            </a:r>
          </a:p>
          <a:p>
            <a:pPr>
              <a:buNone/>
            </a:pPr>
            <a:r>
              <a:rPr lang="ru-RU" sz="2800" dirty="0" smtClean="0"/>
              <a:t> </a:t>
            </a:r>
          </a:p>
          <a:p>
            <a:pPr>
              <a:buNone/>
            </a:pPr>
            <a:r>
              <a:rPr lang="ru-RU" sz="2800" dirty="0" smtClean="0"/>
              <a:t> </a:t>
            </a:r>
          </a:p>
          <a:p>
            <a:pPr>
              <a:buNone/>
            </a:pPr>
            <a:endParaRPr lang="ru-RU" sz="2800" dirty="0" smtClean="0"/>
          </a:p>
          <a:p>
            <a:pPr algn="just">
              <a:buNone/>
            </a:pPr>
            <a:r>
              <a:rPr lang="ru-RU" sz="2800" dirty="0" smtClean="0"/>
              <a:t>		Вспомните о том, что кристаллическому фундаменту платформы соответствуют рудные полезные ископаемые (например, железные руды, медные руды и т.д.) , осадочному чехлу, </a:t>
            </a:r>
            <a:r>
              <a:rPr lang="ru-RU" sz="2800" dirty="0"/>
              <a:t>например, </a:t>
            </a:r>
            <a:r>
              <a:rPr lang="ru-RU" sz="2800" dirty="0" smtClean="0"/>
              <a:t> топливные полезные ископаемые (нефть, природный газ и т.д.).</a:t>
            </a:r>
          </a:p>
          <a:p>
            <a:pPr algn="just">
              <a:buNone/>
            </a:pPr>
            <a:r>
              <a:rPr lang="ru-RU" sz="2800" dirty="0" smtClean="0"/>
              <a:t> </a:t>
            </a:r>
          </a:p>
          <a:p>
            <a:pPr algn="ctr">
              <a:buNone/>
            </a:pPr>
            <a:r>
              <a:rPr lang="ru-RU" sz="3100" dirty="0" smtClean="0"/>
              <a:t>Возьмите </a:t>
            </a:r>
            <a:r>
              <a:rPr lang="ru-RU" sz="3100" dirty="0" smtClean="0">
                <a:hlinkClick r:id="rId3" action="ppaction://hlinksldjump"/>
              </a:rPr>
              <a:t>карточку № 19</a:t>
            </a:r>
            <a:endParaRPr lang="ru-RU" sz="3600" dirty="0"/>
          </a:p>
          <a:p>
            <a:pPr>
              <a:buNone/>
            </a:pPr>
            <a:endParaRPr lang="ru-RU" dirty="0"/>
          </a:p>
        </p:txBody>
      </p:sp>
    </p:spTree>
  </p:cSld>
  <p:clrMapOvr>
    <a:masterClrMapping/>
  </p:clrMapOvr>
  <p:transition spd="med" advClick="0">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 Карточка № 19</a:t>
            </a:r>
            <a:endParaRPr lang="ru-RU" dirty="0"/>
          </a:p>
        </p:txBody>
      </p:sp>
      <p:sp>
        <p:nvSpPr>
          <p:cNvPr id="5" name="Содержимое 4"/>
          <p:cNvSpPr>
            <a:spLocks noGrp="1"/>
          </p:cNvSpPr>
          <p:nvPr>
            <p:ph idx="1"/>
          </p:nvPr>
        </p:nvSpPr>
        <p:spPr>
          <a:xfrm>
            <a:off x="0" y="500043"/>
            <a:ext cx="10298113" cy="6357958"/>
          </a:xfrm>
        </p:spPr>
        <p:txBody>
          <a:bodyPr>
            <a:normAutofit/>
          </a:bodyPr>
          <a:lstStyle/>
          <a:p>
            <a:pPr algn="just">
              <a:buNone/>
            </a:pPr>
            <a:r>
              <a:rPr lang="ru-RU" dirty="0" smtClean="0"/>
              <a:t>   		Австралия </a:t>
            </a:r>
            <a:r>
              <a:rPr lang="ru-RU" dirty="0"/>
              <a:t>– необычайно компактный массив суши. Поскольку процессы горообразования во время нескольких последних геологических периодов там не были столь активны, как на многих других материках, то горы, сформировавшиеся во время более ранних периодов, подверглись сильному </a:t>
            </a:r>
            <a:r>
              <a:rPr lang="ru-RU" dirty="0" smtClean="0"/>
              <a:t>процессу выветривания</a:t>
            </a:r>
            <a:r>
              <a:rPr lang="ru-RU" dirty="0" smtClean="0">
                <a:solidFill>
                  <a:srgbClr val="FF0000"/>
                </a:solidFill>
              </a:rPr>
              <a:t> </a:t>
            </a:r>
            <a:r>
              <a:rPr lang="ru-RU" dirty="0" smtClean="0"/>
              <a:t>и </a:t>
            </a:r>
            <a:r>
              <a:rPr lang="ru-RU" dirty="0"/>
              <a:t>эрозии. </a:t>
            </a:r>
          </a:p>
          <a:p>
            <a:pPr algn="just">
              <a:buNone/>
            </a:pPr>
            <a:r>
              <a:rPr lang="ru-RU" b="1" dirty="0" smtClean="0"/>
              <a:t>       </a:t>
            </a:r>
            <a:r>
              <a:rPr lang="ru-RU" dirty="0" smtClean="0"/>
              <a:t>Рассмотрите </a:t>
            </a:r>
            <a:r>
              <a:rPr lang="ru-RU" dirty="0"/>
              <a:t>на схемах историю формирования древней складчатости, соответствующей в Австралии Большому Водораздельному хребту, расположенному на востоке материка</a:t>
            </a:r>
            <a:r>
              <a:rPr lang="ru-RU" dirty="0" smtClean="0"/>
              <a:t>.</a:t>
            </a:r>
          </a:p>
          <a:p>
            <a:pPr algn="ctr">
              <a:buNone/>
            </a:pPr>
            <a:r>
              <a:rPr lang="ru-RU" dirty="0" smtClean="0"/>
              <a:t>    </a:t>
            </a:r>
            <a:r>
              <a:rPr lang="ru-RU" sz="2800" i="1" dirty="0" smtClean="0">
                <a:solidFill>
                  <a:schemeClr val="bg1">
                    <a:lumMod val="50000"/>
                  </a:schemeClr>
                </a:solidFill>
              </a:rPr>
              <a:t>Продолжение на следующей карточке (перейдите нажатием мыши в любое место слайда)</a:t>
            </a:r>
            <a:endParaRPr lang="ru-RU" i="1" dirty="0" smtClean="0">
              <a:solidFill>
                <a:schemeClr val="bg1">
                  <a:lumMod val="50000"/>
                </a:schemeClr>
              </a:solidFill>
            </a:endParaRPr>
          </a:p>
          <a:p>
            <a:pPr>
              <a:buNone/>
            </a:pPr>
            <a:endParaRPr lang="ru-RU" dirty="0"/>
          </a:p>
        </p:txBody>
      </p:sp>
    </p:spTree>
  </p:cSld>
  <p:clrMapOvr>
    <a:masterClrMapping/>
  </p:clrMapOvr>
  <p:transition spd="med">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19 (продолжение)</a:t>
            </a:r>
            <a:endParaRPr lang="ru-RU" dirty="0"/>
          </a:p>
        </p:txBody>
      </p:sp>
      <p:sp>
        <p:nvSpPr>
          <p:cNvPr id="3" name="Содержимое 2"/>
          <p:cNvSpPr>
            <a:spLocks noGrp="1"/>
          </p:cNvSpPr>
          <p:nvPr>
            <p:ph idx="1"/>
          </p:nvPr>
        </p:nvSpPr>
        <p:spPr>
          <a:xfrm>
            <a:off x="0" y="857232"/>
            <a:ext cx="10298113" cy="642942"/>
          </a:xfrm>
        </p:spPr>
        <p:txBody>
          <a:bodyPr>
            <a:normAutofit fontScale="32500" lnSpcReduction="20000"/>
          </a:bodyPr>
          <a:lstStyle/>
          <a:p>
            <a:pPr algn="ctr">
              <a:buNone/>
            </a:pPr>
            <a:r>
              <a:rPr lang="ru-RU" sz="9600" dirty="0" smtClean="0"/>
              <a:t>Схема </a:t>
            </a:r>
            <a:r>
              <a:rPr lang="ru-RU" sz="9600" dirty="0"/>
              <a:t>образования древней складчатости</a:t>
            </a:r>
            <a:r>
              <a:rPr lang="ru-RU" sz="9600" dirty="0" smtClean="0"/>
              <a:t>.</a:t>
            </a:r>
            <a:r>
              <a:rPr lang="ru-RU" sz="9600" dirty="0"/>
              <a:t> </a:t>
            </a:r>
            <a:endParaRPr lang="ru-RU" dirty="0"/>
          </a:p>
          <a:p>
            <a:pPr marL="446088" indent="-269875">
              <a:buNone/>
              <a:tabLst>
                <a:tab pos="446088" algn="l"/>
              </a:tabLst>
            </a:pPr>
            <a:r>
              <a:rPr lang="ru-RU" dirty="0" smtClean="0"/>
              <a:t>    		</a:t>
            </a:r>
            <a:endParaRPr lang="ru-RU" dirty="0"/>
          </a:p>
          <a:p>
            <a:pPr lvl="0">
              <a:buNone/>
            </a:pPr>
            <a:endParaRPr lang="ru-RU" dirty="0" smtClean="0"/>
          </a:p>
          <a:p>
            <a:endParaRPr lang="ru-RU" dirty="0"/>
          </a:p>
        </p:txBody>
      </p:sp>
      <p:pic>
        <p:nvPicPr>
          <p:cNvPr id="35" name="Рисунок 34" descr="Безымянный2.bmp"/>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7442" y="1281954"/>
            <a:ext cx="1386610" cy="3429024"/>
          </a:xfrm>
          <a:prstGeom prst="rect">
            <a:avLst/>
          </a:prstGeom>
        </p:spPr>
      </p:pic>
      <p:sp>
        <p:nvSpPr>
          <p:cNvPr id="36" name="TextBox 35"/>
          <p:cNvSpPr txBox="1"/>
          <p:nvPr/>
        </p:nvSpPr>
        <p:spPr>
          <a:xfrm>
            <a:off x="2086618" y="1287681"/>
            <a:ext cx="7786742" cy="3477875"/>
          </a:xfrm>
          <a:prstGeom prst="rect">
            <a:avLst/>
          </a:prstGeom>
          <a:noFill/>
        </p:spPr>
        <p:txBody>
          <a:bodyPr wrap="square" rtlCol="0">
            <a:spAutoFit/>
          </a:bodyPr>
          <a:lstStyle/>
          <a:p>
            <a:pPr algn="just">
              <a:buNone/>
            </a:pPr>
            <a:r>
              <a:rPr lang="en-US" sz="2000" dirty="0" smtClean="0"/>
              <a:t>I</a:t>
            </a:r>
            <a:r>
              <a:rPr lang="ru-RU" sz="2000" dirty="0" smtClean="0"/>
              <a:t>  этап образования – впадины,  заполненной       водой (геосинклиналь).</a:t>
            </a:r>
          </a:p>
          <a:p>
            <a:pPr algn="just">
              <a:buNone/>
            </a:pPr>
            <a:r>
              <a:rPr lang="ru-RU" sz="2000" dirty="0" smtClean="0"/>
              <a:t>    Направления движения    участков земное коры</a:t>
            </a:r>
          </a:p>
          <a:p>
            <a:pPr marL="174625" indent="-174625" algn="just" defTabSz="841375">
              <a:buNone/>
            </a:pPr>
            <a:r>
              <a:rPr lang="en-US" sz="2000" dirty="0" smtClean="0"/>
              <a:t>II</a:t>
            </a:r>
            <a:r>
              <a:rPr lang="ru-RU" sz="2000" dirty="0" smtClean="0"/>
              <a:t> этап – на месте геосинклинали в палеозое поднялись     складчатые горы,   с поверхности состоящие из осадочных пород, сформировавшихся на дне геосинклинали, внутри – кристаллические породы.</a:t>
            </a:r>
          </a:p>
          <a:p>
            <a:pPr marL="174625" indent="-174625" algn="just" defTabSz="841375">
              <a:buNone/>
            </a:pPr>
            <a:r>
              <a:rPr lang="en-US" sz="2000" dirty="0" smtClean="0"/>
              <a:t>III</a:t>
            </a:r>
            <a:r>
              <a:rPr lang="ru-RU" sz="2000" dirty="0" smtClean="0"/>
              <a:t> этап  -  в результате процесса выветривания  идёт   разрушение горных пород и снос их под действием силы тяжести  и притяжения земли в котловины и к подножию гор.                   </a:t>
            </a:r>
          </a:p>
          <a:p>
            <a:pPr algn="just" defTabSz="841375">
              <a:buNone/>
            </a:pPr>
            <a:r>
              <a:rPr lang="en-US" sz="2000" dirty="0" smtClean="0"/>
              <a:t>IV </a:t>
            </a:r>
            <a:r>
              <a:rPr lang="ru-RU" sz="2000" dirty="0" smtClean="0"/>
              <a:t>этап - возрождение гор, образование горстов и грабенов.</a:t>
            </a:r>
            <a:endParaRPr lang="ru-RU" sz="2000" dirty="0"/>
          </a:p>
        </p:txBody>
      </p:sp>
      <p:sp>
        <p:nvSpPr>
          <p:cNvPr id="37" name="TextBox 36"/>
          <p:cNvSpPr txBox="1"/>
          <p:nvPr/>
        </p:nvSpPr>
        <p:spPr>
          <a:xfrm>
            <a:off x="719900" y="5429264"/>
            <a:ext cx="6715172" cy="1477328"/>
          </a:xfrm>
          <a:prstGeom prst="rect">
            <a:avLst/>
          </a:prstGeom>
          <a:noFill/>
        </p:spPr>
        <p:txBody>
          <a:bodyPr wrap="square" rtlCol="0">
            <a:spAutoFit/>
          </a:bodyPr>
          <a:lstStyle/>
          <a:p>
            <a:pPr marL="1611313" lvl="0" indent="269875">
              <a:buClr>
                <a:schemeClr val="tx1">
                  <a:lumMod val="75000"/>
                  <a:lumOff val="25000"/>
                </a:schemeClr>
              </a:buClr>
              <a:buFont typeface="+mj-lt"/>
              <a:buAutoNum type="arabicPeriod"/>
            </a:pPr>
            <a:r>
              <a:rPr lang="ru-RU" sz="2400" dirty="0" smtClean="0">
                <a:solidFill>
                  <a:srgbClr val="0070C0"/>
                </a:solidFill>
              </a:rPr>
              <a:t>Альпы -</a:t>
            </a:r>
            <a:r>
              <a:rPr lang="ru-RU" sz="2400" dirty="0" smtClean="0"/>
              <a:t> </a:t>
            </a:r>
            <a:r>
              <a:rPr lang="ru-RU" sz="2400" dirty="0" smtClean="0">
                <a:hlinkClick r:id="rId3" action="ppaction://hlinksldjump"/>
              </a:rPr>
              <a:t>карточка № 3</a:t>
            </a:r>
            <a:endParaRPr lang="ru-RU" sz="2400" dirty="0" smtClean="0"/>
          </a:p>
          <a:p>
            <a:pPr marL="1611313" lvl="0" indent="269875">
              <a:buClr>
                <a:schemeClr val="tx1">
                  <a:lumMod val="75000"/>
                  <a:lumOff val="25000"/>
                </a:schemeClr>
              </a:buClr>
              <a:buFont typeface="+mj-lt"/>
              <a:buAutoNum type="arabicPeriod"/>
            </a:pPr>
            <a:r>
              <a:rPr lang="ru-RU" sz="2400" dirty="0" smtClean="0">
                <a:solidFill>
                  <a:schemeClr val="accent2">
                    <a:lumMod val="75000"/>
                  </a:schemeClr>
                </a:solidFill>
              </a:rPr>
              <a:t>Кордильеры -</a:t>
            </a:r>
            <a:r>
              <a:rPr lang="ru-RU" sz="2400" dirty="0" smtClean="0"/>
              <a:t> </a:t>
            </a:r>
            <a:r>
              <a:rPr lang="ru-RU" sz="2400" dirty="0" smtClean="0">
                <a:hlinkClick r:id="rId4" action="ppaction://hlinksldjump"/>
              </a:rPr>
              <a:t>карточка  № 31</a:t>
            </a:r>
            <a:endParaRPr lang="ru-RU" sz="2400" dirty="0" smtClean="0"/>
          </a:p>
          <a:p>
            <a:pPr marL="1611313" lvl="0" indent="269875">
              <a:buClr>
                <a:schemeClr val="tx1">
                  <a:lumMod val="75000"/>
                  <a:lumOff val="25000"/>
                </a:schemeClr>
              </a:buClr>
              <a:buFont typeface="+mj-lt"/>
              <a:buAutoNum type="arabicPeriod"/>
            </a:pPr>
            <a:r>
              <a:rPr lang="ru-RU" sz="2400" dirty="0" smtClean="0">
                <a:solidFill>
                  <a:schemeClr val="accent4">
                    <a:lumMod val="75000"/>
                  </a:schemeClr>
                </a:solidFill>
              </a:rPr>
              <a:t>Уральские горы - </a:t>
            </a:r>
            <a:r>
              <a:rPr lang="ru-RU" sz="2400" dirty="0" smtClean="0">
                <a:hlinkClick r:id="rId5" action="ppaction://hlinksldjump"/>
              </a:rPr>
              <a:t>карточка  № 9</a:t>
            </a:r>
            <a:endParaRPr lang="ru-RU" sz="2400" dirty="0" smtClean="0"/>
          </a:p>
          <a:p>
            <a:endParaRPr lang="ru-RU" dirty="0"/>
          </a:p>
        </p:txBody>
      </p:sp>
      <p:sp>
        <p:nvSpPr>
          <p:cNvPr id="38" name="TextBox 37"/>
          <p:cNvSpPr txBox="1"/>
          <p:nvPr/>
        </p:nvSpPr>
        <p:spPr>
          <a:xfrm>
            <a:off x="648462" y="4714884"/>
            <a:ext cx="9429816" cy="769441"/>
          </a:xfrm>
          <a:prstGeom prst="rect">
            <a:avLst/>
          </a:prstGeom>
          <a:noFill/>
        </p:spPr>
        <p:txBody>
          <a:bodyPr wrap="square" rtlCol="0">
            <a:spAutoFit/>
          </a:bodyPr>
          <a:lstStyle/>
          <a:p>
            <a:r>
              <a:rPr lang="ru-RU" sz="2200" b="1" i="1" dirty="0" smtClean="0">
                <a:solidFill>
                  <a:schemeClr val="tx2"/>
                </a:solidFill>
              </a:rPr>
              <a:t>Какие из перечисленных гор схожи по истории формирования с названными горами Австралии? Свой ответ поясните.</a:t>
            </a:r>
            <a:endParaRPr lang="ru-RU" sz="2200" b="1" i="1" dirty="0">
              <a:solidFill>
                <a:schemeClr val="tx2"/>
              </a:solidFill>
            </a:endParaRPr>
          </a:p>
        </p:txBody>
      </p:sp>
      <p:cxnSp>
        <p:nvCxnSpPr>
          <p:cNvPr id="5" name="Прямая со стрелкой 4"/>
          <p:cNvCxnSpPr/>
          <p:nvPr/>
        </p:nvCxnSpPr>
        <p:spPr>
          <a:xfrm>
            <a:off x="7855857" y="2060848"/>
            <a:ext cx="30039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9"/>
            <a:ext cx="9268302" cy="654032"/>
          </a:xfrm>
        </p:spPr>
        <p:txBody>
          <a:bodyPr>
            <a:normAutofit fontScale="90000"/>
          </a:bodyPr>
          <a:lstStyle/>
          <a:p>
            <a:r>
              <a:rPr lang="ru-RU" b="1" dirty="0" smtClean="0"/>
              <a:t>Карточка № 3</a:t>
            </a:r>
            <a:endParaRPr lang="ru-RU" dirty="0"/>
          </a:p>
        </p:txBody>
      </p:sp>
      <p:sp>
        <p:nvSpPr>
          <p:cNvPr id="3" name="Содержимое 2"/>
          <p:cNvSpPr>
            <a:spLocks noGrp="1"/>
          </p:cNvSpPr>
          <p:nvPr>
            <p:ph idx="1"/>
          </p:nvPr>
        </p:nvSpPr>
        <p:spPr>
          <a:xfrm>
            <a:off x="1" y="928670"/>
            <a:ext cx="10078278" cy="5929330"/>
          </a:xfrm>
        </p:spPr>
        <p:txBody>
          <a:bodyPr>
            <a:normAutofit/>
          </a:bodyPr>
          <a:lstStyle/>
          <a:p>
            <a:pPr algn="just">
              <a:buNone/>
            </a:pPr>
            <a:r>
              <a:rPr lang="ru-RU" dirty="0" smtClean="0"/>
              <a:t>    </a:t>
            </a:r>
            <a:r>
              <a:rPr lang="en-US" dirty="0" smtClean="0"/>
              <a:t>	</a:t>
            </a:r>
            <a:r>
              <a:rPr lang="ru-RU" dirty="0" smtClean="0"/>
              <a:t>Нет</a:t>
            </a:r>
            <a:r>
              <a:rPr lang="ru-RU" dirty="0"/>
              <a:t>, вы не правы. Вспомните: Альпы – горы новой (кайнозойской) складчатости в Европе. Они находятся на </a:t>
            </a:r>
            <a:r>
              <a:rPr lang="en-US" dirty="0"/>
              <a:t>II </a:t>
            </a:r>
            <a:r>
              <a:rPr lang="ru-RU" dirty="0"/>
              <a:t> этапе формирования.</a:t>
            </a:r>
          </a:p>
          <a:p>
            <a:pPr>
              <a:buNone/>
            </a:pPr>
            <a:r>
              <a:rPr lang="ru-RU" dirty="0" smtClean="0"/>
              <a:t>                                                                </a:t>
            </a:r>
            <a:r>
              <a:rPr lang="en-US" dirty="0" smtClean="0"/>
              <a:t>  </a:t>
            </a:r>
            <a:r>
              <a:rPr lang="ru-RU" dirty="0" smtClean="0"/>
              <a:t>          </a:t>
            </a:r>
            <a:r>
              <a:rPr lang="en-US" dirty="0" smtClean="0"/>
              <a:t> </a:t>
            </a:r>
            <a:r>
              <a:rPr lang="ru-RU" dirty="0" smtClean="0"/>
              <a:t>Альпы. </a:t>
            </a:r>
          </a:p>
          <a:p>
            <a:pPr>
              <a:buNone/>
            </a:pPr>
            <a:r>
              <a:rPr lang="ru-RU" dirty="0"/>
              <a:t>	</a:t>
            </a:r>
            <a:r>
              <a:rPr lang="ru-RU" dirty="0" smtClean="0"/>
              <a:t>					</a:t>
            </a:r>
            <a:r>
              <a:rPr lang="en-US" dirty="0" smtClean="0"/>
              <a:t>                 </a:t>
            </a:r>
            <a:r>
              <a:rPr lang="ru-RU" dirty="0" smtClean="0"/>
              <a:t>Швейцария.</a:t>
            </a:r>
          </a:p>
          <a:p>
            <a:pPr>
              <a:buNone/>
            </a:pPr>
            <a:r>
              <a:rPr lang="ru-RU" dirty="0" smtClean="0"/>
              <a:t>                                    </a:t>
            </a:r>
          </a:p>
          <a:p>
            <a:pPr>
              <a:buNone/>
            </a:pPr>
            <a:endParaRPr lang="ru-RU" dirty="0"/>
          </a:p>
          <a:p>
            <a:pPr>
              <a:buNone/>
            </a:pPr>
            <a:endParaRPr lang="ru-RU" dirty="0" smtClean="0"/>
          </a:p>
          <a:p>
            <a:pPr>
              <a:buNone/>
            </a:pPr>
            <a:endParaRPr lang="ru-RU" dirty="0"/>
          </a:p>
          <a:p>
            <a:pPr>
              <a:buNone/>
            </a:pPr>
            <a:r>
              <a:rPr lang="ru-RU" dirty="0" smtClean="0"/>
              <a:t> </a:t>
            </a:r>
          </a:p>
          <a:p>
            <a:pPr algn="ctr">
              <a:buNone/>
            </a:pPr>
            <a:r>
              <a:rPr lang="en-US" dirty="0" smtClean="0"/>
              <a:t> </a:t>
            </a: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19</a:t>
            </a:r>
            <a:endParaRPr lang="ru-RU" dirty="0" smtClean="0"/>
          </a:p>
          <a:p>
            <a:pPr>
              <a:buNone/>
            </a:pPr>
            <a:endParaRPr lang="ru-RU" dirty="0"/>
          </a:p>
        </p:txBody>
      </p:sp>
      <p:pic>
        <p:nvPicPr>
          <p:cNvPr id="6" name="Picture 2"/>
          <p:cNvPicPr>
            <a:picLocks noChangeAspect="1" noChangeArrowheads="1"/>
          </p:cNvPicPr>
          <p:nvPr/>
        </p:nvPicPr>
        <p:blipFill>
          <a:blip r:embed="rId3"/>
          <a:srcRect/>
          <a:stretch>
            <a:fillRect/>
          </a:stretch>
        </p:blipFill>
        <p:spPr bwMode="auto">
          <a:xfrm>
            <a:off x="884966" y="2500305"/>
            <a:ext cx="5149093" cy="3418342"/>
          </a:xfrm>
          <a:prstGeom prst="rect">
            <a:avLst/>
          </a:prstGeom>
          <a:ln>
            <a:noFill/>
          </a:ln>
          <a:effectLst>
            <a:softEdge rad="112500"/>
          </a:effectLst>
        </p:spPr>
      </p:pic>
    </p:spTree>
  </p:cSld>
  <p:clrMapOvr>
    <a:masterClrMapping/>
  </p:clrMapOvr>
  <p:transition spd="med" advClick="0">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82594"/>
          </a:xfrm>
        </p:spPr>
        <p:txBody>
          <a:bodyPr>
            <a:normAutofit fontScale="90000"/>
          </a:bodyPr>
          <a:lstStyle/>
          <a:p>
            <a:r>
              <a:rPr lang="ru-RU" b="1" dirty="0" smtClean="0"/>
              <a:t>Карточка № 31</a:t>
            </a:r>
            <a:endParaRPr lang="ru-RU" dirty="0"/>
          </a:p>
        </p:txBody>
      </p:sp>
      <p:sp>
        <p:nvSpPr>
          <p:cNvPr id="5" name="Содержимое 4"/>
          <p:cNvSpPr>
            <a:spLocks noGrp="1"/>
          </p:cNvSpPr>
          <p:nvPr>
            <p:ph idx="1"/>
          </p:nvPr>
        </p:nvSpPr>
        <p:spPr>
          <a:xfrm>
            <a:off x="0" y="857232"/>
            <a:ext cx="10298113" cy="6000768"/>
          </a:xfrm>
        </p:spPr>
        <p:txBody>
          <a:bodyPr>
            <a:normAutofit fontScale="85000" lnSpcReduction="20000"/>
          </a:bodyPr>
          <a:lstStyle/>
          <a:p>
            <a:pPr>
              <a:buNone/>
            </a:pPr>
            <a:r>
              <a:rPr lang="ru-RU" dirty="0" smtClean="0"/>
              <a:t>		 </a:t>
            </a:r>
            <a:r>
              <a:rPr lang="ru-RU" sz="4100" dirty="0" smtClean="0"/>
              <a:t>Конечно, нет. Кордильеры – горы средней (мезозойской) и новой (кайнозойской) складчатости.</a:t>
            </a:r>
          </a:p>
          <a:p>
            <a:pPr>
              <a:buNone/>
            </a:pPr>
            <a:endParaRPr lang="ru-RU" dirty="0" smtClean="0"/>
          </a:p>
          <a:p>
            <a:pPr>
              <a:buNone/>
            </a:pPr>
            <a:r>
              <a:rPr lang="ru-RU" dirty="0" smtClean="0"/>
              <a:t>Фото Большого</a:t>
            </a:r>
          </a:p>
          <a:p>
            <a:pPr>
              <a:buNone/>
            </a:pPr>
            <a:r>
              <a:rPr lang="ru-RU" dirty="0" smtClean="0"/>
              <a:t>Каньона на </a:t>
            </a:r>
          </a:p>
          <a:p>
            <a:pPr>
              <a:buNone/>
            </a:pPr>
            <a:r>
              <a:rPr lang="ru-RU" dirty="0" smtClean="0"/>
              <a:t>реке Колорадо.</a:t>
            </a:r>
          </a:p>
          <a:p>
            <a:pPr>
              <a:buNone/>
            </a:pPr>
            <a:r>
              <a:rPr lang="ru-RU" dirty="0" smtClean="0"/>
              <a:t>«Рай» для </a:t>
            </a:r>
          </a:p>
          <a:p>
            <a:pPr>
              <a:buNone/>
            </a:pPr>
            <a:r>
              <a:rPr lang="ru-RU" dirty="0" smtClean="0"/>
              <a:t>геологов.</a:t>
            </a:r>
          </a:p>
          <a:p>
            <a:pPr>
              <a:buNone/>
            </a:pPr>
            <a:r>
              <a:rPr lang="ru-RU" dirty="0" smtClean="0"/>
              <a:t>Почему?</a:t>
            </a:r>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sz="1800" dirty="0" smtClean="0"/>
          </a:p>
          <a:p>
            <a:pPr algn="ctr">
              <a:buNone/>
            </a:pPr>
            <a:r>
              <a:rPr lang="ru-RU" dirty="0" smtClean="0"/>
              <a:t>Вернитесь к </a:t>
            </a:r>
            <a:r>
              <a:rPr lang="ru-RU" dirty="0" smtClean="0">
                <a:hlinkClick r:id="rId2" action="ppaction://hlinksldjump"/>
              </a:rPr>
              <a:t>карточке № 19</a:t>
            </a:r>
            <a:endParaRPr lang="ru-RU" dirty="0"/>
          </a:p>
        </p:txBody>
      </p:sp>
      <p:pic>
        <p:nvPicPr>
          <p:cNvPr id="6146" name="Picture 2" descr="grc5"/>
          <p:cNvPicPr>
            <a:picLocks noChangeAspect="1" noChangeArrowheads="1"/>
          </p:cNvPicPr>
          <p:nvPr/>
        </p:nvPicPr>
        <p:blipFill>
          <a:blip r:embed="rId3"/>
          <a:srcRect/>
          <a:stretch>
            <a:fillRect/>
          </a:stretch>
        </p:blipFill>
        <p:spPr bwMode="auto">
          <a:xfrm>
            <a:off x="2791602" y="2071678"/>
            <a:ext cx="4714908" cy="354354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advClick="0">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5000" y="2727784"/>
            <a:ext cx="5337819" cy="30003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 name="Заголовок 1"/>
          <p:cNvSpPr>
            <a:spLocks noGrp="1"/>
          </p:cNvSpPr>
          <p:nvPr>
            <p:ph type="title"/>
          </p:nvPr>
        </p:nvSpPr>
        <p:spPr>
          <a:xfrm>
            <a:off x="514907" y="274639"/>
            <a:ext cx="9268302" cy="654032"/>
          </a:xfrm>
        </p:spPr>
        <p:txBody>
          <a:bodyPr>
            <a:normAutofit fontScale="90000"/>
          </a:bodyPr>
          <a:lstStyle/>
          <a:p>
            <a:r>
              <a:rPr lang="ru-RU" b="1" dirty="0" smtClean="0"/>
              <a:t> Карточка № 9</a:t>
            </a:r>
            <a:r>
              <a:rPr lang="ru-RU" dirty="0" smtClean="0"/>
              <a:t> </a:t>
            </a:r>
            <a:endParaRPr lang="ru-RU" dirty="0"/>
          </a:p>
        </p:txBody>
      </p:sp>
      <p:sp>
        <p:nvSpPr>
          <p:cNvPr id="5" name="Содержимое 4"/>
          <p:cNvSpPr>
            <a:spLocks noGrp="1"/>
          </p:cNvSpPr>
          <p:nvPr>
            <p:ph idx="1"/>
          </p:nvPr>
        </p:nvSpPr>
        <p:spPr>
          <a:xfrm>
            <a:off x="0" y="1124744"/>
            <a:ext cx="10298113" cy="5733256"/>
          </a:xfrm>
        </p:spPr>
        <p:txBody>
          <a:bodyPr>
            <a:normAutofit/>
          </a:bodyPr>
          <a:lstStyle/>
          <a:p>
            <a:pPr algn="just">
              <a:buNone/>
            </a:pPr>
            <a:r>
              <a:rPr lang="ru-RU" b="1" dirty="0" smtClean="0"/>
              <a:t>   </a:t>
            </a:r>
            <a:r>
              <a:rPr lang="en-US" b="1" dirty="0" smtClean="0"/>
              <a:t>		</a:t>
            </a:r>
            <a:r>
              <a:rPr lang="ru-RU" sz="2400" dirty="0" smtClean="0"/>
              <a:t>Да</a:t>
            </a:r>
            <a:r>
              <a:rPr lang="ru-RU" sz="2400" dirty="0"/>
              <a:t>, это наши Уральские горы, на </a:t>
            </a:r>
            <a:r>
              <a:rPr lang="ru-RU" sz="2400" dirty="0" smtClean="0"/>
              <a:t>восточном </a:t>
            </a:r>
            <a:r>
              <a:rPr lang="ru-RU" sz="2400" dirty="0"/>
              <a:t>склоне которых расположен </a:t>
            </a:r>
            <a:r>
              <a:rPr lang="ru-RU" sz="2400" dirty="0" smtClean="0"/>
              <a:t>город </a:t>
            </a:r>
            <a:r>
              <a:rPr lang="ru-RU" sz="2400" dirty="0"/>
              <a:t>Нижний Тагил. Также,  как и в </a:t>
            </a:r>
            <a:r>
              <a:rPr lang="ru-RU" sz="2400" dirty="0" smtClean="0"/>
              <a:t>Австралии</a:t>
            </a:r>
            <a:r>
              <a:rPr lang="ru-RU" sz="2400" dirty="0"/>
              <a:t>, у нас нет действующих </a:t>
            </a:r>
            <a:r>
              <a:rPr lang="ru-RU" sz="2400" dirty="0" smtClean="0"/>
              <a:t>вулканов</a:t>
            </a:r>
            <a:r>
              <a:rPr lang="ru-RU" sz="2400" dirty="0"/>
              <a:t>, но в Австралии не происходят </a:t>
            </a:r>
            <a:r>
              <a:rPr lang="ru-RU" sz="2400" dirty="0" smtClean="0"/>
              <a:t>землетрясения</a:t>
            </a:r>
            <a:r>
              <a:rPr lang="ru-RU" sz="2400" dirty="0"/>
              <a:t>, а вот на Урале редко, но </a:t>
            </a:r>
            <a:r>
              <a:rPr lang="ru-RU" sz="2400" dirty="0" smtClean="0"/>
              <a:t>бывают.</a:t>
            </a:r>
          </a:p>
          <a:p>
            <a:pPr>
              <a:buNone/>
            </a:pPr>
            <a:endParaRPr lang="ru-RU" dirty="0"/>
          </a:p>
          <a:p>
            <a:pPr>
              <a:buNone/>
            </a:pPr>
            <a:r>
              <a:rPr lang="ru-RU" dirty="0"/>
              <a:t> </a:t>
            </a:r>
          </a:p>
          <a:p>
            <a:pPr>
              <a:buNone/>
            </a:pPr>
            <a:r>
              <a:rPr lang="ru-RU" dirty="0"/>
              <a:t>  </a:t>
            </a:r>
          </a:p>
          <a:p>
            <a:pPr>
              <a:buNone/>
            </a:pPr>
            <a:r>
              <a:rPr lang="ru-RU" dirty="0"/>
              <a:t> </a:t>
            </a:r>
          </a:p>
          <a:p>
            <a:pPr>
              <a:buNone/>
            </a:pPr>
            <a:endParaRPr lang="en-US" dirty="0" smtClean="0"/>
          </a:p>
          <a:p>
            <a:pPr>
              <a:buNone/>
            </a:pPr>
            <a:endParaRPr lang="en-US" dirty="0" smtClean="0"/>
          </a:p>
          <a:p>
            <a:pPr algn="ctr">
              <a:buNone/>
            </a:pPr>
            <a:endParaRPr lang="ru-RU" dirty="0" smtClean="0"/>
          </a:p>
          <a:p>
            <a:pPr algn="ctr">
              <a:buNone/>
            </a:pPr>
            <a:r>
              <a:rPr lang="ru-RU" dirty="0" smtClean="0"/>
              <a:t>Возьмите </a:t>
            </a:r>
            <a:r>
              <a:rPr lang="ru-RU" dirty="0">
                <a:hlinkClick r:id="rId3" action="ppaction://hlinksldjump"/>
              </a:rPr>
              <a:t>карточку № </a:t>
            </a:r>
            <a:r>
              <a:rPr lang="ru-RU" dirty="0" smtClean="0">
                <a:hlinkClick r:id="rId3" action="ppaction://hlinksldjump"/>
              </a:rPr>
              <a:t>10</a:t>
            </a:r>
            <a:endParaRPr lang="ru-RU" dirty="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2552" y="3088377"/>
            <a:ext cx="3456384" cy="2279210"/>
          </a:xfrm>
          <a:prstGeom prst="rect">
            <a:avLst/>
          </a:prstGeom>
          <a:noFill/>
          <a:ln>
            <a:noFill/>
          </a:ln>
          <a:scene3d>
            <a:camera prst="perspective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536" y="-8344"/>
            <a:ext cx="9268302" cy="511156"/>
          </a:xfrm>
        </p:spPr>
        <p:txBody>
          <a:bodyPr>
            <a:normAutofit fontScale="90000"/>
          </a:bodyPr>
          <a:lstStyle/>
          <a:p>
            <a:r>
              <a:rPr lang="ru-RU" b="1" dirty="0" smtClean="0"/>
              <a:t>Карточка  № 10</a:t>
            </a:r>
            <a:endParaRPr lang="ru-RU" dirty="0"/>
          </a:p>
        </p:txBody>
      </p:sp>
      <p:sp>
        <p:nvSpPr>
          <p:cNvPr id="5" name="Содержимое 4"/>
          <p:cNvSpPr>
            <a:spLocks noGrp="1"/>
          </p:cNvSpPr>
          <p:nvPr>
            <p:ph idx="1"/>
          </p:nvPr>
        </p:nvSpPr>
        <p:spPr>
          <a:xfrm>
            <a:off x="1" y="476672"/>
            <a:ext cx="10189616" cy="6381328"/>
          </a:xfrm>
        </p:spPr>
        <p:txBody>
          <a:bodyPr>
            <a:normAutofit fontScale="25000" lnSpcReduction="20000"/>
          </a:bodyPr>
          <a:lstStyle/>
          <a:p>
            <a:pPr algn="just">
              <a:buNone/>
            </a:pPr>
            <a:r>
              <a:rPr lang="ru-RU" sz="3800" dirty="0" smtClean="0"/>
              <a:t>   </a:t>
            </a:r>
            <a:r>
              <a:rPr lang="en-US" sz="3800" dirty="0" smtClean="0"/>
              <a:t>	</a:t>
            </a:r>
            <a:r>
              <a:rPr lang="en-US" sz="3700" dirty="0" smtClean="0"/>
              <a:t>	</a:t>
            </a:r>
            <a:endParaRPr lang="ru-RU" sz="3700" dirty="0" smtClean="0"/>
          </a:p>
          <a:p>
            <a:pPr algn="just">
              <a:buNone/>
            </a:pPr>
            <a:endParaRPr lang="ru-RU" sz="3700" dirty="0"/>
          </a:p>
          <a:p>
            <a:pPr algn="just">
              <a:buNone/>
            </a:pPr>
            <a:r>
              <a:rPr lang="ru-RU" sz="3700" dirty="0" smtClean="0"/>
              <a:t>		</a:t>
            </a:r>
            <a:r>
              <a:rPr lang="ru-RU" sz="8600" dirty="0" smtClean="0"/>
              <a:t>Страна </a:t>
            </a:r>
            <a:r>
              <a:rPr lang="ru-RU" sz="8600" dirty="0"/>
              <a:t>является крупным поставщиком </a:t>
            </a:r>
            <a:r>
              <a:rPr lang="ru-RU" sz="8600" dirty="0" smtClean="0"/>
              <a:t>минерального </a:t>
            </a:r>
            <a:r>
              <a:rPr lang="ru-RU" sz="8600" dirty="0"/>
              <a:t>сырья на мировой рынок. Австралия опережает другие страны по  производству </a:t>
            </a:r>
            <a:r>
              <a:rPr lang="ru-RU" sz="8600" dirty="0" smtClean="0"/>
              <a:t>многих </a:t>
            </a:r>
            <a:r>
              <a:rPr lang="ru-RU" sz="8600" dirty="0"/>
              <a:t>полезных ископаемых . В </a:t>
            </a:r>
            <a:r>
              <a:rPr lang="ru-RU" sz="8600" dirty="0" smtClean="0"/>
              <a:t>прошлом </a:t>
            </a:r>
            <a:r>
              <a:rPr lang="ru-RU" sz="8600" dirty="0"/>
              <a:t>самым важным минеральным ресурсом было </a:t>
            </a:r>
            <a:r>
              <a:rPr lang="ru-RU" sz="8600" dirty="0" smtClean="0"/>
              <a:t>золото. </a:t>
            </a:r>
            <a:r>
              <a:rPr lang="ru-RU" sz="8600" dirty="0"/>
              <a:t>Австралия – основной производитель цинка и </a:t>
            </a:r>
            <a:r>
              <a:rPr lang="ru-RU" sz="8600" dirty="0" smtClean="0"/>
              <a:t>свинца, </a:t>
            </a:r>
            <a:r>
              <a:rPr lang="ru-RU" sz="8600" dirty="0"/>
              <a:t>железной руды,  </a:t>
            </a:r>
            <a:r>
              <a:rPr lang="ru-RU" sz="8600" dirty="0" smtClean="0"/>
              <a:t>бокситов, природного газа. На материке добывается много медной руды. </a:t>
            </a:r>
          </a:p>
          <a:p>
            <a:pPr algn="just">
              <a:buNone/>
            </a:pPr>
            <a:endParaRPr lang="ru-RU" sz="7400" dirty="0" smtClean="0"/>
          </a:p>
          <a:p>
            <a:pPr algn="just">
              <a:buNone/>
            </a:pPr>
            <a:r>
              <a:rPr lang="ru-RU" sz="8600" b="1" i="1" dirty="0" smtClean="0">
                <a:solidFill>
                  <a:schemeClr val="tx2"/>
                </a:solidFill>
              </a:rPr>
              <a:t>      </a:t>
            </a:r>
          </a:p>
          <a:p>
            <a:pPr algn="just">
              <a:buNone/>
            </a:pPr>
            <a:r>
              <a:rPr lang="ru-RU" sz="8600" b="1" i="1" dirty="0" smtClean="0">
                <a:solidFill>
                  <a:schemeClr val="tx2"/>
                </a:solidFill>
              </a:rPr>
              <a:t>           На </a:t>
            </a:r>
            <a:r>
              <a:rPr lang="ru-RU" sz="8600" b="1" i="1" dirty="0">
                <a:solidFill>
                  <a:schemeClr val="tx2"/>
                </a:solidFill>
              </a:rPr>
              <a:t>руднике </a:t>
            </a:r>
            <a:r>
              <a:rPr lang="ru-RU" sz="8600" b="1" i="1" dirty="0" err="1">
                <a:solidFill>
                  <a:schemeClr val="tx2"/>
                </a:solidFill>
              </a:rPr>
              <a:t>Аргайл</a:t>
            </a:r>
            <a:r>
              <a:rPr lang="ru-RU" sz="8600" b="1" i="1" dirty="0">
                <a:solidFill>
                  <a:schemeClr val="tx2"/>
                </a:solidFill>
              </a:rPr>
              <a:t> </a:t>
            </a:r>
            <a:r>
              <a:rPr lang="ru-RU" sz="8600" b="1" i="1" dirty="0" smtClean="0">
                <a:solidFill>
                  <a:schemeClr val="tx2"/>
                </a:solidFill>
              </a:rPr>
              <a:t>(на северо-западе) началась  добыча  </a:t>
            </a:r>
            <a:r>
              <a:rPr lang="ru-RU" sz="8600" b="1" i="1" dirty="0">
                <a:solidFill>
                  <a:schemeClr val="tx2"/>
                </a:solidFill>
              </a:rPr>
              <a:t>полезного ископаемого в 1983, и в </a:t>
            </a:r>
            <a:r>
              <a:rPr lang="ru-RU" sz="8600" b="1" i="1" dirty="0" smtClean="0">
                <a:solidFill>
                  <a:schemeClr val="tx2"/>
                </a:solidFill>
              </a:rPr>
              <a:t>настоящее </a:t>
            </a:r>
            <a:r>
              <a:rPr lang="ru-RU" sz="8600" b="1" i="1" dirty="0">
                <a:solidFill>
                  <a:schemeClr val="tx2"/>
                </a:solidFill>
              </a:rPr>
              <a:t>время </a:t>
            </a:r>
            <a:r>
              <a:rPr lang="ru-RU" sz="8600" b="1" i="1" dirty="0" smtClean="0">
                <a:solidFill>
                  <a:schemeClr val="tx2"/>
                </a:solidFill>
              </a:rPr>
              <a:t>этот рудник </a:t>
            </a:r>
            <a:r>
              <a:rPr lang="ru-RU" sz="8600" b="1" i="1" dirty="0">
                <a:solidFill>
                  <a:schemeClr val="tx2"/>
                </a:solidFill>
              </a:rPr>
              <a:t>считается одним из </a:t>
            </a:r>
            <a:r>
              <a:rPr lang="ru-RU" sz="8600" b="1" i="1" dirty="0" smtClean="0">
                <a:solidFill>
                  <a:schemeClr val="tx2"/>
                </a:solidFill>
              </a:rPr>
              <a:t>крупнейших </a:t>
            </a:r>
            <a:r>
              <a:rPr lang="ru-RU" sz="8600" b="1" i="1" dirty="0">
                <a:solidFill>
                  <a:schemeClr val="tx2"/>
                </a:solidFill>
              </a:rPr>
              <a:t>в мире. </a:t>
            </a:r>
            <a:endParaRPr lang="ru-RU" sz="8600" b="1" i="1" dirty="0" smtClean="0">
              <a:solidFill>
                <a:schemeClr val="tx2"/>
              </a:solidFill>
            </a:endParaRPr>
          </a:p>
          <a:p>
            <a:pPr algn="just">
              <a:buNone/>
            </a:pPr>
            <a:r>
              <a:rPr lang="ru-RU" sz="8600" b="1" i="1" dirty="0" smtClean="0">
                <a:solidFill>
                  <a:schemeClr val="tx2"/>
                </a:solidFill>
              </a:rPr>
              <a:t>   О </a:t>
            </a:r>
            <a:r>
              <a:rPr lang="ru-RU" sz="8600" b="1" i="1" dirty="0">
                <a:solidFill>
                  <a:schemeClr val="tx2"/>
                </a:solidFill>
              </a:rPr>
              <a:t>каком полезном ископаемом идёт речь</a:t>
            </a:r>
            <a:r>
              <a:rPr lang="ru-RU" sz="8600" b="1" i="1" dirty="0" smtClean="0">
                <a:solidFill>
                  <a:schemeClr val="tx2"/>
                </a:solidFill>
              </a:rPr>
              <a:t>?</a:t>
            </a:r>
            <a:endParaRPr lang="ru-RU" sz="8600" dirty="0" smtClean="0"/>
          </a:p>
          <a:p>
            <a:pPr marL="1698625" lvl="0" indent="276225">
              <a:buClr>
                <a:schemeClr val="tx1">
                  <a:lumMod val="75000"/>
                  <a:lumOff val="25000"/>
                </a:schemeClr>
              </a:buClr>
              <a:buFont typeface="+mj-lt"/>
              <a:buAutoNum type="arabicPeriod"/>
            </a:pPr>
            <a:r>
              <a:rPr lang="ru-RU" sz="8600" dirty="0" smtClean="0">
                <a:solidFill>
                  <a:srgbClr val="00B0F0"/>
                </a:solidFill>
              </a:rPr>
              <a:t>Серебро -</a:t>
            </a:r>
            <a:r>
              <a:rPr lang="en-US" sz="8600" dirty="0" smtClean="0">
                <a:solidFill>
                  <a:srgbClr val="00B0F0"/>
                </a:solidFill>
              </a:rPr>
              <a:t> </a:t>
            </a:r>
            <a:r>
              <a:rPr lang="ru-RU" sz="8600" dirty="0" smtClean="0">
                <a:hlinkClick r:id="rId2" action="ppaction://hlinksldjump"/>
              </a:rPr>
              <a:t>карточка № 4</a:t>
            </a:r>
            <a:endParaRPr lang="ru-RU" sz="8600" dirty="0" smtClean="0"/>
          </a:p>
          <a:p>
            <a:pPr marL="1698625" lvl="0" indent="276225">
              <a:buClr>
                <a:schemeClr val="tx1">
                  <a:lumMod val="75000"/>
                  <a:lumOff val="25000"/>
                </a:schemeClr>
              </a:buClr>
              <a:buFont typeface="+mj-lt"/>
              <a:buAutoNum type="arabicPeriod"/>
            </a:pPr>
            <a:r>
              <a:rPr lang="ru-RU" sz="8600" dirty="0" smtClean="0">
                <a:solidFill>
                  <a:schemeClr val="accent6">
                    <a:lumMod val="75000"/>
                  </a:schemeClr>
                </a:solidFill>
              </a:rPr>
              <a:t>Никель -</a:t>
            </a:r>
            <a:r>
              <a:rPr lang="en-US" sz="8600" dirty="0" smtClean="0"/>
              <a:t> </a:t>
            </a:r>
            <a:r>
              <a:rPr lang="ru-RU" sz="8600" dirty="0" smtClean="0">
                <a:hlinkClick r:id="rId3" action="ppaction://hlinksldjump"/>
              </a:rPr>
              <a:t>карточка № 20</a:t>
            </a:r>
            <a:endParaRPr lang="ru-RU" sz="8600" dirty="0" smtClean="0"/>
          </a:p>
          <a:p>
            <a:pPr marL="1698625" lvl="0" indent="276225">
              <a:buClr>
                <a:schemeClr val="tx1">
                  <a:lumMod val="75000"/>
                  <a:lumOff val="25000"/>
                </a:schemeClr>
              </a:buClr>
              <a:buFont typeface="+mj-lt"/>
              <a:buAutoNum type="arabicPeriod"/>
            </a:pPr>
            <a:r>
              <a:rPr lang="ru-RU" sz="8600" dirty="0" smtClean="0">
                <a:solidFill>
                  <a:schemeClr val="tx2">
                    <a:lumMod val="75000"/>
                  </a:schemeClr>
                </a:solidFill>
              </a:rPr>
              <a:t>Алмазы -</a:t>
            </a:r>
            <a:r>
              <a:rPr lang="en-US" sz="8600" dirty="0" smtClean="0"/>
              <a:t> </a:t>
            </a:r>
            <a:r>
              <a:rPr lang="ru-RU" sz="8600" dirty="0" smtClean="0">
                <a:hlinkClick r:id="rId4" action="ppaction://hlinksldjump"/>
              </a:rPr>
              <a:t>карточка № 29</a:t>
            </a:r>
            <a:endParaRPr lang="ru-RU" sz="8600" dirty="0"/>
          </a:p>
          <a:p>
            <a:pPr marL="1698625" lvl="0" indent="0">
              <a:buClr>
                <a:schemeClr val="tx1">
                  <a:lumMod val="75000"/>
                  <a:lumOff val="25000"/>
                </a:schemeClr>
              </a:buClr>
              <a:buNone/>
            </a:pPr>
            <a:r>
              <a:rPr lang="ru-RU" sz="8600" b="1" i="1" dirty="0" smtClean="0">
                <a:solidFill>
                  <a:schemeClr val="tx2"/>
                </a:solidFill>
              </a:rPr>
              <a:t>Поясните свой ответ.</a:t>
            </a:r>
          </a:p>
        </p:txBody>
      </p:sp>
      <p:pic>
        <p:nvPicPr>
          <p:cNvPr id="3074"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37287" y="4550156"/>
            <a:ext cx="3060825" cy="22956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2.61941E-6 0 L -1.06934 0 " pathEditMode="relative" rAng="0" ptsTypes="AA">
                                      <p:cBhvr>
                                        <p:cTn id="6" dur="2000" fill="hold"/>
                                        <p:tgtEl>
                                          <p:spTgt spid="3074"/>
                                        </p:tgtEl>
                                        <p:attrNameLst>
                                          <p:attrName>ppt_x</p:attrName>
                                          <p:attrName>ppt_y</p:attrName>
                                        </p:attrNameLst>
                                      </p:cBhvr>
                                      <p:rCtr x="-5346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Карточка</a:t>
            </a:r>
            <a:r>
              <a:rPr lang="ru-RU" dirty="0" smtClean="0"/>
              <a:t> </a:t>
            </a:r>
            <a:r>
              <a:rPr lang="ru-RU" b="1" dirty="0" smtClean="0"/>
              <a:t>№ 4</a:t>
            </a:r>
            <a:r>
              <a:rPr lang="ru-RU" dirty="0" smtClean="0"/>
              <a:t/>
            </a:r>
            <a:br>
              <a:rPr lang="ru-RU" dirty="0" smtClean="0"/>
            </a:br>
            <a:endParaRPr lang="ru-RU" dirty="0"/>
          </a:p>
        </p:txBody>
      </p:sp>
      <p:sp>
        <p:nvSpPr>
          <p:cNvPr id="5" name="Содержимое 4"/>
          <p:cNvSpPr>
            <a:spLocks noGrp="1"/>
          </p:cNvSpPr>
          <p:nvPr>
            <p:ph idx="1"/>
          </p:nvPr>
        </p:nvSpPr>
        <p:spPr>
          <a:xfrm>
            <a:off x="0" y="857232"/>
            <a:ext cx="10298113" cy="5786478"/>
          </a:xfrm>
        </p:spPr>
        <p:txBody>
          <a:bodyPr>
            <a:normAutofit/>
          </a:bodyPr>
          <a:lstStyle/>
          <a:p>
            <a:pPr algn="just">
              <a:buNone/>
            </a:pPr>
            <a:r>
              <a:rPr lang="ru-RU" dirty="0" smtClean="0"/>
              <a:t>    </a:t>
            </a:r>
            <a:r>
              <a:rPr lang="en-US" dirty="0" smtClean="0"/>
              <a:t>	</a:t>
            </a:r>
            <a:endParaRPr lang="ru-RU" dirty="0" smtClean="0"/>
          </a:p>
          <a:p>
            <a:pPr algn="just">
              <a:buNone/>
            </a:pPr>
            <a:r>
              <a:rPr lang="ru-RU" dirty="0"/>
              <a:t>	</a:t>
            </a:r>
            <a:r>
              <a:rPr lang="ru-RU" dirty="0" smtClean="0"/>
              <a:t>	Нет</a:t>
            </a:r>
            <a:r>
              <a:rPr lang="ru-RU" dirty="0"/>
              <a:t>, вы не правы. Австралия – основной производитель цинка и свинца, которые часто встречаются вместе с серебром. Важнейший район добычи этих </a:t>
            </a:r>
            <a:r>
              <a:rPr lang="ru-RU" dirty="0" smtClean="0"/>
              <a:t>руд </a:t>
            </a:r>
            <a:r>
              <a:rPr lang="ru-RU" dirty="0"/>
              <a:t>– </a:t>
            </a:r>
            <a:r>
              <a:rPr lang="ru-RU" dirty="0" err="1"/>
              <a:t>Маунт-Айза</a:t>
            </a:r>
            <a:r>
              <a:rPr lang="ru-RU" dirty="0"/>
              <a:t> – </a:t>
            </a:r>
            <a:r>
              <a:rPr lang="ru-RU" dirty="0" err="1"/>
              <a:t>Клонкарри</a:t>
            </a:r>
            <a:r>
              <a:rPr lang="ru-RU" dirty="0"/>
              <a:t> в западном </a:t>
            </a:r>
            <a:r>
              <a:rPr lang="ru-RU" dirty="0" err="1"/>
              <a:t>Квинсленде</a:t>
            </a:r>
            <a:r>
              <a:rPr lang="ru-RU" dirty="0"/>
              <a:t>, оттуда руда поступает на обогатительные предприятия в </a:t>
            </a:r>
            <a:r>
              <a:rPr lang="ru-RU" dirty="0" err="1"/>
              <a:t>Маунт-Айзе</a:t>
            </a:r>
            <a:r>
              <a:rPr lang="ru-RU" dirty="0"/>
              <a:t> и </a:t>
            </a:r>
            <a:r>
              <a:rPr lang="ru-RU" dirty="0" err="1"/>
              <a:t>Таунсвилле</a:t>
            </a:r>
            <a:r>
              <a:rPr lang="ru-RU" dirty="0"/>
              <a:t>. </a:t>
            </a:r>
            <a:endParaRPr lang="ru-RU" sz="1700" dirty="0"/>
          </a:p>
          <a:p>
            <a:pPr algn="just">
              <a:buNone/>
            </a:pPr>
            <a:endParaRPr lang="ru-RU" sz="1700" dirty="0" smtClean="0"/>
          </a:p>
          <a:p>
            <a:pPr algn="just">
              <a:buNone/>
            </a:pPr>
            <a:endParaRPr lang="ru-RU" sz="1700" dirty="0"/>
          </a:p>
          <a:p>
            <a:pPr algn="just">
              <a:buNone/>
            </a:pPr>
            <a:endParaRPr lang="ru-RU" sz="1700" dirty="0" smtClean="0"/>
          </a:p>
          <a:p>
            <a:pPr algn="just">
              <a:buNone/>
            </a:pPr>
            <a:endParaRPr lang="ru-RU" sz="1700" dirty="0"/>
          </a:p>
          <a:p>
            <a:pPr algn="just">
              <a:buNone/>
            </a:pPr>
            <a:endParaRPr lang="ru-RU" sz="1700" dirty="0" smtClean="0"/>
          </a:p>
          <a:p>
            <a:pPr algn="just">
              <a:buNone/>
            </a:pPr>
            <a:endParaRPr lang="ru-RU" sz="1700" dirty="0"/>
          </a:p>
          <a:p>
            <a:pPr algn="just">
              <a:buNone/>
            </a:pPr>
            <a:r>
              <a:rPr lang="ru-RU" dirty="0" smtClean="0"/>
              <a:t>Вернитесь к </a:t>
            </a:r>
            <a:r>
              <a:rPr lang="ru-RU" dirty="0" smtClean="0">
                <a:hlinkClick r:id="rId2" action="ppaction://hlinksldjump"/>
              </a:rPr>
              <a:t>карточке № 10</a:t>
            </a:r>
            <a:endParaRPr lang="ru-RU" dirty="0"/>
          </a:p>
        </p:txBody>
      </p:sp>
      <p:pic>
        <p:nvPicPr>
          <p:cNvPr id="2050" name="Picture 2" descr="http://sharovyemelnitsy.com/uploads/metal/Lead-Crusher-and-Zinc-Ore-Crusher-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57168" y="3874228"/>
            <a:ext cx="3983335" cy="2983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7024" y="214290"/>
            <a:ext cx="9268302" cy="511156"/>
          </a:xfrm>
        </p:spPr>
        <p:txBody>
          <a:bodyPr>
            <a:normAutofit fontScale="90000"/>
          </a:bodyPr>
          <a:lstStyle/>
          <a:p>
            <a:r>
              <a:rPr lang="ru-RU" b="1" dirty="0" smtClean="0"/>
              <a:t>Карточка № 20</a:t>
            </a:r>
            <a:endParaRPr lang="ru-RU" dirty="0"/>
          </a:p>
        </p:txBody>
      </p:sp>
      <p:sp>
        <p:nvSpPr>
          <p:cNvPr id="3" name="Содержимое 2"/>
          <p:cNvSpPr>
            <a:spLocks noGrp="1"/>
          </p:cNvSpPr>
          <p:nvPr>
            <p:ph idx="1"/>
          </p:nvPr>
        </p:nvSpPr>
        <p:spPr>
          <a:xfrm>
            <a:off x="0" y="785795"/>
            <a:ext cx="10298113" cy="6072206"/>
          </a:xfrm>
        </p:spPr>
        <p:txBody>
          <a:bodyPr>
            <a:normAutofit/>
          </a:bodyPr>
          <a:lstStyle/>
          <a:p>
            <a:pPr algn="just">
              <a:buNone/>
            </a:pPr>
            <a:r>
              <a:rPr lang="ru-RU" dirty="0" smtClean="0"/>
              <a:t>    	Нет</a:t>
            </a:r>
            <a:r>
              <a:rPr lang="ru-RU" dirty="0"/>
              <a:t>, ответ неверен. Австралия стала главным производителем никеля после того, как этот металл был обнаружен в 1966 в </a:t>
            </a:r>
            <a:r>
              <a:rPr lang="ru-RU" dirty="0" err="1"/>
              <a:t>Камбалде</a:t>
            </a:r>
            <a:r>
              <a:rPr lang="ru-RU" dirty="0"/>
              <a:t>, к югу от золотоносного района </a:t>
            </a:r>
            <a:r>
              <a:rPr lang="ru-RU" dirty="0" err="1"/>
              <a:t>Калгурли</a:t>
            </a:r>
            <a:r>
              <a:rPr lang="ru-RU" dirty="0"/>
              <a:t> в Западной Австралии. </a:t>
            </a:r>
            <a:r>
              <a:rPr lang="ru-RU" dirty="0" smtClean="0"/>
              <a:t>За год добывается более 65 </a:t>
            </a:r>
            <a:r>
              <a:rPr lang="ru-RU" dirty="0"/>
              <a:t>тыс. т никеля. </a:t>
            </a:r>
            <a:endParaRPr lang="ru-RU" dirty="0" smtClean="0"/>
          </a:p>
          <a:p>
            <a:pPr marL="987425" indent="-987425" algn="just">
              <a:buNone/>
            </a:pPr>
            <a:endParaRPr lang="ru-RU" dirty="0" smtClean="0"/>
          </a:p>
          <a:p>
            <a:pPr marL="987425" indent="-987425" algn="just">
              <a:buNone/>
            </a:pPr>
            <a:endParaRPr lang="ru-RU" dirty="0" smtClean="0"/>
          </a:p>
          <a:p>
            <a:pPr marL="987425" indent="2960688" algn="just">
              <a:buNone/>
            </a:pPr>
            <a:r>
              <a:rPr lang="ru-RU" dirty="0" smtClean="0"/>
              <a:t>Золотой самородок</a:t>
            </a:r>
            <a:endParaRPr lang="ru-RU" dirty="0"/>
          </a:p>
          <a:p>
            <a:pPr algn="just">
              <a:buNone/>
            </a:pPr>
            <a:endParaRPr lang="ru-RU" dirty="0" smtClean="0"/>
          </a:p>
          <a:p>
            <a:pPr algn="just">
              <a:buNone/>
            </a:pPr>
            <a:endParaRPr lang="ru-RU" sz="1800" dirty="0" smtClean="0"/>
          </a:p>
          <a:p>
            <a:pPr algn="ctr">
              <a:buNone/>
            </a:pP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10</a:t>
            </a:r>
            <a:endParaRPr lang="ru-RU" dirty="0"/>
          </a:p>
          <a:p>
            <a:pPr algn="just">
              <a:buNone/>
            </a:pPr>
            <a:endParaRPr lang="ru-RU" dirty="0"/>
          </a:p>
        </p:txBody>
      </p:sp>
      <p:pic>
        <p:nvPicPr>
          <p:cNvPr id="4" name="Picture 2"/>
          <p:cNvPicPr>
            <a:picLocks noChangeAspect="1" noChangeArrowheads="1"/>
          </p:cNvPicPr>
          <p:nvPr/>
        </p:nvPicPr>
        <p:blipFill>
          <a:blip r:embed="rId3"/>
          <a:srcRect/>
          <a:stretch>
            <a:fillRect/>
          </a:stretch>
        </p:blipFill>
        <p:spPr bwMode="auto">
          <a:xfrm>
            <a:off x="291272" y="3357562"/>
            <a:ext cx="3647274" cy="2428892"/>
          </a:xfrm>
          <a:prstGeom prst="rect">
            <a:avLst/>
          </a:prstGeom>
          <a:noFill/>
          <a:ln w="9525">
            <a:noFill/>
            <a:miter lim="800000"/>
            <a:headEnd/>
            <a:tailEnd/>
          </a:ln>
          <a:effectLst/>
        </p:spPr>
      </p:pic>
    </p:spTree>
  </p:cSld>
  <p:clrMapOvr>
    <a:masterClrMapping/>
  </p:clrMapOvr>
  <p:transition spd="med" advClick="0">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29</a:t>
            </a:r>
            <a:endParaRPr lang="ru-RU" dirty="0"/>
          </a:p>
        </p:txBody>
      </p:sp>
      <p:sp>
        <p:nvSpPr>
          <p:cNvPr id="5" name="Содержимое 4"/>
          <p:cNvSpPr>
            <a:spLocks noGrp="1"/>
          </p:cNvSpPr>
          <p:nvPr>
            <p:ph idx="1"/>
          </p:nvPr>
        </p:nvSpPr>
        <p:spPr>
          <a:xfrm>
            <a:off x="1" y="714356"/>
            <a:ext cx="10149716" cy="6357958"/>
          </a:xfrm>
        </p:spPr>
        <p:txBody>
          <a:bodyPr>
            <a:normAutofit/>
          </a:bodyPr>
          <a:lstStyle/>
          <a:p>
            <a:pPr algn="just">
              <a:buNone/>
            </a:pPr>
            <a:r>
              <a:rPr lang="ru-RU" dirty="0" smtClean="0"/>
              <a:t>		</a:t>
            </a:r>
            <a:r>
              <a:rPr lang="ru-RU" sz="2800" dirty="0" smtClean="0"/>
              <a:t>Да, это алмазы. После открытия месторождений алмазов на северо-востоке Западной Австралии в 1979 г. Австралия стала их главным производителем. Добыча алмазов на руднике </a:t>
            </a:r>
            <a:r>
              <a:rPr lang="ru-RU" sz="2800" dirty="0" err="1" smtClean="0"/>
              <a:t>Аргайл</a:t>
            </a:r>
            <a:r>
              <a:rPr lang="ru-RU" sz="2800" dirty="0" smtClean="0"/>
              <a:t> началась в 1983, и в настоящее время он считается одним из крупнейших в мире. За год Австралия экспортирует более 7000 кг алмазов. </a:t>
            </a:r>
            <a:endParaRPr lang="ru-RU" dirty="0" smtClean="0"/>
          </a:p>
          <a:p>
            <a:pPr>
              <a:buNone/>
            </a:pPr>
            <a:endParaRPr lang="ru-RU" dirty="0"/>
          </a:p>
          <a:p>
            <a:pPr>
              <a:buNone/>
            </a:pPr>
            <a:r>
              <a:rPr lang="ru-RU" dirty="0" smtClean="0"/>
              <a:t>Возьмите </a:t>
            </a:r>
            <a:r>
              <a:rPr lang="ru-RU" dirty="0" smtClean="0">
                <a:hlinkClick r:id="rId2" action="ppaction://hlinksldjump"/>
              </a:rPr>
              <a:t>карточку № 17</a:t>
            </a:r>
            <a:endParaRPr lang="ru-RU" dirty="0" smtClean="0"/>
          </a:p>
          <a:p>
            <a:pPr>
              <a:buNone/>
            </a:pPr>
            <a:endParaRPr lang="ru-RU" dirty="0"/>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149056" y="3555578"/>
            <a:ext cx="5173507" cy="3302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4148" y="500042"/>
            <a:ext cx="9268302" cy="1143000"/>
          </a:xfrm>
        </p:spPr>
        <p:txBody>
          <a:bodyPr>
            <a:normAutofit fontScale="90000"/>
          </a:bodyPr>
          <a:lstStyle/>
          <a:p>
            <a:r>
              <a:rPr lang="ru-RU" b="1" dirty="0" smtClean="0"/>
              <a:t>Ход урока:</a:t>
            </a:r>
            <a:r>
              <a:rPr lang="ru-RU" dirty="0" smtClean="0"/>
              <a:t/>
            </a:r>
            <a:br>
              <a:rPr lang="ru-RU" dirty="0" smtClean="0"/>
            </a:br>
            <a:endParaRPr lang="ru-RU" dirty="0"/>
          </a:p>
        </p:txBody>
      </p:sp>
      <p:sp>
        <p:nvSpPr>
          <p:cNvPr id="3" name="Содержимое 2"/>
          <p:cNvSpPr>
            <a:spLocks noGrp="1"/>
          </p:cNvSpPr>
          <p:nvPr>
            <p:ph idx="1"/>
          </p:nvPr>
        </p:nvSpPr>
        <p:spPr>
          <a:xfrm>
            <a:off x="219834" y="714356"/>
            <a:ext cx="10078279" cy="6143644"/>
          </a:xfrm>
        </p:spPr>
        <p:txBody>
          <a:bodyPr>
            <a:normAutofit/>
          </a:bodyPr>
          <a:lstStyle/>
          <a:p>
            <a:pPr>
              <a:buNone/>
            </a:pPr>
            <a:r>
              <a:rPr lang="ru-RU" dirty="0"/>
              <a:t> </a:t>
            </a:r>
            <a:endParaRPr lang="ru-RU" dirty="0" smtClean="0"/>
          </a:p>
          <a:p>
            <a:pPr>
              <a:buNone/>
            </a:pPr>
            <a:endParaRPr lang="ru-RU" dirty="0"/>
          </a:p>
          <a:p>
            <a:pPr lvl="0"/>
            <a:r>
              <a:rPr lang="ru-RU" dirty="0" smtClean="0"/>
              <a:t>Работа с учебной </a:t>
            </a:r>
            <a:r>
              <a:rPr lang="ru-RU" dirty="0"/>
              <a:t>компьютерной </a:t>
            </a:r>
            <a:r>
              <a:rPr lang="ru-RU" dirty="0" smtClean="0"/>
              <a:t> программой</a:t>
            </a:r>
          </a:p>
          <a:p>
            <a:pPr marL="0" lvl="0" indent="0">
              <a:buNone/>
            </a:pPr>
            <a:r>
              <a:rPr lang="ru-RU" b="1" i="1" dirty="0" smtClean="0">
                <a:solidFill>
                  <a:schemeClr val="tx2"/>
                </a:solidFill>
              </a:rPr>
              <a:t>(Обратите внимание на следующий шрифт: эти задания выполняются на оценку)</a:t>
            </a:r>
            <a:endParaRPr lang="ru-RU" b="1" i="1" dirty="0">
              <a:solidFill>
                <a:schemeClr val="tx2"/>
              </a:solidFill>
            </a:endParaRPr>
          </a:p>
          <a:p>
            <a:pPr lvl="0"/>
            <a:r>
              <a:rPr lang="ru-RU" dirty="0"/>
              <a:t>Тестирование </a:t>
            </a:r>
            <a:r>
              <a:rPr lang="ru-RU" dirty="0" smtClean="0"/>
              <a:t>учащихся</a:t>
            </a:r>
            <a:endParaRPr lang="ru-RU" dirty="0"/>
          </a:p>
          <a:p>
            <a:pPr lvl="0"/>
            <a:r>
              <a:rPr lang="ru-RU" dirty="0"/>
              <a:t>Итоги </a:t>
            </a:r>
            <a:r>
              <a:rPr lang="ru-RU" dirty="0" smtClean="0"/>
              <a:t>работы</a:t>
            </a:r>
            <a:endParaRPr lang="ru-RU" dirty="0"/>
          </a:p>
          <a:p>
            <a:pPr lvl="0"/>
            <a:r>
              <a:rPr lang="ru-RU" dirty="0"/>
              <a:t>Д</a:t>
            </a:r>
            <a:r>
              <a:rPr lang="ru-RU" dirty="0" smtClean="0"/>
              <a:t>омашнее задание</a:t>
            </a:r>
            <a:endParaRPr lang="ru-RU" dirty="0"/>
          </a:p>
          <a:p>
            <a:endParaRPr lang="ru-RU" dirty="0"/>
          </a:p>
        </p:txBody>
      </p:sp>
    </p:spTree>
  </p:cSld>
  <p:clrMapOvr>
    <a:masterClrMapping/>
  </p:clrMapOvr>
  <p:transition spd="med">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17</a:t>
            </a:r>
            <a:endParaRPr lang="ru-RU" dirty="0"/>
          </a:p>
        </p:txBody>
      </p:sp>
      <p:sp>
        <p:nvSpPr>
          <p:cNvPr id="3" name="Содержимое 2"/>
          <p:cNvSpPr>
            <a:spLocks noGrp="1"/>
          </p:cNvSpPr>
          <p:nvPr>
            <p:ph idx="1"/>
          </p:nvPr>
        </p:nvSpPr>
        <p:spPr>
          <a:xfrm>
            <a:off x="1" y="642918"/>
            <a:ext cx="10117608" cy="6215082"/>
          </a:xfrm>
        </p:spPr>
        <p:txBody>
          <a:bodyPr>
            <a:normAutofit/>
          </a:bodyPr>
          <a:lstStyle/>
          <a:p>
            <a:pPr algn="just">
              <a:buNone/>
            </a:pPr>
            <a:r>
              <a:rPr lang="ru-RU" dirty="0" smtClean="0"/>
              <a:t>     	Известно</a:t>
            </a:r>
            <a:r>
              <a:rPr lang="ru-RU" dirty="0"/>
              <a:t>, что Австралия – самый сухой материк на земном шаре. Материк в основном находится в поясе </a:t>
            </a:r>
            <a:r>
              <a:rPr lang="ru-RU" dirty="0" smtClean="0"/>
              <a:t>высокого</a:t>
            </a:r>
            <a:r>
              <a:rPr lang="ru-RU" dirty="0" smtClean="0">
                <a:solidFill>
                  <a:srgbClr val="FF0000"/>
                </a:solidFill>
              </a:rPr>
              <a:t> </a:t>
            </a:r>
            <a:r>
              <a:rPr lang="ru-RU" dirty="0" smtClean="0"/>
              <a:t>давления</a:t>
            </a:r>
            <a:r>
              <a:rPr lang="ru-RU" dirty="0"/>
              <a:t>, ось которого проходит примерно по 30°</a:t>
            </a:r>
            <a:r>
              <a:rPr lang="ru-RU" baseline="30000" dirty="0"/>
              <a:t> </a:t>
            </a:r>
            <a:r>
              <a:rPr lang="ru-RU" dirty="0" err="1"/>
              <a:t>ю.ш</a:t>
            </a:r>
            <a:r>
              <a:rPr lang="ru-RU" dirty="0"/>
              <a:t>., и в течение большей части года сухие ветры дуют из центра материка; эта ситуация наиболее четко проявляется зимой (с мая по сентябрь). </a:t>
            </a:r>
            <a:endParaRPr lang="ru-RU" dirty="0" smtClean="0"/>
          </a:p>
          <a:p>
            <a:pPr algn="just">
              <a:buNone/>
            </a:pPr>
            <a:r>
              <a:rPr lang="ru-RU" dirty="0"/>
              <a:t>	</a:t>
            </a:r>
            <a:r>
              <a:rPr lang="ru-RU" dirty="0" smtClean="0"/>
              <a:t>	Восточное </a:t>
            </a:r>
            <a:r>
              <a:rPr lang="ru-RU" dirty="0"/>
              <a:t>побережье </a:t>
            </a:r>
            <a:r>
              <a:rPr lang="ru-RU" dirty="0" smtClean="0"/>
              <a:t>оказывается </a:t>
            </a:r>
            <a:r>
              <a:rPr lang="ru-RU" dirty="0"/>
              <a:t>на пути юго-восточных пассатов, которые приносят влажный воздух; при подъеме этого воздуха на склонах гор Восточной Австралии часто происходит обильное выпадение осадков. </a:t>
            </a:r>
            <a:endParaRPr lang="ru-RU" dirty="0" smtClean="0"/>
          </a:p>
          <a:p>
            <a:pPr algn="ctr">
              <a:buNone/>
            </a:pPr>
            <a:r>
              <a:rPr lang="ru-RU" sz="2800" i="1" dirty="0" smtClean="0">
                <a:solidFill>
                  <a:schemeClr val="bg1">
                    <a:lumMod val="50000"/>
                  </a:schemeClr>
                </a:solidFill>
              </a:rPr>
              <a:t>Продолжение на следующей карточке (нажатием мыши в любом месте слайда)</a:t>
            </a:r>
            <a:endParaRPr lang="ru-RU" sz="2800" i="1" dirty="0">
              <a:solidFill>
                <a:schemeClr val="bg1">
                  <a:lumMod val="50000"/>
                </a:schemeClr>
              </a:solidFill>
            </a:endParaRPr>
          </a:p>
          <a:p>
            <a:endParaRPr lang="ru-RU" dirty="0"/>
          </a:p>
        </p:txBody>
      </p:sp>
    </p:spTree>
  </p:cSld>
  <p:clrMapOvr>
    <a:masterClrMapping/>
  </p:clrMapOvr>
  <p:transition spd="med">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296842"/>
          </a:xfrm>
        </p:spPr>
        <p:txBody>
          <a:bodyPr>
            <a:normAutofit fontScale="90000"/>
          </a:bodyPr>
          <a:lstStyle/>
          <a:p>
            <a:r>
              <a:rPr lang="ru-RU" b="1" dirty="0" smtClean="0"/>
              <a:t>Карточка № 17 (продолжение)</a:t>
            </a:r>
            <a:endParaRPr lang="ru-RU" dirty="0"/>
          </a:p>
        </p:txBody>
      </p:sp>
      <p:sp>
        <p:nvSpPr>
          <p:cNvPr id="3" name="Содержимое 2"/>
          <p:cNvSpPr>
            <a:spLocks noGrp="1"/>
          </p:cNvSpPr>
          <p:nvPr>
            <p:ph idx="1"/>
          </p:nvPr>
        </p:nvSpPr>
        <p:spPr>
          <a:xfrm>
            <a:off x="1" y="785794"/>
            <a:ext cx="10078278" cy="6072206"/>
          </a:xfrm>
        </p:spPr>
        <p:txBody>
          <a:bodyPr>
            <a:normAutofit/>
          </a:bodyPr>
          <a:lstStyle/>
          <a:p>
            <a:pPr algn="just">
              <a:buNone/>
            </a:pPr>
            <a:r>
              <a:rPr lang="ru-RU" dirty="0" smtClean="0"/>
              <a:t>    	</a:t>
            </a:r>
            <a:r>
              <a:rPr lang="ru-RU" b="1" i="1" dirty="0" smtClean="0">
                <a:solidFill>
                  <a:schemeClr val="tx2"/>
                </a:solidFill>
              </a:rPr>
              <a:t>Прочитайте </a:t>
            </a:r>
            <a:r>
              <a:rPr lang="ru-RU" b="1" i="1" dirty="0" err="1">
                <a:solidFill>
                  <a:schemeClr val="tx2"/>
                </a:solidFill>
              </a:rPr>
              <a:t>климатограмму</a:t>
            </a:r>
            <a:r>
              <a:rPr lang="ru-RU" b="1" i="1" dirty="0">
                <a:solidFill>
                  <a:schemeClr val="tx2"/>
                </a:solidFill>
              </a:rPr>
              <a:t> одного из климатов </a:t>
            </a:r>
            <a:r>
              <a:rPr lang="ru-RU" b="1" i="1" dirty="0" smtClean="0">
                <a:solidFill>
                  <a:schemeClr val="tx2"/>
                </a:solidFill>
              </a:rPr>
              <a:t>Австралии, сравните с </a:t>
            </a:r>
            <a:r>
              <a:rPr lang="ru-RU" b="1" i="1" dirty="0" err="1" smtClean="0">
                <a:solidFill>
                  <a:schemeClr val="tx2"/>
                </a:solidFill>
              </a:rPr>
              <a:t>климатограммами</a:t>
            </a:r>
            <a:r>
              <a:rPr lang="ru-RU" b="1" i="1" dirty="0" smtClean="0">
                <a:solidFill>
                  <a:schemeClr val="tx2"/>
                </a:solidFill>
              </a:rPr>
              <a:t> Африки и определите тип </a:t>
            </a:r>
            <a:r>
              <a:rPr lang="ru-RU" b="1" i="1" dirty="0">
                <a:solidFill>
                  <a:schemeClr val="tx2"/>
                </a:solidFill>
              </a:rPr>
              <a:t>климата </a:t>
            </a:r>
            <a:r>
              <a:rPr lang="ru-RU" b="1" i="1" dirty="0" smtClean="0">
                <a:solidFill>
                  <a:schemeClr val="tx2"/>
                </a:solidFill>
              </a:rPr>
              <a:t>города Перт с </a:t>
            </a:r>
            <a:r>
              <a:rPr lang="ru-RU" b="1" i="1" dirty="0">
                <a:solidFill>
                  <a:schemeClr val="tx2"/>
                </a:solidFill>
              </a:rPr>
              <a:t>помощью климатической карты атласа и учебника</a:t>
            </a:r>
            <a:r>
              <a:rPr lang="ru-RU" b="1" i="1" dirty="0" smtClean="0">
                <a:solidFill>
                  <a:schemeClr val="tx2"/>
                </a:solidFill>
              </a:rPr>
              <a:t>. Свой ответ поясните.</a:t>
            </a:r>
            <a:endParaRPr lang="ru-RU" b="1" i="1" dirty="0">
              <a:solidFill>
                <a:schemeClr val="tx2"/>
              </a:solidFill>
            </a:endParaRPr>
          </a:p>
          <a:p>
            <a:pPr>
              <a:buNone/>
            </a:pPr>
            <a:r>
              <a:rPr lang="ru-RU" dirty="0"/>
              <a:t> </a:t>
            </a:r>
            <a:endParaRPr lang="ru-RU" dirty="0" smtClean="0"/>
          </a:p>
          <a:p>
            <a:pPr>
              <a:buNone/>
            </a:pPr>
            <a:endParaRPr lang="ru-RU" dirty="0"/>
          </a:p>
          <a:p>
            <a:pPr>
              <a:buNone/>
            </a:pPr>
            <a:endParaRPr lang="ru-RU" dirty="0" smtClean="0"/>
          </a:p>
          <a:p>
            <a:pPr>
              <a:buNone/>
            </a:pPr>
            <a:endParaRPr lang="ru-RU" dirty="0" smtClean="0"/>
          </a:p>
          <a:p>
            <a:pPr>
              <a:buNone/>
            </a:pPr>
            <a:endParaRPr lang="ru-RU" sz="1800" dirty="0" smtClean="0"/>
          </a:p>
          <a:p>
            <a:pPr marL="717550" lvl="0" indent="363538">
              <a:buClr>
                <a:schemeClr val="tx1">
                  <a:lumMod val="75000"/>
                  <a:lumOff val="25000"/>
                </a:schemeClr>
              </a:buClr>
              <a:buFont typeface="+mj-lt"/>
              <a:buAutoNum type="arabicPeriod"/>
            </a:pPr>
            <a:r>
              <a:rPr lang="ru-RU" sz="2800" dirty="0" smtClean="0">
                <a:solidFill>
                  <a:schemeClr val="accent4">
                    <a:lumMod val="75000"/>
                  </a:schemeClr>
                </a:solidFill>
              </a:rPr>
              <a:t>Субтропический средиземноморский </a:t>
            </a:r>
            <a:r>
              <a:rPr lang="ru-RU" sz="2800" dirty="0" smtClean="0">
                <a:solidFill>
                  <a:schemeClr val="accent4"/>
                </a:solidFill>
              </a:rPr>
              <a:t>-</a:t>
            </a:r>
            <a:r>
              <a:rPr lang="ru-RU" sz="2800" dirty="0" smtClean="0"/>
              <a:t> </a:t>
            </a:r>
            <a:r>
              <a:rPr lang="ru-RU" sz="2800" dirty="0" smtClean="0">
                <a:hlinkClick r:id="rId2" action="ppaction://hlinksldjump"/>
              </a:rPr>
              <a:t>карточка № 26</a:t>
            </a:r>
            <a:endParaRPr lang="ru-RU" sz="2800" dirty="0" smtClean="0"/>
          </a:p>
          <a:p>
            <a:pPr marL="717550" lvl="0" indent="363538">
              <a:buClr>
                <a:schemeClr val="tx1">
                  <a:lumMod val="75000"/>
                  <a:lumOff val="25000"/>
                </a:schemeClr>
              </a:buClr>
              <a:buFont typeface="+mj-lt"/>
              <a:buAutoNum type="arabicPeriod"/>
            </a:pPr>
            <a:r>
              <a:rPr lang="ru-RU" sz="2800" dirty="0" smtClean="0">
                <a:solidFill>
                  <a:srgbClr val="00B050"/>
                </a:solidFill>
              </a:rPr>
              <a:t>Тропический сухой - </a:t>
            </a:r>
            <a:r>
              <a:rPr lang="ru-RU" sz="2800" dirty="0" smtClean="0">
                <a:hlinkClick r:id="rId3" action="ppaction://hlinksldjump"/>
              </a:rPr>
              <a:t>карточка №7</a:t>
            </a:r>
            <a:endParaRPr lang="ru-RU" sz="2800" dirty="0" smtClean="0"/>
          </a:p>
          <a:p>
            <a:pPr marL="717550" lvl="0" indent="363538">
              <a:buClr>
                <a:schemeClr val="tx1">
                  <a:lumMod val="75000"/>
                  <a:lumOff val="25000"/>
                </a:schemeClr>
              </a:buClr>
              <a:buFont typeface="+mj-lt"/>
              <a:buAutoNum type="arabicPeriod"/>
            </a:pPr>
            <a:r>
              <a:rPr lang="ru-RU" sz="2800" dirty="0" smtClean="0">
                <a:solidFill>
                  <a:schemeClr val="accent6">
                    <a:lumMod val="75000"/>
                  </a:schemeClr>
                </a:solidFill>
              </a:rPr>
              <a:t>Субэкваториальный - </a:t>
            </a:r>
            <a:r>
              <a:rPr lang="ru-RU" sz="2800" dirty="0" smtClean="0">
                <a:hlinkClick r:id="rId4" action="ppaction://hlinksldjump"/>
              </a:rPr>
              <a:t>карточка № 13</a:t>
            </a:r>
            <a:endParaRPr lang="ru-RU" sz="2800" dirty="0"/>
          </a:p>
        </p:txBody>
      </p:sp>
      <p:pic>
        <p:nvPicPr>
          <p:cNvPr id="4" name="Picture 2"/>
          <p:cNvPicPr>
            <a:picLocks noChangeAspect="1" noChangeArrowheads="1"/>
          </p:cNvPicPr>
          <p:nvPr/>
        </p:nvPicPr>
        <p:blipFill>
          <a:blip r:embed="rId5"/>
          <a:srcRect/>
          <a:stretch>
            <a:fillRect/>
          </a:stretch>
        </p:blipFill>
        <p:spPr bwMode="auto">
          <a:xfrm>
            <a:off x="3564880" y="2583559"/>
            <a:ext cx="3761110" cy="2504701"/>
          </a:xfrm>
          <a:prstGeom prst="rect">
            <a:avLst/>
          </a:prstGeom>
          <a:noFill/>
          <a:ln w="9525">
            <a:noFill/>
            <a:miter lim="800000"/>
            <a:headEnd/>
            <a:tailEnd/>
          </a:ln>
          <a:effectLst/>
        </p:spPr>
      </p:pic>
    </p:spTree>
  </p:cSld>
  <p:clrMapOvr>
    <a:masterClrMapping/>
  </p:clrMapOvr>
  <p:transition spd="med" advClick="0">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7</a:t>
            </a:r>
            <a:endParaRPr lang="ru-RU" dirty="0"/>
          </a:p>
        </p:txBody>
      </p:sp>
      <p:sp>
        <p:nvSpPr>
          <p:cNvPr id="5" name="Содержимое 4"/>
          <p:cNvSpPr>
            <a:spLocks noGrp="1"/>
          </p:cNvSpPr>
          <p:nvPr>
            <p:ph idx="1"/>
          </p:nvPr>
        </p:nvSpPr>
        <p:spPr>
          <a:xfrm>
            <a:off x="1" y="785794"/>
            <a:ext cx="10078278" cy="6072206"/>
          </a:xfrm>
        </p:spPr>
        <p:txBody>
          <a:bodyPr/>
          <a:lstStyle/>
          <a:p>
            <a:pPr algn="just">
              <a:buNone/>
            </a:pPr>
            <a:r>
              <a:rPr lang="ru-RU" dirty="0"/>
              <a:t> </a:t>
            </a:r>
            <a:r>
              <a:rPr lang="ru-RU" dirty="0" smtClean="0"/>
              <a:t>   </a:t>
            </a:r>
            <a:r>
              <a:rPr lang="en-US" dirty="0" smtClean="0"/>
              <a:t>	</a:t>
            </a:r>
            <a:r>
              <a:rPr lang="ru-RU" dirty="0" smtClean="0"/>
              <a:t>Нет</a:t>
            </a:r>
            <a:r>
              <a:rPr lang="ru-RU" dirty="0"/>
              <a:t>, вы не правы. Попытайтесь сами определить свои ошибки по </a:t>
            </a:r>
            <a:r>
              <a:rPr lang="ru-RU" dirty="0" err="1"/>
              <a:t>климатограмме</a:t>
            </a:r>
            <a:r>
              <a:rPr lang="ru-RU" dirty="0"/>
              <a:t> тропического сухого (пустынного) климата. Город Алис – </a:t>
            </a:r>
            <a:r>
              <a:rPr lang="ru-RU" dirty="0" err="1"/>
              <a:t>Спрингс</a:t>
            </a:r>
            <a:r>
              <a:rPr lang="ru-RU" dirty="0"/>
              <a:t> располагается в центре Австралии</a:t>
            </a:r>
            <a:r>
              <a:rPr lang="ru-RU" dirty="0" smtClean="0"/>
              <a:t>.</a:t>
            </a:r>
          </a:p>
          <a:p>
            <a:pPr>
              <a:buNone/>
            </a:pPr>
            <a:endParaRPr lang="ru-RU" dirty="0"/>
          </a:p>
          <a:p>
            <a:pPr>
              <a:buNone/>
            </a:pPr>
            <a:r>
              <a:rPr lang="ru-RU" dirty="0"/>
              <a:t> </a:t>
            </a:r>
          </a:p>
          <a:p>
            <a:pPr>
              <a:buNone/>
            </a:pPr>
            <a:r>
              <a:rPr lang="ru-RU" dirty="0" smtClean="0"/>
              <a:t> </a:t>
            </a:r>
            <a:endParaRPr lang="ru-RU" dirty="0"/>
          </a:p>
        </p:txBody>
      </p:sp>
      <p:pic>
        <p:nvPicPr>
          <p:cNvPr id="6" name="Picture 2"/>
          <p:cNvPicPr>
            <a:picLocks noChangeAspect="1" noChangeArrowheads="1"/>
          </p:cNvPicPr>
          <p:nvPr/>
        </p:nvPicPr>
        <p:blipFill>
          <a:blip r:embed="rId2"/>
          <a:srcRect/>
          <a:stretch>
            <a:fillRect/>
          </a:stretch>
        </p:blipFill>
        <p:spPr bwMode="auto">
          <a:xfrm>
            <a:off x="2863040" y="2857496"/>
            <a:ext cx="4636654"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Прямоугольник 6"/>
          <p:cNvSpPr/>
          <p:nvPr/>
        </p:nvSpPr>
        <p:spPr>
          <a:xfrm>
            <a:off x="0" y="6143646"/>
            <a:ext cx="10298113" cy="584775"/>
          </a:xfrm>
          <a:prstGeom prst="rect">
            <a:avLst/>
          </a:prstGeom>
        </p:spPr>
        <p:txBody>
          <a:bodyPr wrap="square">
            <a:spAutoFit/>
          </a:bodyPr>
          <a:lstStyle/>
          <a:p>
            <a:pPr algn="ctr"/>
            <a:r>
              <a:rPr lang="ru-RU" sz="3200" dirty="0" smtClean="0"/>
              <a:t>Вернитесь </a:t>
            </a:r>
            <a:r>
              <a:rPr lang="ru-RU" sz="3200" dirty="0">
                <a:hlinkClick r:id="rId3" action="ppaction://hlinksldjump"/>
              </a:rPr>
              <a:t>к карточке № </a:t>
            </a:r>
            <a:r>
              <a:rPr lang="ru-RU" sz="3200" dirty="0" smtClean="0">
                <a:hlinkClick r:id="rId3" action="ppaction://hlinksldjump"/>
              </a:rPr>
              <a:t>17</a:t>
            </a:r>
            <a:endParaRPr lang="ru-RU" sz="3200" dirty="0"/>
          </a:p>
        </p:txBody>
      </p:sp>
    </p:spTree>
  </p:cSld>
  <p:clrMapOvr>
    <a:masterClrMapping/>
  </p:clrMapOvr>
  <p:transition spd="med" advClick="0">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511156"/>
          </a:xfrm>
        </p:spPr>
        <p:txBody>
          <a:bodyPr>
            <a:normAutofit fontScale="90000"/>
          </a:bodyPr>
          <a:lstStyle/>
          <a:p>
            <a:r>
              <a:rPr lang="ru-RU" b="1" dirty="0" smtClean="0"/>
              <a:t>Карточка № 13</a:t>
            </a:r>
            <a:endParaRPr lang="ru-RU" dirty="0"/>
          </a:p>
        </p:txBody>
      </p:sp>
      <p:sp>
        <p:nvSpPr>
          <p:cNvPr id="5" name="Содержимое 4"/>
          <p:cNvSpPr>
            <a:spLocks noGrp="1"/>
          </p:cNvSpPr>
          <p:nvPr>
            <p:ph idx="1"/>
          </p:nvPr>
        </p:nvSpPr>
        <p:spPr>
          <a:xfrm>
            <a:off x="0" y="642917"/>
            <a:ext cx="10298113" cy="6215083"/>
          </a:xfrm>
        </p:spPr>
        <p:txBody>
          <a:bodyPr>
            <a:normAutofit/>
          </a:bodyPr>
          <a:lstStyle/>
          <a:p>
            <a:pPr algn="just">
              <a:buNone/>
            </a:pPr>
            <a:r>
              <a:rPr lang="ru-RU" dirty="0" smtClean="0"/>
              <a:t>    	Вы </a:t>
            </a:r>
            <a:r>
              <a:rPr lang="ru-RU" dirty="0"/>
              <a:t>ошиблись. Проанализируйте самостоятельно свои ошибки. Город Дарвин расположен на севере Австралии в субэкваториальных широтах.</a:t>
            </a:r>
          </a:p>
          <a:p>
            <a:pPr>
              <a:buNone/>
            </a:pPr>
            <a:r>
              <a:rPr lang="ru-RU" dirty="0"/>
              <a:t> </a:t>
            </a:r>
          </a:p>
          <a:p>
            <a:pPr>
              <a:buNone/>
            </a:pPr>
            <a:r>
              <a:rPr lang="ru-RU" dirty="0"/>
              <a:t>     </a:t>
            </a:r>
            <a:endParaRPr lang="ru-RU" dirty="0" smtClean="0"/>
          </a:p>
          <a:p>
            <a:pPr>
              <a:buNone/>
            </a:pPr>
            <a:endParaRPr lang="ru-RU" dirty="0"/>
          </a:p>
          <a:p>
            <a:pPr>
              <a:buNone/>
            </a:pPr>
            <a:endParaRPr lang="ru-RU" dirty="0" smtClean="0"/>
          </a:p>
          <a:p>
            <a:pPr>
              <a:buNone/>
            </a:pPr>
            <a:endParaRPr lang="ru-RU" dirty="0"/>
          </a:p>
          <a:p>
            <a:pPr>
              <a:buNone/>
            </a:pPr>
            <a:endParaRPr lang="ru-RU" dirty="0"/>
          </a:p>
          <a:p>
            <a:pPr>
              <a:buNone/>
            </a:pPr>
            <a:r>
              <a:rPr lang="ru-RU" dirty="0"/>
              <a:t>     </a:t>
            </a:r>
            <a:endParaRPr lang="ru-RU" sz="5400" dirty="0" smtClean="0"/>
          </a:p>
          <a:p>
            <a:pPr>
              <a:buNone/>
            </a:pPr>
            <a:endParaRPr lang="ru-RU" dirty="0"/>
          </a:p>
          <a:p>
            <a:pPr algn="ctr">
              <a:buNone/>
            </a:pPr>
            <a:r>
              <a:rPr lang="ru-RU" dirty="0" smtClean="0"/>
              <a:t>Вернитесь </a:t>
            </a:r>
            <a:r>
              <a:rPr lang="ru-RU" dirty="0">
                <a:hlinkClick r:id="rId2" action="ppaction://hlinksldjump"/>
              </a:rPr>
              <a:t>к карточке № </a:t>
            </a:r>
            <a:r>
              <a:rPr lang="ru-RU" dirty="0" smtClean="0">
                <a:hlinkClick r:id="rId2" action="ppaction://hlinksldjump"/>
              </a:rPr>
              <a:t>17</a:t>
            </a:r>
            <a:endParaRPr lang="ru-RU" dirty="0"/>
          </a:p>
          <a:p>
            <a:endParaRPr lang="ru-RU" dirty="0"/>
          </a:p>
        </p:txBody>
      </p:sp>
      <p:pic>
        <p:nvPicPr>
          <p:cNvPr id="6" name="Picture 2"/>
          <p:cNvPicPr>
            <a:picLocks noChangeAspect="1" noChangeArrowheads="1"/>
          </p:cNvPicPr>
          <p:nvPr/>
        </p:nvPicPr>
        <p:blipFill>
          <a:blip r:embed="rId3"/>
          <a:srcRect/>
          <a:stretch>
            <a:fillRect/>
          </a:stretch>
        </p:blipFill>
        <p:spPr bwMode="auto">
          <a:xfrm>
            <a:off x="2145419" y="2143116"/>
            <a:ext cx="5578185" cy="3714776"/>
          </a:xfrm>
          <a:prstGeom prst="rect">
            <a:avLst/>
          </a:prstGeom>
          <a:noFill/>
          <a:ln w="9525">
            <a:noFill/>
            <a:miter lim="800000"/>
            <a:headEnd/>
            <a:tailEnd/>
          </a:ln>
          <a:effectLst/>
        </p:spPr>
      </p:pic>
    </p:spTree>
  </p:cSld>
  <p:clrMapOvr>
    <a:masterClrMapping/>
  </p:clrMapOvr>
  <p:transition spd="med" advClick="0">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Заголовок 1"/>
          <p:cNvSpPr>
            <a:spLocks noGrp="1"/>
          </p:cNvSpPr>
          <p:nvPr>
            <p:ph type="title"/>
          </p:nvPr>
        </p:nvSpPr>
        <p:spPr>
          <a:xfrm>
            <a:off x="434148" y="285728"/>
            <a:ext cx="9268302" cy="439718"/>
          </a:xfrm>
        </p:spPr>
        <p:txBody>
          <a:bodyPr>
            <a:normAutofit fontScale="90000"/>
          </a:bodyPr>
          <a:lstStyle/>
          <a:p>
            <a:r>
              <a:rPr lang="ru-RU" b="1" dirty="0" smtClean="0"/>
              <a:t>Карточка № 26</a:t>
            </a:r>
            <a:endParaRPr lang="ru-RU" dirty="0"/>
          </a:p>
        </p:txBody>
      </p:sp>
      <p:sp>
        <p:nvSpPr>
          <p:cNvPr id="5" name="Содержимое 4"/>
          <p:cNvSpPr>
            <a:spLocks noGrp="1"/>
          </p:cNvSpPr>
          <p:nvPr>
            <p:ph idx="1"/>
          </p:nvPr>
        </p:nvSpPr>
        <p:spPr>
          <a:xfrm>
            <a:off x="0" y="714356"/>
            <a:ext cx="10078278" cy="6143644"/>
          </a:xfrm>
        </p:spPr>
        <p:txBody>
          <a:bodyPr>
            <a:normAutofit/>
          </a:bodyPr>
          <a:lstStyle/>
          <a:p>
            <a:pPr marL="269875" indent="0">
              <a:spcBef>
                <a:spcPts val="168"/>
              </a:spcBef>
              <a:buNone/>
            </a:pPr>
            <a:r>
              <a:rPr lang="ru-RU" dirty="0" smtClean="0"/>
              <a:t>	Вы правы! Действительно, это климат субтропический средиземноморский. Т.к. Австралия – «страна наоборот», то  лето там в декабре, а зима - в июле.</a:t>
            </a:r>
          </a:p>
          <a:p>
            <a:pPr marL="269875" indent="0" algn="just">
              <a:spcBef>
                <a:spcPts val="168"/>
              </a:spcBef>
              <a:buNone/>
            </a:pPr>
            <a:r>
              <a:rPr lang="ru-RU" dirty="0" smtClean="0"/>
              <a:t>	На </a:t>
            </a:r>
            <a:r>
              <a:rPr lang="ru-RU" dirty="0" err="1" smtClean="0"/>
              <a:t>климатограмме</a:t>
            </a:r>
            <a:r>
              <a:rPr lang="ru-RU" dirty="0" smtClean="0"/>
              <a:t> видно, что осадки выпадают в июле, значит, зимой. Температуры летом выше + 20</a:t>
            </a:r>
            <a:r>
              <a:rPr lang="ar-SA" dirty="0" smtClean="0"/>
              <a:t> ْ</a:t>
            </a:r>
            <a:r>
              <a:rPr lang="ru-RU" dirty="0" smtClean="0"/>
              <a:t> , зимой – выше +10° С.</a:t>
            </a:r>
          </a:p>
          <a:p>
            <a:pPr>
              <a:buNone/>
            </a:pPr>
            <a:endParaRPr lang="ru-RU" sz="3600" dirty="0" smtClean="0"/>
          </a:p>
          <a:p>
            <a:pPr>
              <a:buNone/>
            </a:pPr>
            <a:endParaRPr lang="ru-RU" sz="3600" dirty="0" smtClean="0"/>
          </a:p>
          <a:p>
            <a:pPr>
              <a:buNone/>
            </a:pPr>
            <a:endParaRPr lang="ru-RU" sz="3600" dirty="0" smtClean="0"/>
          </a:p>
          <a:p>
            <a:pPr>
              <a:buNone/>
            </a:pPr>
            <a:endParaRPr lang="ru-RU" sz="3600" dirty="0" smtClean="0"/>
          </a:p>
          <a:p>
            <a:pPr algn="ctr">
              <a:buNone/>
            </a:pPr>
            <a:r>
              <a:rPr lang="ru-RU" sz="3600" dirty="0" smtClean="0"/>
              <a:t>Возьмите </a:t>
            </a:r>
            <a:r>
              <a:rPr lang="ru-RU" sz="3600" dirty="0" smtClean="0">
                <a:hlinkClick r:id="rId2" action="ppaction://hlinksldjump"/>
              </a:rPr>
              <a:t>карточку № 5</a:t>
            </a:r>
            <a:endParaRPr lang="ru-RU" dirty="0" smtClean="0"/>
          </a:p>
        </p:txBody>
      </p:sp>
      <p:pic>
        <p:nvPicPr>
          <p:cNvPr id="3074" name="Picture 2" descr="gro3"/>
          <p:cNvPicPr>
            <a:picLocks noChangeAspect="1" noChangeArrowheads="1"/>
          </p:cNvPicPr>
          <p:nvPr/>
        </p:nvPicPr>
        <p:blipFill>
          <a:blip r:embed="rId3"/>
          <a:srcRect/>
          <a:stretch>
            <a:fillRect/>
          </a:stretch>
        </p:blipFill>
        <p:spPr bwMode="auto">
          <a:xfrm>
            <a:off x="5653112" y="3214687"/>
            <a:ext cx="4100310" cy="259629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214290"/>
            <a:ext cx="9268302" cy="439718"/>
          </a:xfrm>
        </p:spPr>
        <p:txBody>
          <a:bodyPr>
            <a:normAutofit fontScale="90000"/>
          </a:bodyPr>
          <a:lstStyle/>
          <a:p>
            <a:r>
              <a:rPr lang="ru-RU" b="1" dirty="0" smtClean="0"/>
              <a:t>Карточка № 5</a:t>
            </a:r>
            <a:endParaRPr lang="ru-RU" dirty="0"/>
          </a:p>
        </p:txBody>
      </p:sp>
      <p:sp>
        <p:nvSpPr>
          <p:cNvPr id="3" name="Содержимое 2"/>
          <p:cNvSpPr>
            <a:spLocks noGrp="1"/>
          </p:cNvSpPr>
          <p:nvPr>
            <p:ph idx="1"/>
          </p:nvPr>
        </p:nvSpPr>
        <p:spPr>
          <a:xfrm>
            <a:off x="1" y="714356"/>
            <a:ext cx="10117608" cy="6429396"/>
          </a:xfrm>
        </p:spPr>
        <p:txBody>
          <a:bodyPr>
            <a:normAutofit/>
          </a:bodyPr>
          <a:lstStyle/>
          <a:p>
            <a:pPr algn="just">
              <a:buNone/>
            </a:pPr>
            <a:r>
              <a:rPr lang="ru-RU" dirty="0" smtClean="0"/>
              <a:t>     </a:t>
            </a:r>
            <a:r>
              <a:rPr lang="en-US" dirty="0" smtClean="0"/>
              <a:t>	</a:t>
            </a:r>
            <a:r>
              <a:rPr lang="ru-RU" dirty="0" smtClean="0"/>
              <a:t>Этот </a:t>
            </a:r>
            <a:r>
              <a:rPr lang="ru-RU" dirty="0"/>
              <a:t>материк отличается весьма небольшим речным стоком. Большинство рек Австралии пересыхает (</a:t>
            </a:r>
            <a:r>
              <a:rPr lang="ru-RU" i="1" dirty="0"/>
              <a:t>пересохшие русла рек называют крики</a:t>
            </a:r>
            <a:r>
              <a:rPr lang="ru-RU" dirty="0"/>
              <a:t>). Те из них, которые начинаются в горах Восточной </a:t>
            </a:r>
            <a:r>
              <a:rPr lang="ru-RU" dirty="0" smtClean="0"/>
              <a:t>Австралии </a:t>
            </a:r>
            <a:r>
              <a:rPr lang="ru-RU" dirty="0"/>
              <a:t>имеют постоянный водоток, но многие реки, текущие к западу, пересыхают в сухой период. </a:t>
            </a:r>
            <a:r>
              <a:rPr lang="ru-RU" i="1" dirty="0" smtClean="0">
                <a:solidFill>
                  <a:schemeClr val="tx2"/>
                </a:solidFill>
              </a:rPr>
              <a:t>Главная </a:t>
            </a:r>
            <a:r>
              <a:rPr lang="ru-RU" i="1" dirty="0">
                <a:solidFill>
                  <a:schemeClr val="tx2"/>
                </a:solidFill>
              </a:rPr>
              <a:t>речная артерия Австралии </a:t>
            </a:r>
            <a:r>
              <a:rPr lang="ru-RU" i="1" dirty="0" smtClean="0">
                <a:solidFill>
                  <a:schemeClr val="tx2"/>
                </a:solidFill>
              </a:rPr>
              <a:t>на юго-востоке </a:t>
            </a:r>
            <a:r>
              <a:rPr lang="ru-RU" b="1" i="1" dirty="0" smtClean="0">
                <a:solidFill>
                  <a:schemeClr val="tx2"/>
                </a:solidFill>
              </a:rPr>
              <a:t>называется:</a:t>
            </a:r>
            <a:endParaRPr lang="ru-RU" dirty="0"/>
          </a:p>
          <a:p>
            <a:pPr marL="354013" indent="546100">
              <a:buClr>
                <a:schemeClr val="tx1">
                  <a:lumMod val="75000"/>
                  <a:lumOff val="25000"/>
                </a:schemeClr>
              </a:buClr>
              <a:buFont typeface="+mj-lt"/>
              <a:buAutoNum type="arabicPeriod"/>
            </a:pPr>
            <a:r>
              <a:rPr lang="ru-RU" sz="3100" dirty="0" err="1" smtClean="0">
                <a:solidFill>
                  <a:schemeClr val="accent4"/>
                </a:solidFill>
              </a:rPr>
              <a:t>Дарлинг</a:t>
            </a:r>
            <a:r>
              <a:rPr lang="ru-RU" sz="3100" dirty="0" smtClean="0">
                <a:solidFill>
                  <a:schemeClr val="accent4"/>
                </a:solidFill>
              </a:rPr>
              <a:t>  -</a:t>
            </a:r>
            <a:r>
              <a:rPr lang="en-US" sz="3100" dirty="0" smtClean="0">
                <a:solidFill>
                  <a:schemeClr val="accent4"/>
                </a:solidFill>
              </a:rPr>
              <a:t> </a:t>
            </a:r>
            <a:r>
              <a:rPr lang="ru-RU" sz="3100" dirty="0" smtClean="0">
                <a:hlinkClick r:id="rId2" action="ppaction://hlinksldjump"/>
              </a:rPr>
              <a:t>карточка </a:t>
            </a:r>
            <a:r>
              <a:rPr lang="ru-RU" sz="3100" dirty="0">
                <a:hlinkClick r:id="rId2" action="ppaction://hlinksldjump"/>
              </a:rPr>
              <a:t>№ </a:t>
            </a:r>
            <a:r>
              <a:rPr lang="ru-RU" sz="3100" dirty="0" smtClean="0">
                <a:hlinkClick r:id="rId2" action="ppaction://hlinksldjump"/>
              </a:rPr>
              <a:t>14</a:t>
            </a:r>
            <a:endParaRPr lang="ru-RU" sz="3100" dirty="0"/>
          </a:p>
          <a:p>
            <a:pPr marL="354013" indent="546100">
              <a:buClr>
                <a:schemeClr val="tx1">
                  <a:lumMod val="75000"/>
                  <a:lumOff val="25000"/>
                </a:schemeClr>
              </a:buClr>
              <a:buFont typeface="+mj-lt"/>
              <a:buAutoNum type="arabicPeriod"/>
            </a:pPr>
            <a:r>
              <a:rPr lang="ru-RU" sz="3100" dirty="0" smtClean="0">
                <a:solidFill>
                  <a:schemeClr val="accent6">
                    <a:lumMod val="75000"/>
                  </a:schemeClr>
                </a:solidFill>
              </a:rPr>
              <a:t>Эйр -</a:t>
            </a:r>
            <a:r>
              <a:rPr lang="en-US" sz="3100" dirty="0" smtClean="0"/>
              <a:t> </a:t>
            </a:r>
            <a:r>
              <a:rPr lang="ru-RU" sz="3100" dirty="0" smtClean="0">
                <a:hlinkClick r:id="rId3" action="ppaction://hlinksldjump"/>
              </a:rPr>
              <a:t>карточка </a:t>
            </a:r>
            <a:r>
              <a:rPr lang="ru-RU" sz="3100" dirty="0">
                <a:hlinkClick r:id="rId3" action="ppaction://hlinksldjump"/>
              </a:rPr>
              <a:t>№ </a:t>
            </a:r>
            <a:r>
              <a:rPr lang="ru-RU" sz="3100" dirty="0" smtClean="0">
                <a:hlinkClick r:id="rId3" action="ppaction://hlinksldjump"/>
              </a:rPr>
              <a:t>15</a:t>
            </a:r>
            <a:endParaRPr lang="ru-RU" sz="3100" dirty="0"/>
          </a:p>
          <a:p>
            <a:pPr marL="354013" indent="546100">
              <a:buClr>
                <a:schemeClr val="tx1">
                  <a:lumMod val="75000"/>
                  <a:lumOff val="25000"/>
                </a:schemeClr>
              </a:buClr>
              <a:buFont typeface="+mj-lt"/>
              <a:buAutoNum type="arabicPeriod"/>
            </a:pPr>
            <a:r>
              <a:rPr lang="ru-RU" sz="3100" dirty="0" smtClean="0">
                <a:solidFill>
                  <a:schemeClr val="accent1">
                    <a:lumMod val="75000"/>
                  </a:schemeClr>
                </a:solidFill>
              </a:rPr>
              <a:t>Муррей -</a:t>
            </a:r>
            <a:r>
              <a:rPr lang="en-US" sz="3100" dirty="0" smtClean="0"/>
              <a:t> </a:t>
            </a:r>
            <a:r>
              <a:rPr lang="ru-RU" sz="3100" dirty="0" smtClean="0">
                <a:hlinkClick r:id="rId4" action="ppaction://hlinksldjump"/>
              </a:rPr>
              <a:t>карточка </a:t>
            </a:r>
            <a:r>
              <a:rPr lang="ru-RU" sz="3100" dirty="0">
                <a:hlinkClick r:id="rId4" action="ppaction://hlinksldjump"/>
              </a:rPr>
              <a:t>№ </a:t>
            </a:r>
            <a:r>
              <a:rPr lang="ru-RU" sz="3100" dirty="0" smtClean="0">
                <a:hlinkClick r:id="rId4" action="ppaction://hlinksldjump"/>
              </a:rPr>
              <a:t>24</a:t>
            </a:r>
            <a:endParaRPr lang="ru-RU" sz="3100" dirty="0"/>
          </a:p>
          <a:p>
            <a:pPr marL="2057400" indent="-1614488">
              <a:buClr>
                <a:schemeClr val="tx1">
                  <a:lumMod val="75000"/>
                  <a:lumOff val="25000"/>
                </a:schemeClr>
              </a:buClr>
              <a:buNone/>
            </a:pPr>
            <a:r>
              <a:rPr lang="ru-RU" sz="3100" b="1" i="1" dirty="0" smtClean="0">
                <a:solidFill>
                  <a:schemeClr val="tx2"/>
                </a:solidFill>
              </a:rPr>
              <a:t>Поясните свой выбор.</a:t>
            </a:r>
            <a:endParaRPr lang="ru-RU" sz="3100" b="1" i="1" dirty="0">
              <a:solidFill>
                <a:schemeClr val="tx2"/>
              </a:solidFill>
            </a:endParaRPr>
          </a:p>
        </p:txBody>
      </p:sp>
      <p:pic>
        <p:nvPicPr>
          <p:cNvPr id="409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21264" y="4299832"/>
            <a:ext cx="3288264" cy="2558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14</a:t>
            </a:r>
            <a:endParaRPr lang="ru-RU" dirty="0"/>
          </a:p>
        </p:txBody>
      </p:sp>
      <p:sp>
        <p:nvSpPr>
          <p:cNvPr id="5" name="Содержимое 4"/>
          <p:cNvSpPr>
            <a:spLocks noGrp="1"/>
          </p:cNvSpPr>
          <p:nvPr>
            <p:ph idx="1"/>
          </p:nvPr>
        </p:nvSpPr>
        <p:spPr>
          <a:xfrm>
            <a:off x="1" y="785794"/>
            <a:ext cx="10117608" cy="6072206"/>
          </a:xfrm>
        </p:spPr>
        <p:txBody>
          <a:bodyPr>
            <a:normAutofit fontScale="55000" lnSpcReduction="20000"/>
          </a:bodyPr>
          <a:lstStyle/>
          <a:p>
            <a:pPr algn="just">
              <a:spcBef>
                <a:spcPts val="100"/>
              </a:spcBef>
              <a:buNone/>
            </a:pPr>
            <a:r>
              <a:rPr lang="ru-RU" sz="5100" b="1" dirty="0"/>
              <a:t> </a:t>
            </a:r>
            <a:r>
              <a:rPr lang="ru-RU" sz="5100" b="1" dirty="0" smtClean="0"/>
              <a:t>   </a:t>
            </a:r>
            <a:r>
              <a:rPr lang="en-US" sz="5100" b="1" dirty="0" smtClean="0"/>
              <a:t>	</a:t>
            </a:r>
            <a:r>
              <a:rPr lang="ru-RU" sz="5100" dirty="0" smtClean="0"/>
              <a:t>Нет</a:t>
            </a:r>
            <a:r>
              <a:rPr lang="ru-RU" sz="5100" dirty="0"/>
              <a:t>, вы не правы. Дарлинг – главный приток крупной реки. </a:t>
            </a:r>
            <a:r>
              <a:rPr lang="ru-RU" sz="5100" dirty="0" smtClean="0"/>
              <a:t>Дарлинг </a:t>
            </a:r>
            <a:r>
              <a:rPr lang="ru-RU" sz="5100" dirty="0"/>
              <a:t>длиной 2740 км впадает в главную реку у </a:t>
            </a:r>
            <a:r>
              <a:rPr lang="ru-RU" sz="5100" dirty="0" err="1" smtClean="0"/>
              <a:t>Уэнтуэрта</a:t>
            </a:r>
            <a:r>
              <a:rPr lang="ru-RU" sz="5100" dirty="0" smtClean="0"/>
              <a:t>.</a:t>
            </a:r>
            <a:r>
              <a:rPr lang="en-US" sz="4000" dirty="0" smtClean="0"/>
              <a:t>	</a:t>
            </a:r>
            <a:endParaRPr lang="en-US" sz="4100" dirty="0" smtClean="0"/>
          </a:p>
          <a:p>
            <a:pPr algn="just">
              <a:spcBef>
                <a:spcPts val="100"/>
              </a:spcBef>
              <a:buNone/>
            </a:pPr>
            <a:endParaRPr lang="en-US" dirty="0" smtClean="0"/>
          </a:p>
          <a:p>
            <a:pPr indent="7013575" algn="just">
              <a:spcBef>
                <a:spcPts val="100"/>
              </a:spcBef>
              <a:buNone/>
            </a:pPr>
            <a:endParaRPr lang="ru-RU" dirty="0" smtClean="0"/>
          </a:p>
          <a:p>
            <a:pPr indent="7013575" algn="just">
              <a:spcBef>
                <a:spcPts val="100"/>
              </a:spcBef>
              <a:buNone/>
            </a:pPr>
            <a:endParaRPr lang="ru-RU" dirty="0"/>
          </a:p>
          <a:p>
            <a:pPr indent="7013575" algn="just">
              <a:spcBef>
                <a:spcPts val="100"/>
              </a:spcBef>
              <a:buNone/>
            </a:pPr>
            <a:endParaRPr lang="en-US" dirty="0" smtClean="0"/>
          </a:p>
          <a:p>
            <a:pPr marL="6105525" indent="0" algn="ctr">
              <a:spcBef>
                <a:spcPts val="100"/>
              </a:spcBef>
              <a:buNone/>
            </a:pPr>
            <a:r>
              <a:rPr lang="ru-RU" sz="5100" dirty="0" smtClean="0"/>
              <a:t>Мост через</a:t>
            </a:r>
            <a:endParaRPr lang="en-US" sz="5100" dirty="0" smtClean="0"/>
          </a:p>
          <a:p>
            <a:pPr marL="6105525" indent="0" algn="just">
              <a:spcBef>
                <a:spcPts val="100"/>
              </a:spcBef>
              <a:buNone/>
            </a:pPr>
            <a:r>
              <a:rPr lang="ru-RU" sz="5100" dirty="0" smtClean="0"/>
              <a:t>реку в Австралии.</a:t>
            </a:r>
          </a:p>
          <a:p>
            <a:pPr marL="6105525" indent="0" algn="just">
              <a:spcBef>
                <a:spcPts val="100"/>
              </a:spcBef>
              <a:buNone/>
            </a:pPr>
            <a:r>
              <a:rPr lang="ru-RU" sz="5100" dirty="0" smtClean="0"/>
              <a:t>Обратите внимание на мощность сооружения.</a:t>
            </a:r>
          </a:p>
          <a:p>
            <a:pPr marL="6105525" indent="0" algn="just">
              <a:spcBef>
                <a:spcPts val="100"/>
              </a:spcBef>
              <a:buNone/>
            </a:pPr>
            <a:r>
              <a:rPr lang="ru-RU" sz="5100" dirty="0" smtClean="0"/>
              <a:t>А воды-то нет… Пока…</a:t>
            </a:r>
          </a:p>
          <a:p>
            <a:pPr algn="just">
              <a:spcBef>
                <a:spcPts val="100"/>
              </a:spcBef>
              <a:buNone/>
            </a:pPr>
            <a:endParaRPr lang="en-US" sz="5100" dirty="0" smtClean="0"/>
          </a:p>
          <a:p>
            <a:pPr>
              <a:buNone/>
            </a:pPr>
            <a:r>
              <a:rPr lang="ru-RU" dirty="0" smtClean="0"/>
              <a:t>         </a:t>
            </a:r>
            <a:endParaRPr lang="ru-RU" dirty="0"/>
          </a:p>
          <a:p>
            <a:pPr>
              <a:buNone/>
            </a:pPr>
            <a:r>
              <a:rPr lang="ru-RU" dirty="0"/>
              <a:t> </a:t>
            </a:r>
            <a:endParaRPr lang="en-US" dirty="0" smtClean="0"/>
          </a:p>
          <a:p>
            <a:pPr>
              <a:buNone/>
            </a:pPr>
            <a:r>
              <a:rPr lang="ru-RU" dirty="0" smtClean="0"/>
              <a:t>               </a:t>
            </a:r>
            <a:endParaRPr lang="en-US" dirty="0" smtClean="0"/>
          </a:p>
          <a:p>
            <a:pPr>
              <a:buNone/>
            </a:pPr>
            <a:endParaRPr lang="ru-RU" dirty="0" smtClean="0"/>
          </a:p>
          <a:p>
            <a:pPr>
              <a:buNone/>
            </a:pPr>
            <a:r>
              <a:rPr lang="ru-RU" dirty="0"/>
              <a:t>	</a:t>
            </a:r>
            <a:r>
              <a:rPr lang="ru-RU" dirty="0" smtClean="0"/>
              <a:t>		         </a:t>
            </a:r>
          </a:p>
          <a:p>
            <a:pPr>
              <a:buNone/>
            </a:pPr>
            <a:r>
              <a:rPr lang="ru-RU" dirty="0" smtClean="0"/>
              <a:t> </a:t>
            </a:r>
            <a:r>
              <a:rPr lang="ru-RU" sz="5800" dirty="0" smtClean="0"/>
              <a:t>Вернитесь </a:t>
            </a:r>
            <a:r>
              <a:rPr lang="ru-RU" sz="5800" dirty="0"/>
              <a:t>к </a:t>
            </a:r>
            <a:r>
              <a:rPr lang="ru-RU" sz="5800" dirty="0">
                <a:hlinkClick r:id="rId2" action="ppaction://hlinksldjump"/>
              </a:rPr>
              <a:t>карточке № </a:t>
            </a:r>
            <a:r>
              <a:rPr lang="ru-RU" sz="5800" dirty="0" smtClean="0">
                <a:hlinkClick r:id="rId2" action="ppaction://hlinksldjump"/>
              </a:rPr>
              <a:t>5</a:t>
            </a:r>
            <a:endParaRPr lang="ru-RU" sz="5800" dirty="0"/>
          </a:p>
        </p:txBody>
      </p:sp>
      <p:pic>
        <p:nvPicPr>
          <p:cNvPr id="7" name="Picture 2"/>
          <p:cNvPicPr>
            <a:picLocks noChangeAspect="1" noChangeArrowheads="1"/>
          </p:cNvPicPr>
          <p:nvPr/>
        </p:nvPicPr>
        <p:blipFill>
          <a:blip r:embed="rId3"/>
          <a:srcRect/>
          <a:stretch>
            <a:fillRect/>
          </a:stretch>
        </p:blipFill>
        <p:spPr bwMode="auto">
          <a:xfrm>
            <a:off x="108495" y="1916832"/>
            <a:ext cx="5406435" cy="3600400"/>
          </a:xfrm>
          <a:prstGeom prst="rect">
            <a:avLst/>
          </a:prstGeom>
          <a:solidFill>
            <a:srgbClr val="FFFFFF">
              <a:shade val="85000"/>
            </a:srgbClr>
          </a:solidFill>
          <a:ln w="190500" cap="rnd">
            <a:solidFill>
              <a:srgbClr val="FFFFFF"/>
            </a:solidFill>
          </a:ln>
          <a:effectLst>
            <a:outerShdw blurRad="50800" dist="38100" dir="2700000" algn="tl" rotWithShape="0">
              <a:prstClr val="black">
                <a:alpha val="40000"/>
              </a:prst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advClick="0">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15</a:t>
            </a:r>
            <a:endParaRPr lang="ru-RU" dirty="0"/>
          </a:p>
        </p:txBody>
      </p:sp>
      <p:sp>
        <p:nvSpPr>
          <p:cNvPr id="5" name="Содержимое 4"/>
          <p:cNvSpPr>
            <a:spLocks noGrp="1"/>
          </p:cNvSpPr>
          <p:nvPr>
            <p:ph idx="1"/>
          </p:nvPr>
        </p:nvSpPr>
        <p:spPr>
          <a:xfrm>
            <a:off x="0" y="785794"/>
            <a:ext cx="10298113" cy="6072206"/>
          </a:xfrm>
        </p:spPr>
        <p:txBody>
          <a:bodyPr>
            <a:normAutofit/>
          </a:bodyPr>
          <a:lstStyle/>
          <a:p>
            <a:pPr>
              <a:buNone/>
            </a:pPr>
            <a:r>
              <a:rPr lang="ru-RU" dirty="0"/>
              <a:t> </a:t>
            </a:r>
          </a:p>
          <a:p>
            <a:pPr algn="just">
              <a:buNone/>
            </a:pPr>
            <a:r>
              <a:rPr lang="ru-RU" dirty="0" smtClean="0"/>
              <a:t>   </a:t>
            </a:r>
            <a:r>
              <a:rPr lang="en-US" dirty="0" smtClean="0"/>
              <a:t>		</a:t>
            </a:r>
            <a:r>
              <a:rPr lang="ru-RU" dirty="0" smtClean="0"/>
              <a:t>Эйр </a:t>
            </a:r>
            <a:r>
              <a:rPr lang="ru-RU" dirty="0"/>
              <a:t>– это не река, а озеро, лежащее на 12 м ниже уровня океана. Во время дождей реки, впадающие в озеро, приносят много воды, оно переполняется, и площадь его сильно увеличивается. В сухое время года озеро Эйр превращается в цепь мелких водоёмов, а высохшие участки покрываются коркой соли. Недостаток поверхностных  вод частично компенсируется большими запасами подземных вод, скапливающихся в артезианских бассейнах. Артезианские воды содержат довольно много солей, поэтому их используют главным образом для обводнения пастбищ и разных технических нужд.</a:t>
            </a:r>
          </a:p>
          <a:p>
            <a:pPr>
              <a:buNone/>
            </a:pPr>
            <a:r>
              <a:rPr lang="ru-RU" dirty="0"/>
              <a:t>     </a:t>
            </a:r>
          </a:p>
          <a:p>
            <a:pPr algn="ctr">
              <a:buNone/>
            </a:pP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5</a:t>
            </a:r>
            <a:endParaRPr lang="ru-RU" dirty="0"/>
          </a:p>
        </p:txBody>
      </p:sp>
    </p:spTree>
  </p:cSld>
  <p:clrMapOvr>
    <a:masterClrMapping/>
  </p:clrMapOvr>
  <p:transition spd="med" advClick="0">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9"/>
            <a:ext cx="9268302" cy="439718"/>
          </a:xfrm>
        </p:spPr>
        <p:txBody>
          <a:bodyPr>
            <a:normAutofit fontScale="90000"/>
          </a:bodyPr>
          <a:lstStyle/>
          <a:p>
            <a:r>
              <a:rPr lang="ru-RU" b="1" dirty="0" smtClean="0"/>
              <a:t>Карточка № 24</a:t>
            </a:r>
            <a:endParaRPr lang="ru-RU" dirty="0"/>
          </a:p>
        </p:txBody>
      </p:sp>
      <p:sp>
        <p:nvSpPr>
          <p:cNvPr id="3" name="Содержимое 2"/>
          <p:cNvSpPr>
            <a:spLocks noGrp="1"/>
          </p:cNvSpPr>
          <p:nvPr>
            <p:ph idx="1"/>
          </p:nvPr>
        </p:nvSpPr>
        <p:spPr>
          <a:xfrm>
            <a:off x="0" y="764704"/>
            <a:ext cx="10298113" cy="6093296"/>
          </a:xfrm>
        </p:spPr>
        <p:txBody>
          <a:bodyPr>
            <a:normAutofit/>
          </a:bodyPr>
          <a:lstStyle/>
          <a:p>
            <a:pPr>
              <a:buNone/>
            </a:pPr>
            <a:r>
              <a:rPr lang="ru-RU" dirty="0"/>
              <a:t> </a:t>
            </a:r>
            <a:r>
              <a:rPr lang="ru-RU" dirty="0" smtClean="0"/>
              <a:t>		Да</a:t>
            </a:r>
            <a:r>
              <a:rPr lang="ru-RU" dirty="0"/>
              <a:t>, это река Муррей – самая большая </a:t>
            </a:r>
            <a:r>
              <a:rPr lang="ru-RU" dirty="0" smtClean="0"/>
              <a:t>речная </a:t>
            </a:r>
            <a:r>
              <a:rPr lang="ru-RU" dirty="0"/>
              <a:t>система Австралии. Половодье на реке обычно наступает быстро и </a:t>
            </a:r>
            <a:r>
              <a:rPr lang="ru-RU" dirty="0" smtClean="0"/>
              <a:t>продолжается </a:t>
            </a:r>
            <a:r>
              <a:rPr lang="ru-RU" dirty="0"/>
              <a:t>недолго. Вследствие резкого </a:t>
            </a:r>
            <a:r>
              <a:rPr lang="ru-RU" dirty="0" smtClean="0"/>
              <a:t>колебания </a:t>
            </a:r>
            <a:r>
              <a:rPr lang="ru-RU" dirty="0"/>
              <a:t>воды судоходство затруднено</a:t>
            </a:r>
            <a:r>
              <a:rPr lang="ru-RU" dirty="0" smtClean="0"/>
              <a:t>.</a:t>
            </a:r>
          </a:p>
          <a:p>
            <a:pPr algn="just">
              <a:buNone/>
            </a:pPr>
            <a:endParaRPr lang="ru-RU" dirty="0"/>
          </a:p>
          <a:p>
            <a:pPr>
              <a:buNone/>
            </a:pPr>
            <a:r>
              <a:rPr lang="ru-RU" dirty="0" smtClean="0"/>
              <a:t> </a:t>
            </a:r>
          </a:p>
          <a:p>
            <a:pPr>
              <a:buNone/>
            </a:pPr>
            <a:endParaRPr lang="ru-RU" dirty="0"/>
          </a:p>
          <a:p>
            <a:pPr>
              <a:buNone/>
            </a:pPr>
            <a:endParaRPr lang="ru-RU" dirty="0" smtClean="0"/>
          </a:p>
          <a:p>
            <a:pPr>
              <a:buNone/>
            </a:pPr>
            <a:endParaRPr lang="ru-RU" dirty="0"/>
          </a:p>
          <a:p>
            <a:pPr>
              <a:buNone/>
            </a:pPr>
            <a:endParaRPr lang="ru-RU" dirty="0"/>
          </a:p>
          <a:p>
            <a:pPr algn="ctr">
              <a:buNone/>
            </a:pPr>
            <a:endParaRPr lang="ru-RU" dirty="0" smtClean="0"/>
          </a:p>
          <a:p>
            <a:pPr algn="ctr">
              <a:buNone/>
            </a:pPr>
            <a:r>
              <a:rPr lang="ru-RU" dirty="0" smtClean="0"/>
              <a:t>Возьмите </a:t>
            </a:r>
            <a:r>
              <a:rPr lang="ru-RU" dirty="0">
                <a:hlinkClick r:id="rId2" action="ppaction://hlinksldjump"/>
              </a:rPr>
              <a:t>карточку № </a:t>
            </a:r>
            <a:r>
              <a:rPr lang="ru-RU" dirty="0" smtClean="0">
                <a:hlinkClick r:id="rId2" action="ppaction://hlinksldjump"/>
              </a:rPr>
              <a:t>23</a:t>
            </a:r>
            <a:endParaRPr lang="ru-RU" dirty="0"/>
          </a:p>
        </p:txBody>
      </p:sp>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84759" y="2564904"/>
            <a:ext cx="4680521" cy="3077532"/>
          </a:xfrm>
          <a:prstGeom prst="rect">
            <a:avLst/>
          </a:prstGeom>
          <a:noFill/>
          <a:ln>
            <a:noFill/>
          </a:ln>
          <a:effectLst>
            <a:outerShdw blurRad="50800" dist="38100" algn="l" rotWithShape="0">
              <a:prstClr val="black">
                <a:alpha val="40000"/>
              </a:prstClr>
            </a:outerShdw>
          </a:effectLst>
          <a:scene3d>
            <a:camera prst="perspectiveLeft"/>
            <a:lightRig rig="soft" dir="t">
              <a:rot lat="0" lon="0" rev="0"/>
            </a:lightRig>
          </a:scene3d>
          <a:sp3d contourW="44450" prstMaterial="matte">
            <a:bevelT w="63500" h="63500" prst="angle"/>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214290"/>
            <a:ext cx="9268302" cy="368280"/>
          </a:xfrm>
        </p:spPr>
        <p:txBody>
          <a:bodyPr>
            <a:normAutofit fontScale="90000"/>
          </a:bodyPr>
          <a:lstStyle/>
          <a:p>
            <a:r>
              <a:rPr lang="ru-RU" b="1" dirty="0" smtClean="0"/>
              <a:t>Карточка № 23</a:t>
            </a:r>
            <a:endParaRPr lang="ru-RU" dirty="0"/>
          </a:p>
        </p:txBody>
      </p:sp>
      <p:sp>
        <p:nvSpPr>
          <p:cNvPr id="5" name="Содержимое 4"/>
          <p:cNvSpPr>
            <a:spLocks noGrp="1"/>
          </p:cNvSpPr>
          <p:nvPr>
            <p:ph idx="1"/>
          </p:nvPr>
        </p:nvSpPr>
        <p:spPr>
          <a:xfrm>
            <a:off x="1" y="785794"/>
            <a:ext cx="10189615" cy="6072206"/>
          </a:xfrm>
        </p:spPr>
        <p:txBody>
          <a:bodyPr>
            <a:normAutofit fontScale="92500" lnSpcReduction="10000"/>
          </a:bodyPr>
          <a:lstStyle/>
          <a:p>
            <a:pPr algn="just">
              <a:lnSpc>
                <a:spcPct val="120000"/>
              </a:lnSpc>
              <a:buNone/>
            </a:pPr>
            <a:r>
              <a:rPr lang="ru-RU" dirty="0" smtClean="0"/>
              <a:t>    		Хотя </a:t>
            </a:r>
            <a:r>
              <a:rPr lang="ru-RU" dirty="0"/>
              <a:t>Австралийский материк – один из </a:t>
            </a:r>
            <a:endParaRPr lang="ru-RU" dirty="0" smtClean="0"/>
          </a:p>
          <a:p>
            <a:pPr algn="just">
              <a:lnSpc>
                <a:spcPct val="120000"/>
              </a:lnSpc>
              <a:buNone/>
            </a:pPr>
            <a:r>
              <a:rPr lang="ru-RU" dirty="0"/>
              <a:t> </a:t>
            </a:r>
            <a:r>
              <a:rPr lang="ru-RU" dirty="0" smtClean="0"/>
              <a:t>   древнейших </a:t>
            </a:r>
            <a:r>
              <a:rPr lang="ru-RU" dirty="0"/>
              <a:t>в мире, он длительное время был </a:t>
            </a:r>
            <a:endParaRPr lang="ru-RU" dirty="0" smtClean="0"/>
          </a:p>
          <a:p>
            <a:pPr algn="just">
              <a:lnSpc>
                <a:spcPct val="120000"/>
              </a:lnSpc>
              <a:buNone/>
            </a:pPr>
            <a:r>
              <a:rPr lang="ru-RU" dirty="0"/>
              <a:t> </a:t>
            </a:r>
            <a:r>
              <a:rPr lang="ru-RU" dirty="0" smtClean="0"/>
              <a:t>   отчленен </a:t>
            </a:r>
            <a:r>
              <a:rPr lang="ru-RU" dirty="0"/>
              <a:t>от других массивов суши и </a:t>
            </a:r>
            <a:r>
              <a:rPr lang="ru-RU" dirty="0" smtClean="0"/>
              <a:t>поэтому </a:t>
            </a:r>
            <a:r>
              <a:rPr lang="ru-RU" dirty="0"/>
              <a:t>там сохранились многие уникальные </a:t>
            </a:r>
            <a:r>
              <a:rPr lang="ru-RU" dirty="0" smtClean="0"/>
              <a:t>животные и растения</a:t>
            </a:r>
            <a:r>
              <a:rPr lang="ru-RU" dirty="0"/>
              <a:t>. </a:t>
            </a:r>
            <a:r>
              <a:rPr lang="ru-RU" dirty="0" smtClean="0"/>
              <a:t>«Там </a:t>
            </a:r>
            <a:r>
              <a:rPr lang="ru-RU" dirty="0"/>
              <a:t>в зарослях следы бескрылых </a:t>
            </a:r>
            <a:r>
              <a:rPr lang="ru-RU" dirty="0" smtClean="0"/>
              <a:t>птиц»: казуаров </a:t>
            </a:r>
            <a:r>
              <a:rPr lang="ru-RU" dirty="0"/>
              <a:t>и </a:t>
            </a:r>
            <a:r>
              <a:rPr lang="ru-RU" dirty="0" smtClean="0"/>
              <a:t>страусов. </a:t>
            </a:r>
            <a:r>
              <a:rPr lang="ru-RU" dirty="0"/>
              <a:t> </a:t>
            </a:r>
            <a:r>
              <a:rPr lang="ru-RU" dirty="0" smtClean="0"/>
              <a:t>«Рождаются </a:t>
            </a:r>
            <a:r>
              <a:rPr lang="ru-RU" dirty="0"/>
              <a:t>зверята из </a:t>
            </a:r>
            <a:r>
              <a:rPr lang="ru-RU" dirty="0" smtClean="0"/>
              <a:t>яиц» - млекопитающие</a:t>
            </a:r>
            <a:r>
              <a:rPr lang="ru-RU" dirty="0"/>
              <a:t>, которые высиживают яйца - ехидна и </a:t>
            </a:r>
            <a:r>
              <a:rPr lang="ru-RU" dirty="0" smtClean="0"/>
              <a:t>утконос.</a:t>
            </a:r>
            <a:r>
              <a:rPr lang="ru-RU" dirty="0"/>
              <a:t> </a:t>
            </a:r>
            <a:r>
              <a:rPr lang="ru-RU" dirty="0" smtClean="0"/>
              <a:t>«И </a:t>
            </a:r>
            <a:r>
              <a:rPr lang="ru-RU" dirty="0"/>
              <a:t>там собаки лаять не </a:t>
            </a:r>
            <a:r>
              <a:rPr lang="ru-RU" dirty="0" smtClean="0"/>
              <a:t>умеют» – дикая собака динго.</a:t>
            </a:r>
            <a:r>
              <a:rPr lang="ru-RU" dirty="0"/>
              <a:t> </a:t>
            </a:r>
            <a:r>
              <a:rPr lang="ru-RU" b="1" i="1" dirty="0" smtClean="0">
                <a:solidFill>
                  <a:schemeClr val="tx2"/>
                </a:solidFill>
              </a:rPr>
              <a:t>Общеизвестным сумчатым символом </a:t>
            </a:r>
            <a:r>
              <a:rPr lang="ru-RU" b="1" i="1" dirty="0">
                <a:solidFill>
                  <a:schemeClr val="tx2"/>
                </a:solidFill>
              </a:rPr>
              <a:t>Австралии </a:t>
            </a:r>
            <a:r>
              <a:rPr lang="ru-RU" b="1" i="1" dirty="0" smtClean="0">
                <a:solidFill>
                  <a:schemeClr val="tx2"/>
                </a:solidFill>
              </a:rPr>
              <a:t>(</a:t>
            </a:r>
            <a:r>
              <a:rPr lang="ru-RU" dirty="0">
                <a:solidFill>
                  <a:schemeClr val="tx2"/>
                </a:solidFill>
              </a:rPr>
              <a:t>к</a:t>
            </a:r>
            <a:r>
              <a:rPr lang="ru-RU" dirty="0" smtClean="0">
                <a:solidFill>
                  <a:schemeClr val="tx2"/>
                </a:solidFill>
              </a:rPr>
              <a:t> ним </a:t>
            </a:r>
            <a:r>
              <a:rPr lang="ru-RU" dirty="0">
                <a:solidFill>
                  <a:schemeClr val="tx2"/>
                </a:solidFill>
              </a:rPr>
              <a:t>относятся животные среднего и крупного размера — </a:t>
            </a:r>
            <a:r>
              <a:rPr lang="ru-RU" dirty="0">
                <a:solidFill>
                  <a:schemeClr val="tx2"/>
                </a:solidFill>
                <a:hlinkClick r:id="rId2" tooltip="Валлаби"/>
              </a:rPr>
              <a:t>валлаби</a:t>
            </a:r>
            <a:r>
              <a:rPr lang="ru-RU" dirty="0">
                <a:solidFill>
                  <a:schemeClr val="tx2"/>
                </a:solidFill>
              </a:rPr>
              <a:t>, </a:t>
            </a:r>
            <a:r>
              <a:rPr lang="ru-RU" dirty="0" err="1">
                <a:solidFill>
                  <a:schemeClr val="tx2"/>
                </a:solidFill>
                <a:hlinkClick r:id="rId3" tooltip="Валлару (страница отсутствует)"/>
              </a:rPr>
              <a:t>валлару</a:t>
            </a:r>
            <a:r>
              <a:rPr lang="ru-RU" dirty="0">
                <a:solidFill>
                  <a:schemeClr val="tx2"/>
                </a:solidFill>
              </a:rPr>
              <a:t> </a:t>
            </a:r>
            <a:r>
              <a:rPr lang="ru-RU" dirty="0" smtClean="0">
                <a:solidFill>
                  <a:schemeClr val="tx2"/>
                </a:solidFill>
              </a:rPr>
              <a:t>и………………..) </a:t>
            </a:r>
            <a:r>
              <a:rPr lang="ru-RU" b="1" i="1" dirty="0" smtClean="0">
                <a:solidFill>
                  <a:schemeClr val="tx2"/>
                </a:solidFill>
              </a:rPr>
              <a:t>является</a:t>
            </a:r>
            <a:r>
              <a:rPr lang="ru-RU" b="1" i="1" dirty="0">
                <a:solidFill>
                  <a:schemeClr val="tx2"/>
                </a:solidFill>
              </a:rPr>
              <a:t>:</a:t>
            </a:r>
          </a:p>
          <a:p>
            <a:pPr marL="2597150" indent="271463">
              <a:buClr>
                <a:schemeClr val="tx1">
                  <a:lumMod val="75000"/>
                  <a:lumOff val="25000"/>
                </a:schemeClr>
              </a:buClr>
              <a:buFont typeface="+mj-lt"/>
              <a:buAutoNum type="arabicPeriod"/>
            </a:pPr>
            <a:r>
              <a:rPr lang="ru-RU" sz="3000" dirty="0" smtClean="0">
                <a:solidFill>
                  <a:schemeClr val="accent2"/>
                </a:solidFill>
              </a:rPr>
              <a:t>Коала -</a:t>
            </a:r>
            <a:r>
              <a:rPr lang="ru-RU" sz="3000" dirty="0" smtClean="0"/>
              <a:t> </a:t>
            </a:r>
            <a:r>
              <a:rPr lang="ru-RU" sz="3000" dirty="0" smtClean="0">
                <a:hlinkClick r:id="rId4" action="ppaction://hlinksldjump"/>
              </a:rPr>
              <a:t>карточка </a:t>
            </a:r>
            <a:r>
              <a:rPr lang="ru-RU" sz="3000" dirty="0">
                <a:hlinkClick r:id="rId4" action="ppaction://hlinksldjump"/>
              </a:rPr>
              <a:t>№ </a:t>
            </a:r>
            <a:r>
              <a:rPr lang="ru-RU" sz="3000" dirty="0" smtClean="0">
                <a:hlinkClick r:id="rId4" action="ppaction://hlinksldjump"/>
              </a:rPr>
              <a:t>8</a:t>
            </a:r>
            <a:endParaRPr lang="ru-RU" sz="3000" dirty="0"/>
          </a:p>
          <a:p>
            <a:pPr marL="2597150" indent="271463">
              <a:buClr>
                <a:schemeClr val="tx1">
                  <a:lumMod val="75000"/>
                  <a:lumOff val="25000"/>
                </a:schemeClr>
              </a:buClr>
              <a:buFont typeface="+mj-lt"/>
              <a:buAutoNum type="arabicPeriod"/>
            </a:pPr>
            <a:r>
              <a:rPr lang="ru-RU" sz="3000" dirty="0" smtClean="0">
                <a:solidFill>
                  <a:srgbClr val="00B0F0"/>
                </a:solidFill>
              </a:rPr>
              <a:t>Вомбат -</a:t>
            </a:r>
            <a:r>
              <a:rPr lang="ru-RU" sz="3000" dirty="0" smtClean="0"/>
              <a:t> </a:t>
            </a:r>
            <a:r>
              <a:rPr lang="ru-RU" sz="3000" dirty="0" smtClean="0">
                <a:hlinkClick r:id="rId5" action="ppaction://hlinksldjump"/>
              </a:rPr>
              <a:t>карточка </a:t>
            </a:r>
            <a:r>
              <a:rPr lang="ru-RU" sz="3000" dirty="0">
                <a:hlinkClick r:id="rId5" action="ppaction://hlinksldjump"/>
              </a:rPr>
              <a:t>№ </a:t>
            </a:r>
            <a:r>
              <a:rPr lang="ru-RU" sz="3000" dirty="0" smtClean="0">
                <a:hlinkClick r:id="rId5" action="ppaction://hlinksldjump"/>
              </a:rPr>
              <a:t>18</a:t>
            </a:r>
            <a:endParaRPr lang="ru-RU" sz="3000" dirty="0"/>
          </a:p>
          <a:p>
            <a:pPr marL="2597150" indent="271463">
              <a:buClr>
                <a:schemeClr val="tx1">
                  <a:lumMod val="75000"/>
                  <a:lumOff val="25000"/>
                </a:schemeClr>
              </a:buClr>
              <a:buFont typeface="+mj-lt"/>
              <a:buAutoNum type="arabicPeriod"/>
            </a:pPr>
            <a:r>
              <a:rPr lang="ru-RU" sz="3000" dirty="0" smtClean="0">
                <a:solidFill>
                  <a:schemeClr val="accent4">
                    <a:lumMod val="75000"/>
                  </a:schemeClr>
                </a:solidFill>
              </a:rPr>
              <a:t>Кенгуру -</a:t>
            </a:r>
            <a:r>
              <a:rPr lang="ru-RU" sz="3000" dirty="0" smtClean="0"/>
              <a:t> </a:t>
            </a:r>
            <a:r>
              <a:rPr lang="ru-RU" sz="3000" dirty="0" smtClean="0">
                <a:hlinkClick r:id="rId6" action="ppaction://hlinksldjump"/>
              </a:rPr>
              <a:t>карточка </a:t>
            </a:r>
            <a:r>
              <a:rPr lang="ru-RU" sz="3000" dirty="0">
                <a:hlinkClick r:id="rId6" action="ppaction://hlinksldjump"/>
              </a:rPr>
              <a:t>№ </a:t>
            </a:r>
            <a:r>
              <a:rPr lang="ru-RU" sz="3000" dirty="0" smtClean="0">
                <a:hlinkClick r:id="rId6" action="ppaction://hlinksldjump"/>
              </a:rPr>
              <a:t>21</a:t>
            </a:r>
            <a:endParaRPr lang="ru-RU" sz="3000" dirty="0"/>
          </a:p>
        </p:txBody>
      </p:sp>
      <p:pic>
        <p:nvPicPr>
          <p:cNvPr id="614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069" y="5373216"/>
            <a:ext cx="2259266" cy="150343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147" name="Picture 3"/>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7688263" y="5124055"/>
            <a:ext cx="2609850" cy="1752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AutoShape 5" descr="data:image/jpeg;base64,/9j/4AAQSkZJRgABAQAAAQABAAD/2wCEAAkGBhQSERUUExQVFRUWFxcWFRQYFxcXFxgXGBQVFxgUFhgXGyYfFxokGxQVHy8gIycpLCwsFx4xNTAqNSYrLSkBCQoKDgwOGg8PGiwkHyQpLCwsLCwsLCwsLCwpLCwpKSksLCwsLCwsKSwsLCksKSwpLCksLCwsLCwpLCwsLCwsLP/AABEIAQUAwQMBIgACEQEDEQH/xAAbAAABBQEBAAAAAAAAAAAAAAAEAAIDBQYBB//EAEMQAAEDAgQDBgMGBAQFBAMAAAEAAhEDIQQSMUEFUWEGEyJxgZEyobEjQlLB0fAUcuHxFVNikgcWM4KiJFTC45Oy4v/EABkBAAMBAQEAAAAAAAAAAAAAAAECAwAEBf/EACYRAAICAgICAgICAwAAAAAAAAABAhEDIRIxBEFRYSKBMnETM0L/2gAMAwEAAhEDEQA/APGmiU8gJNalEICWdK4CuAKRtJAC2PplPdKdTsk8ysF9DmaJr6afT0TXOslokrRFmhMBkrhCcEw7dkobZObZS0qchcIul7J3s40SVMaae2lC46pdaheRJoE3MiHU5agalpWdpmuyMvunF6Hc9ODgVhqHOfdJ5UaJYwEIgdLshbBXHNhOiCkSCiPYgxQPBU7ih6iCGQ1dTUkQ6OsgJ5cCoCicOyNUQ+6HMZC454UheFASJQHqgvCwdV3EUwmYa6bXlb0Teuxj6ZTA0hSQUwLBTTGZU9gulKWZYVosC6GoIOl104VlG6pCWqEUKew8vshO88SdSrSm1HCVhUtlk2sMqr69WVJQYm18PCOxUtgpCYnQkFig3MiMPWQ7k1qIWrCcQ8KMFNIlcJWMlRI965IKiLpSp2WMEd0km50lgDBS8XRdrVosFw1ICgLpWLPQ4OJ3SypgKmpCSFhHdh2DZGqVWsDZE93DFVvmUQv7DGNkId7bqehXACic+SswLXRwNXXUk6jqiCAlFcqBxSgId7EXUMKIrBctEFNye4JzmpgKJtMmw9W6Iq15CCmEnVUbYrhuzpKaFKxwKT6QS0G0RELopqN9k9lZENHS1Rlq66opKYlA3S2QBKE9+qQKJqGQkn5Ulg8QcrhKSiKYah5cjOHUi5wQLNVquB4UZZW7dBGY3wtVMXqx43W8UKpIWl2TfZO166XqALrZJSmC2VE9pvKVHC2UdeyQDQXhqQe+DoASY1gbTtJIHqpMXw0H/ptc0/gJzT/I6BJ6fMqXs7TDjU3inPWzmynYGvmc5jokaazHTmpyk09ejtw4oPH+S7KabJjirvEYE1gXNb9oHQ5o+9OjgPxHcKvxPA67BmdSqNbzLHAfRUjNSRz5cMsboEBlOo4TPJLsrRuQTfkANSiMFw19QwBYauNg0bklFcQyhsMHhaLnfU3Pn+9EJTrSLYcTacpdFfXwhpwZDmH4XiY8jNwehTMys+G0e8pvbeCC5v8AM0SPzH/cql9SyaDu0SzY1F2umJxlRikUmm6La4JyV8QVzU+k5SVGJjGpWZuzr2qM6qWo5IMRsaLXshXVJkSRsNL5BiAmlqYXJ4KJqo7Tp3WrwJyU/RZ7AU8zwr/GHLTWXZrM/jquZ5TWJtRdpOQJsXdElHYfDRcpYNu67jsRCWxoqxtbE7BB1ahSY5OyyiL0XfYc5q7mZi0upuAI9Dy6K2wHZepVxJFN0gfE4iAPXn5LI4FhFanBy+Jt+VxdexUOK0MLQ7x0hhcQCASSedgYmD9FDLqWj0/Gpxf0PwfZulhxdskXc8iTPPop+H1y/M4E5AYbrfmb6f0UOHx7sTSECM33miBlPwjzi6DxvaZmHNOmQAw2c4ujKem3pC5OL5aPQ5fjsfx3hZrtIvmg5STb5ei824hgawa6kWuDm+J4AgRYSTuJiF6lS4jTJBp1GvG8ESPONFXcarseQ4Rmgt8xyKeFwdk5rmqMXwfBPpU2lzAAdXXNnAxEWtBlZdwutZxB7msfc5RIaNCCbfJZZzF1Ynds87yqi1FeiIhOYuqSi1VON9EgbZNCmeYCjZdKIuiAlTNfZRVrFMpuTDcbRMkm96ksCgJdaVI2jIlRJipa8DpeKUfxutYBLgOH8MoPjNWXRyW9Cy6K4p9GmZSw1EuKuaWCDGyUjAlZE2qGNVTiK2YypuIYiTZBtKKQyWiRrlJRfJUjaAiUNmhywumF4ilAnde+0ODsODotIaabqTO8DhYy0EnzleD0Xh0TotP2k7XYujUFKQKQa00YzBppxY63MyN9EFFSeymKbimerUcOxlMNpNDWN+EDosrxDsdSxFTvHscYvEkT6eisewHGXVMIHViC8kxY2boAeZ/Xor/C18zjaIMC6zw07OheQmqZmuF9nh8LaDaNMWm2Z3UkX90L2g4A1rXZTEXB2n0/eqv+PccFCA4gFx0384/NZ3EcezS0fCd9Zvb9/RI8S99jrO/XRluI4d1TDPEAOaC7zykE/IFZKldb/hFbPWyuLQ0y0RGhEXI11WEqYc06j2H7ji0+hhaFbRLyl1IhqUrpzGwpq7kN3iocVtkr7rtMQE2kdFNUbZCjfQLWUDSisqGqIlYvQu8SUcpI0EN4ZTzAyh8RQyvIUVCsWp/eS4eaPozNfwyhFMeSzmObNQ+a1/Dx9j6fks9Tw2asZ0lFqkgMI4Vgg0ZiheMcSBsEVxfE5GQFmHOk3S0N0qOOKdQF02ETgqclZivomqmGoHdWONZZO4L2ar4o/ZM8MwXusweZ38hJQT0DGnLogY+y33/L78dhcO/PlLKYY1hAggOdJDjuZRPBP+GdFkGu41T+ES1ny8R9x5LX4jAhgbkAaGDLlGgjayjLJXR2Y/Gq+RhMJiMRww927JUYTIEk+oc3Ty6KfGduy4tOZ1ONG0x75nOH0C1fFOENq0s2pAm/loOa8/q8EdJOW948x9PNX/ySJcIq7COJ8bbXOZz5cBa8222QOI4hFIOBJvcEbH9j3UGJws6RmBgtbcxA1HrM2FvJQUsG4mHaRI3/ALc5UpS9srCCqkWHA3S9sjUzvbdVnaihlxdXq6fcBaDh2GygR8Ui1uo2lC9tsJ/6lrvxU2k+YkfkEkOzeTqCMnWcVC0o3GUICryuhHHGmFUWOe4NaJcbAIvFNDXFgM5bE9d49VP2TIa+rWc3MKVF7h/MRlb8yVTMqmVjOITKHqBOdUXHmVkjRRFdJPSRHoHCkpC481xlNTsEIMRyo3/Z6lmpR0UOI4b3cld7JY0QAjO0uKGUwq3cRkYLjNfM8quReIEuJUbKKlYvIha1WmCoQEM2jBVlQbJa0auIb7mPzSyYknydIM7PcC/iasvnuWfGdM3Jg8/ovRsPUaxoawBrW2a0CAB0CrxhRQYGMENb5XMXd5lOoycvLTX98lwTyOTPewYFih9mk4XW8RcfutJ9dB80VTw8jxaETHXmhcP8JP4nAegj20V/Qoy1p3hUhHloTLLjsou9FMHMJA+uoVLjuEmxDQSRN/03/qtHxHDieUGdfafX6KGjRBPi+LT/APk8/wB6rqx30ceWnsxlXBOJF4HIAQehjUXJ6nyvX4uhkI15QdIuR8nR6FbDiGFFMOfE2sI1tYW0EkE9AsyGOcQX23A0Fh7++6GVejYnuyXg2HAImxnKPafPy9lVdsaH/qGxeabYHq4WWlbggSRBsQ5nIgtB18wfms920xwo4imQPtBSAadQPE7xfzbcllGieeXOIBxhowdPIIOJcPtHWIpNI/6bf9ZEyVjsRh3Nykj4hI8pifktJg8KcTUbSm7nQXf/ALOPkJPoq3tRXD8Q7IIpsAp0x/oZYH1ufVNF2c8fgnwjzTwFU/51RrPRsk/kqKVe8YpuFGhTDTDGZ3kC2Z5kT6KkhMgp2IldCZCTXIjWPSXMySxrJGiyQanimpWshK2RbLzs1IRvHySFF2ebZO47UumX8R7/ABsy76d1NSprr0muhTJ3o66kjeBUC/E0mi/iB9G+I/RBly3X/D3hoyPrES5xyNPICCY6kmPRLN1Er48HPIkX1TBS2HG+nrzQ1HBuY8TMT9VcYuGgHf1XeF+IumI5ax5T6ri4q6R73LTYZkLWNnn/AFVlw7EWI15fogazPA0ToNfzRWGp+GdFeGno5sn5R2E4kNy30jMZjQCSqLHZxDhcRMDmQDvr/ZXmKZmpkQCC0iD+E2M+ircWCQ6G3FgLRtFvQfJdlHn2ylr8Qa+RBsDY+GLiRG299LFAVm/aCQMpMR6bq5w3DC7MH7dADMDpoJ9PdVdR7i/wgw0yDGpEyJ3uVmvkydMk78syzGhBHMaB3Q/p0vge3uImpTdvlLfYg/8AyK2FXDk2gnkeXL6qjZwllbEUu8EtptqPI53bAPqVOUrlQ8kljbOdmuCmlhaleocj6tNzaG5iJe6NrED1KzPB8CK+Ip0wc0u32H6LS1uPtxOLe2najRoOpsHPXM/zJ+gVP2Sf3VWtWaBDGvIJ2sQPmUaOK3bsf2yxr31XMB+zpuyNYy0hoAzO9lna8ZQ6L6H8lJiKmYGpJLgfEec3zfkm4PHunK4yDbxCb7LbGSroFzjkuBw5H3RT8Q2SH0h1yktP6IV0SYBAmwOsJ0UWx0jkfl+iSZHRJEwc18BQvqrpcookhTokjYdm/hCj44blG8Aw8MHkqbj9e5VP+SklorWvulVChoXKdinWUwKOjrXr1Psc3Lg6J5yT6uPzsvIW1F6d2HxmfBhuuVzhHSQR8yVLKtHT4mpmsxzJgeked1Ng2BrZN+X6np+qFw9cVDG4+Z/LVWGPaGsHQfMiylihcrO3NPjGjtbFtcJbpp6jUI/h9QObG6xGCxTiKpA8AIcDydpHyCv+AcRGbWbH8v6qj1Mn3jstuN8bp0BkDS+oRpcDoJg9PdZxvaWoTJY0QbgG5OoEm2wUfG8Z4nOjfe8czIPRZ52NGUwbnMNCSL2PTZU5u9EVBJbL3iPaKq1sARnJzOIAJBsPQSB6JcF44zM1j2kE7xLQdnXOm3qs7xrH+IMH4QS7XawFurrLuGx8AOOtzoLEAbHrv0TKbTFcE0a3jOGNN1hYiWx6lYviPFxQovyhxqP8AeNQ28wbxcHZX/Hcef4WgZvcE79I1/YWR7RUyaNANaS57yeQ2a2fcoTdyJTdY9+2WXZnsnTGHdUbUIq1KLj3bx8mOFiehgqiFAswL/CQarw0CPFlBl0gbnRbgNp0KbRU8Ypta3eMx+6ANSSs9xTidWQ8VHU2NE9zTHik/CDGg0kys3ZwqVsxlPBVQ7/pvg2+FwEdbJVsLSptcHFzqhAyBtmtM3zHUkRoEfje0leb1Tm3MxHQAKY401afeVmNcCYbIgvcNSIvbdGy6k1tlPiMM54D2tJkXgHUKD+Edy9FraXCa2Ib9q4hpIyts0DkLWHlcpmNNLDUiykwOrEiDBlpG/XogpUhVkrRm/8ACav4D7FJF5MXzf7pI8h+TKvOn0B4h5qz49wYUXmDrdoVdgR4wmkqGSTPQ+DD7KeiyHaM+L1Ww4eYpeizXE8PTeTIqSDcB9MGNoDhJRk9FJIp8EmY03hWuG4WZysaSZiC6mTOv3XdEPiuKOByPa17W2yvEx0BFwlEfRX0MO13xVAzzDj9B+a9J7H8I7miftGVJIqDLsHWvN9h0WGwWEo16ga0Ppk63ztAFybwQI81puyOOnGENcHU3h4DQdGtaMoIPIDbcpZq0PhnWRG74TSmva0j6fndRdqsXkMTb93ROCpjvW+f53TO1fDs0bDf5D0t9VHDHWjszy2jMcE45TpPqsrTkqNieVyb++vRE8IzMc7Kc1PN4X6ZgY+Ysqni/Dmk22bJ81o+FkdzTJNonkJ9kcq1/RsL3XyVfGw8AmBFyQCSQDHP33iFnnExrBsDtoei1fFqsMzfEJMg9fyuQqSlhWS0PtnAgX1d8PyhItgyyUFsrQ/O4k3JMAW2sEVSpubBiTudpJ/T6lWfB+Htz1JgZbXGhiLe0o3H8PYwS0epO99ebp+iLNGmtFNiK5qOa02FNsmNI1LvoEU3COfXp1IJ7qkABoC5xLp9AZ9kBXpnM4g2LQ3S3icZJ5DRXFfF9xRYB8VSb8mi3zMIp2eX5DfNo5xDiDCA0Hwsu60w6CZceqyGKxFVzh3QtcTb3IKmx+JlkAguJh0Tfp1Gqho4Yx1dz/LdNe9k1oq38MfUqBoaZkAui2t3H5rU4k0aRbGV7qYDKNMkBrQNajubiblD1Xdyzu2majthzOvrtCa6iKeV1WJH3Abn+Y7fNHm2g8vkmZxZwdnd4nGQD90fyDRo67qAcPqPcXZX+LWsbW5N5eibT4s1oPdg3+/AMdGg/wB0O7imaZzPdOhMDW26W2DZaf4VR/zHez0lV96f8se7klqNso+KY99R/i2TeHjxhMxVE944awUTwylL/JdEmdcUazD4r7OOiosdiGBxhzgSIMNbJ1kNcfgGgnU32srt9INprKY13j9ULtUVmqDaddgFmepc6fUiB8lX45kPtobjyO3pp6J5fZKDUa0AS5pDR1DtB6Ef+SxJhmC+zw9Sr96p9kzy1e4elvVGdha4bjKU6HOPUtshuMublYxvwslg6kDxu9XH5IHA4ju6lOp+F4PtCV7QMfdnvHCyLO9fQdfRCdoa5dfaDp6ITgvEQ9jCL3I52jMN+q5xw6uk2BMbb/ofZDD0deftGXxeMa2m51SYfLbaieStOG0cmEpwS+JElsH4ibjnBCqMK4VJacuRw1M+F0/EN46LRYPDFmGAeIIe7fW4vb1U8m4iYZ3lpFfxCoTSg6TpHog+MGHMJtlZH+2L/NWtZgMCdxb1WfxmIYXjvHQwEl3lE5RHkPdIv4j+V0zT9mcI2pSzukl2p3MCB9FF2hqwABI5D0hFdk2TQBGhc4x0zaeyqO0+I8TyNQ0xabxAt5n5Iy9DY5VCylxRcBmbcOlgn/TqR6yoOO8WzPAaZYxjWzzIF/mVBXxXwtBkNphrDMRu556kyFXtpkHMb8mzuedtFkuzy5/lKy3wbzlAbSDm6unfy3EdE6rTaAKjc0EwA6RDt8x9dVV0MS5z7Oa3ckWtylXZ4jmpNbU+0Y4yIIzGORN/kmfwK4+0Q4un3DwaZDg9gcH2tOttRBtCqMRWdUeJhwIESJ/sjeJUHGlFOXMEzrmaDeC3W/PRQUaEtBMhoEEjU3MNbzPT1QWuzNJ9D6+GysGRrXDR1QfCD+ERodLnXZTYbhINm/ZmPvEEm2obGceZU/D65J8EAiBkmAWkxkk6k6yLm11H/Bta5zBna1/3jmMToH2mL3umTA9Df+Xnf+4Z/uKSk/5Wq/hp+5/VJH9C/s4x9N0tNItM+Joab/mTb7omF2nwNmYOYe7k2a4PAPRpfJJVp/D0XES65AENLfDlsJzw4iIEh22iKp4Foa7K98gwPBJIEGQWGDYTECSPJW4v2egmUXFSWNh0gxy/tKydS7ybkfvzXolUgi8vH4S2zh+K9iDy+arDwOk4S+j3cmxa4kxbxQLDaZG4sjwoMnyMg82RvA2HO4jZhj+b7vrIn/tVnjOyzD/06w6AwSRzBEctI90MzhZpsD5fZwcXBmYGLCCHRAMzylLJNEn8FbjYGQDZsnzcST+SZh6TXNdmeGZYcJaTM2gR6aq34hw6lnLg92Uw4ANEta4BzbE3EbjSIQ1HBUTmg1Ta/hYLazrtCVaQt0jVdgseC11PNm0ymI+G2nLxfJabjb3NoVHRMNJjUmxssJ2SxNNmIY2mXuBmcwAAkQCIdrcLf8ZwRGFfO7Xaki0ayLhaGmy7nzgmedHHakA5dDJ06c1teCYpzsKA8GWH7xuWkWJ+l+SxtGgKfhptvu8wbnlew+a1HBmRh3va6RIH1Jm55BRl0L43+3Q6vVEHpN4vvYfL5LKVKbnnNkfleSdDBtbb0Vy7EnLJ3MX9tfVA0eNVm+ES22X7znAi0hxdY+VlOG0X82LtI33ZpmTCiBGsAzIzc+uqxfafGnORTJkmLamx0j0Wm4fi3MwtPMdnOJOpJLo13gz6rG4vK/M42cXODdbCBJEfmnlLo3GsTKqmwtBzOa2YEkk+fwA381PhcAHOcXuhkEtIIBcQ2fC1wk/JcqMqU2hzGS0TDi0OgwLgXAOtyhqlV06m5sDBuRpBEIpnnql2PxVNrjlpkBhN3TLz/MNfyRch4aWCAxuQEwBqSXfNNp4VjWZ6sMkeFonM4bugzlB5+wVfisWXw0WaNGDQcp3JRoVtyYXTrOYfBUl3+nQDmXH8lIKzXHMfiE7+Eu68kPTaKYh0lzrmP6p9aiwtmk5x503QHdSCLOHlCHYCam3wOkESGkXsPEIM7kqfGuzhlU/G6Q4fyxf1Vbharmg5pDepj0HM+SLr2p5ruExOuo0M6GR80QMl/iDzHz/VcVZ3h/CP/FJbZjVYXDiAT3kiGjaCbc5j9wi8NTeToXiMzcoEW+6JJ87n0CWGZP338ohnX/SfnK7SwUOkuLomBIHqRA23XbTXR1uRMWlpGdrszhAiDvcF0QCAALCReVHSpGQZOsfE0mS6II1iBa30VieI+EzyiSIjX4R922/mmVMsC7ss7OHiBBHMAnWDrf31fI3YIKcTdpkcjHqYiI6H1Ve5lN7ppGoHXLjle2TvmBsD6eysMJUAdAacwH3gRr5zJuffyUdSm6TmZly/hc6SA2LBu0mNBsh/QSjfgKwqNcYdBAL2w05Y1LREC83/ADTK3Baj3nJ4SHQDAyO30+46DtYyNN77+GaDEusJy3mRa8+L+6hrPyhpaXEk3M+Hn4hPX92U5Qt6FlG1oG4bwoMfnIAyuaHwIMB4kQPyC3mNqtqYcFomWHwncC39PVZ/C4trwZaZgGIsJaN5giRb1Wg4U8VGD8OUAdbCTby+qSuL7DiX4swlKm0OLe7huYxADYmYPlpZajDNy4QANAGeSYEE+IRAHkiaWJBcGxdgnM4zcSMoR2Dq96x0T8YBkbgXttp8kJY6i2Nh/nZi+NYRwYDpJ0+f78lVYvihpYggMDgDYEQDIFgRoeq23EeHZmEG5AMG+u/0+q5i3NrYcHIHQ2ziLxAm+xSY8Zbym3TTKDiGOqPptBBGVoLRysPcyT+9c5WDnOa1rSXGQYm19YHot6zgQc0RpkGkESR/f2VVjsIKZcIs7MZAucsS2R+5UuLu2HO1/h0ZDPUw9Q5X3BIltgdLWseuqtsFUo4ufCGVmibHLTd1MfAb+SquI4ypky2pxbJTHhPOXal09U8Yzun0zQgupsl0yMxcPEDzF4jzVNdnmOPyG4rhDWsd3jatJzSBaKgk8somP1CAHCQwB4JfPin7wHVuo81qsPjadWi3vWgACWvnNkO99SwW8h5KuqUKzb5KTsujsocL3+KQ5togFD+gfRSOqSJZ4ufhHh6xEnzUIa4cpB1dlb+/mritx2m61WiGOH32Zmx57H1aga/CBVINItIMakAD0O29lkqB9DMPSLiXPqM0uWuvrbdWGC7sAte+Q7yaCOsGC4c9fNUGLeAcjJLWm82LnaF0bDYApzX5MkfeElpu3XLfcaap6Dxs0f8AgVD/AD3f+KSz3fD/ACx/vd+iSP6Bx+zUUMcGkBzRJ3tJNovsfnHJH5S+CRJgbi1zBtf+6yVDEACxPQSfI+YRmHxToMTAtzknbrsurls6UjR0n5b+17xvBJ0lEtcLk3BMTeYk9RBn6rMUuNuk5pcBFtABayMbxMNYbEnQcgNIOVoHpcoqSZmmW1SuWQZOmV1zN9gddefqn0WUifjAM6giZiIM/wBrBZ/GcS+m0xFtJ/eirG4skOhzgII8idiZ5gXnnug6MpNG7qUwHXfsAR4hYiedjrdQ8QNOJJgTc2sbjcSPRZjh3EjT+9tHpyGpbp89ecuP4kxwi5AvPrcGZmbnoUE0xrZagaOZlIF5BbBGnjBIOu6ueDV/s2k+GM0A/wA256/ksLhMQastGZoPxPFhe3/dIAstIHABoYSCIAvfSL9baoOKnsMG1YdWxDe9c8GzjmBuTdotlB2IPLVdHa8YWKbWZ31XSCSGsYLNlxJtoT0HuqypxuHPaLhtj4WxJ2PkEGeNF4LZy9Ia5tv9JBlZx1Vix07NXxD/AIj4VjxTp925pHxTIBGs8tvO/JAV+0ozgMAgDNmGUjK4Dw2NzoFncNxfuwXPFJw+7lpMBcethEKcdq2ut3LR6T+im1S7GmnM3/Zg06lF8DL43GfMzPz+nJN4lwCniKEd53ZaZLgN+Th+EyD5ELF0eP0oI7pzNiW1C2fMAiN05lWkKWVlatRbIIDHgnNMj4gZ90XGx7uNMzfGsHUp13A03eGHF4d9nkJADm5bEX1mb3jRQVKTGTlJMwWNOwNyf0Wkr0KTmBj6z3QAJewjN4iYOTaTNtgganZsOfndWDgJjI0m+2uySWNnOlsio8SNMFwu4SHtAHiA56CNZtK7UxXeNY+gS1zRDmjZurWmfiAv6FcbwF2U909r7XggPM2nIdPLnKAdSLcjhLTcOgbjbod1NprTJOOyR9atWljabC53IiDHQkQ4/PkgqeILXZXsy7OABG+hGx9tEfSrB8F4DXmwfBaHHbMR8J9xZS1sR3xaHtl85RU3MH4S4WeL6m4WsKqtgZax8tfMyL66XGux81E7hxBbZnQnOw69bKR+Fcx8lji2IcBcEbTvoApKVRzSWy8NIMsNyyR4bHXoVuugVQJ/Du5U/wDe1cRHdO/0f7CkhsbiyBmJG0RYRoDy2RJeXCzoaLECDN525qvpGwAO/wC7/uEW7iDWANJm2x06afL6q5dMNYIEmCNrD21PQ2/qhquIMWdPQeUXQDuIl8AWA+fnquHEi1/QbfvqiGybvST63iAZ5pgcRMX5840Pmo8TVECN/rum4fEjmQT+7cigLZZBwgEAkW53tP8A8fkm4p+Z2X7zrk9B53MAfRBVK7ebjNyCZExMj1JRPBAXFzzp8M+xM/JEK2WVAgAASAN9JM3ceZ/oERiK72MlpMkeGwIjQkxppCgfiGDR3nYnrPLprt5KB1cuJlzuQHMHWxMRonuh+9AhrPiDca2sJ3PmpMPioBBZY9bx+adXMayY5tvpbzS71uzR1OgG0/RT7MrQ9tKRB0Fh03j39+qccPtIt+9rBQteQLe39dFNWZlEaEzMTlnqf3olsdIjJO0/Xbmu0cG5/wAMk235uAAHWVJRpDb98x+asOHGLEgAkX1jWCPc32uslYrtAlWg9nhlxbMjbppJv5pj8cAcxkb2PppPT97WnEaAMAPNhbMdp0aRz57kXnaoqcPfbQjY5vfz2uU2wHK2Mc64JbN97+ZRmBEsLS4WggWMu5lVz5AIIIJ+XURp6JtE5TcwbEc94g7hBpSFcbLl+HDQfvGR4dRJ5g6iyl4fQaz8LJNgASB1sSeaNocKFWm19/EwGLkG3WLaoN2BfTbJaQBJsbg84J28/wBUrxtEqe9Bf+C1Gy98EXh7T4XCNQWk+3RQ4jBl7ZlsiIc4XjZuuihwPE6lIwMzXaOBdlJ/nH5n5I5nHqT7VGFrrS6mWi4JAJYfCd7iPNakCvbBv8Eq8qfs79UkZ3GF/wDcYj/8f/2JLUjVE8xFY8z7ppckkqIcQend6eq6kszEZrHayWckpJImGlyuOA4ggOHlf0Oy4ksgoMpvvHWPmpcTRyiQf6fuEklP2W9HH0SQHZjcC3sE009RyH9YuupLMZD3sygeQOg3umUqpNjPvyskkkCwxrpAGxHtdNaAHD8jH90kk77EDsQ0TkjQfFqdAZVU/EHTlf8AKEklT0TXZJh6pq52mBAmYnn5Eac1TuqnMRyke266klQz7PVeGYMMpU2gmzGx/tCfVYN7z5fokkuhEyqx2BpkBpbIMiOXUclVtwTRpmANomdusjl7LqSlMF7oZ/A+Xt/VdSSU6Fo//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0" name="Picture 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9039900" y="17779"/>
            <a:ext cx="1244539" cy="168302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med" advClick="0">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2710" y="214290"/>
            <a:ext cx="9715568" cy="406398"/>
          </a:xfrm>
        </p:spPr>
        <p:txBody>
          <a:bodyPr>
            <a:normAutofit fontScale="90000"/>
          </a:bodyPr>
          <a:lstStyle/>
          <a:p>
            <a:r>
              <a:rPr lang="ru-RU" b="1" dirty="0" smtClean="0"/>
              <a:t>Карточка № 1</a:t>
            </a:r>
            <a:endParaRPr lang="ru-RU" dirty="0"/>
          </a:p>
        </p:txBody>
      </p:sp>
      <p:sp>
        <p:nvSpPr>
          <p:cNvPr id="3" name="Содержимое 2"/>
          <p:cNvSpPr>
            <a:spLocks noGrp="1"/>
          </p:cNvSpPr>
          <p:nvPr>
            <p:ph idx="1"/>
          </p:nvPr>
        </p:nvSpPr>
        <p:spPr>
          <a:xfrm>
            <a:off x="1" y="692696"/>
            <a:ext cx="10117608" cy="6665370"/>
          </a:xfrm>
        </p:spPr>
        <p:txBody>
          <a:bodyPr>
            <a:normAutofit fontScale="92500" lnSpcReduction="20000"/>
          </a:bodyPr>
          <a:lstStyle/>
          <a:p>
            <a:pPr algn="just">
              <a:buNone/>
            </a:pPr>
            <a:r>
              <a:rPr lang="ru-RU" b="1" dirty="0" smtClean="0"/>
              <a:t>   		</a:t>
            </a:r>
            <a:r>
              <a:rPr lang="ru-RU" sz="3000" b="1" dirty="0" smtClean="0"/>
              <a:t>  АВСТРАЛИЯ </a:t>
            </a:r>
            <a:r>
              <a:rPr lang="ru-RU" sz="3000" b="1" dirty="0"/>
              <a:t>-  </a:t>
            </a:r>
            <a:r>
              <a:rPr lang="ru-RU" sz="3000" dirty="0"/>
              <a:t>материк в Южном </a:t>
            </a:r>
            <a:r>
              <a:rPr lang="ru-RU" sz="3000" dirty="0" smtClean="0"/>
              <a:t>полушарии. Омывается </a:t>
            </a:r>
            <a:r>
              <a:rPr lang="ru-RU" sz="3000" dirty="0"/>
              <a:t>водами Тихого океана на востоке, Индийского океана – на западе и юге. Материк Австралия отделен </a:t>
            </a:r>
            <a:r>
              <a:rPr lang="ru-RU" sz="3000" dirty="0" err="1"/>
              <a:t>Бассовым</a:t>
            </a:r>
            <a:r>
              <a:rPr lang="ru-RU" sz="3000" dirty="0"/>
              <a:t> проливом шириной 240 км от о.Тасмания на </a:t>
            </a:r>
            <a:r>
              <a:rPr lang="ru-RU" sz="3000" dirty="0" smtClean="0"/>
              <a:t>юго-востоке и </a:t>
            </a:r>
            <a:r>
              <a:rPr lang="ru-RU" sz="3000" dirty="0" err="1"/>
              <a:t>Т</a:t>
            </a:r>
            <a:r>
              <a:rPr lang="ru-RU" sz="3000" dirty="0" err="1" smtClean="0"/>
              <a:t>орресовым</a:t>
            </a:r>
            <a:r>
              <a:rPr lang="ru-RU" sz="3000" dirty="0" smtClean="0"/>
              <a:t> проливом </a:t>
            </a:r>
            <a:r>
              <a:rPr lang="ru-RU" sz="3000" dirty="0"/>
              <a:t>шириной 145 км от о.Новая Гвинея на северо-востоке. </a:t>
            </a:r>
            <a:r>
              <a:rPr lang="ru-RU" sz="3000" dirty="0" smtClean="0"/>
              <a:t>Это </a:t>
            </a:r>
            <a:r>
              <a:rPr lang="ru-RU" sz="3000" dirty="0"/>
              <a:t>самый маленький материк: его общая площадь, </a:t>
            </a:r>
            <a:r>
              <a:rPr lang="ru-RU" sz="3000" dirty="0" smtClean="0"/>
              <a:t>составляет более 7 млн. кв</a:t>
            </a:r>
            <a:r>
              <a:rPr lang="ru-RU" sz="3000" dirty="0"/>
              <a:t>. км. </a:t>
            </a:r>
            <a:r>
              <a:rPr lang="ru-RU" sz="3000" dirty="0" smtClean="0"/>
              <a:t>На </a:t>
            </a:r>
            <a:r>
              <a:rPr lang="ru-RU" sz="3000" dirty="0"/>
              <a:t>севере глубоко вдается в сушу залив </a:t>
            </a:r>
            <a:r>
              <a:rPr lang="ru-RU" sz="3000" dirty="0" err="1"/>
              <a:t>Карпентария</a:t>
            </a:r>
            <a:r>
              <a:rPr lang="ru-RU" sz="3000" dirty="0"/>
              <a:t>. </a:t>
            </a:r>
            <a:r>
              <a:rPr lang="ru-RU" sz="3000" b="1" i="1" dirty="0">
                <a:solidFill>
                  <a:schemeClr val="tx2"/>
                </a:solidFill>
              </a:rPr>
              <a:t>Коралловое море, в котором располагается самое большое  в мире органическое сооружение - Большой </a:t>
            </a:r>
            <a:r>
              <a:rPr lang="ru-RU" sz="3000" b="1" i="1" dirty="0" smtClean="0">
                <a:solidFill>
                  <a:schemeClr val="tx2"/>
                </a:solidFill>
              </a:rPr>
              <a:t>Барьерный </a:t>
            </a:r>
            <a:r>
              <a:rPr lang="ru-RU" sz="3000" b="1" i="1" dirty="0">
                <a:solidFill>
                  <a:schemeClr val="tx2"/>
                </a:solidFill>
              </a:rPr>
              <a:t>риф, </a:t>
            </a:r>
            <a:r>
              <a:rPr lang="ru-RU" sz="3000" b="1" i="1" dirty="0" smtClean="0">
                <a:solidFill>
                  <a:schemeClr val="tx2"/>
                </a:solidFill>
              </a:rPr>
              <a:t>находится: </a:t>
            </a:r>
            <a:endParaRPr lang="ru-RU" sz="3000" b="1" i="1" dirty="0">
              <a:solidFill>
                <a:schemeClr val="tx2"/>
              </a:solidFill>
            </a:endParaRPr>
          </a:p>
          <a:p>
            <a:pPr marL="1262063" lvl="0" indent="265113">
              <a:buClr>
                <a:schemeClr val="tx1">
                  <a:lumMod val="75000"/>
                  <a:lumOff val="25000"/>
                </a:schemeClr>
              </a:buClr>
              <a:buFont typeface="+mj-lt"/>
              <a:buAutoNum type="arabicPeriod"/>
            </a:pPr>
            <a:r>
              <a:rPr lang="ru-RU" sz="3000" dirty="0" smtClean="0">
                <a:solidFill>
                  <a:schemeClr val="accent3">
                    <a:lumMod val="75000"/>
                  </a:schemeClr>
                </a:solidFill>
              </a:rPr>
              <a:t>На Западе Австралии - </a:t>
            </a:r>
            <a:r>
              <a:rPr lang="ru-RU" sz="3000" dirty="0" smtClean="0">
                <a:hlinkClick r:id="rId2" action="ppaction://hlinksldjump"/>
              </a:rPr>
              <a:t>карточка </a:t>
            </a:r>
            <a:r>
              <a:rPr lang="ru-RU" sz="3000" dirty="0">
                <a:hlinkClick r:id="rId2" action="ppaction://hlinksldjump"/>
              </a:rPr>
              <a:t>№ </a:t>
            </a:r>
            <a:r>
              <a:rPr lang="ru-RU" sz="3000" dirty="0" smtClean="0">
                <a:hlinkClick r:id="rId2" action="ppaction://hlinksldjump"/>
              </a:rPr>
              <a:t>12</a:t>
            </a:r>
            <a:endParaRPr lang="ru-RU" sz="3000" dirty="0"/>
          </a:p>
          <a:p>
            <a:pPr marL="1262063" lvl="0" indent="265113">
              <a:buClr>
                <a:schemeClr val="tx1">
                  <a:lumMod val="75000"/>
                  <a:lumOff val="25000"/>
                </a:schemeClr>
              </a:buClr>
              <a:buFont typeface="+mj-lt"/>
              <a:buAutoNum type="arabicPeriod"/>
            </a:pPr>
            <a:r>
              <a:rPr lang="ru-RU" sz="3000" dirty="0" smtClean="0">
                <a:solidFill>
                  <a:schemeClr val="accent6">
                    <a:lumMod val="75000"/>
                  </a:schemeClr>
                </a:solidFill>
              </a:rPr>
              <a:t>На Юге </a:t>
            </a:r>
            <a:r>
              <a:rPr lang="ru-RU" sz="3000" dirty="0">
                <a:solidFill>
                  <a:schemeClr val="accent6">
                    <a:lumMod val="75000"/>
                  </a:schemeClr>
                </a:solidFill>
              </a:rPr>
              <a:t>Австралии </a:t>
            </a:r>
            <a:r>
              <a:rPr lang="ru-RU" sz="3000" dirty="0" smtClean="0">
                <a:solidFill>
                  <a:schemeClr val="accent6">
                    <a:lumMod val="75000"/>
                  </a:schemeClr>
                </a:solidFill>
              </a:rPr>
              <a:t>-</a:t>
            </a:r>
            <a:r>
              <a:rPr lang="ru-RU" sz="3000" dirty="0" smtClean="0"/>
              <a:t> </a:t>
            </a:r>
            <a:r>
              <a:rPr lang="ru-RU" sz="3000" dirty="0" smtClean="0">
                <a:hlinkClick r:id="rId3" action="ppaction://hlinksldjump"/>
              </a:rPr>
              <a:t>карточка </a:t>
            </a:r>
            <a:r>
              <a:rPr lang="ru-RU" sz="3000" dirty="0">
                <a:hlinkClick r:id="rId3" action="ppaction://hlinksldjump"/>
              </a:rPr>
              <a:t>№ </a:t>
            </a:r>
            <a:r>
              <a:rPr lang="ru-RU" sz="3000" dirty="0" smtClean="0">
                <a:hlinkClick r:id="rId3" action="ppaction://hlinksldjump"/>
              </a:rPr>
              <a:t>6</a:t>
            </a:r>
            <a:endParaRPr lang="ru-RU" sz="3000" dirty="0"/>
          </a:p>
          <a:p>
            <a:pPr marL="1262063" lvl="0" indent="265113">
              <a:buClr>
                <a:schemeClr val="tx1">
                  <a:lumMod val="75000"/>
                  <a:lumOff val="25000"/>
                </a:schemeClr>
              </a:buClr>
              <a:buFont typeface="+mj-lt"/>
              <a:buAutoNum type="arabicPeriod"/>
            </a:pPr>
            <a:r>
              <a:rPr lang="ru-RU" sz="3000" dirty="0" smtClean="0">
                <a:solidFill>
                  <a:schemeClr val="accent1">
                    <a:lumMod val="75000"/>
                  </a:schemeClr>
                </a:solidFill>
              </a:rPr>
              <a:t>На Северо-востоке </a:t>
            </a:r>
            <a:r>
              <a:rPr lang="ru-RU" sz="3000" dirty="0">
                <a:solidFill>
                  <a:schemeClr val="accent1">
                    <a:lumMod val="75000"/>
                  </a:schemeClr>
                </a:solidFill>
              </a:rPr>
              <a:t>Австралии </a:t>
            </a:r>
            <a:r>
              <a:rPr lang="ru-RU" sz="3000" dirty="0" smtClean="0">
                <a:solidFill>
                  <a:schemeClr val="tx2">
                    <a:lumMod val="60000"/>
                    <a:lumOff val="40000"/>
                  </a:schemeClr>
                </a:solidFill>
              </a:rPr>
              <a:t>-</a:t>
            </a:r>
            <a:r>
              <a:rPr lang="ru-RU" sz="3000" dirty="0" smtClean="0"/>
              <a:t> </a:t>
            </a:r>
            <a:r>
              <a:rPr lang="ru-RU" sz="3000" dirty="0" smtClean="0">
                <a:hlinkClick r:id="rId4" action="ppaction://hlinksldjump"/>
              </a:rPr>
              <a:t>карточка </a:t>
            </a:r>
            <a:r>
              <a:rPr lang="ru-RU" sz="3000" dirty="0">
                <a:hlinkClick r:id="rId4" action="ppaction://hlinksldjump"/>
              </a:rPr>
              <a:t>№ </a:t>
            </a:r>
            <a:r>
              <a:rPr lang="ru-RU" sz="3000" dirty="0" smtClean="0">
                <a:hlinkClick r:id="rId4" action="ppaction://hlinksldjump"/>
              </a:rPr>
              <a:t>25</a:t>
            </a:r>
            <a:endParaRPr lang="ru-RU" sz="3000" dirty="0"/>
          </a:p>
          <a:p>
            <a:pPr marL="176213" lvl="0" indent="0">
              <a:buClr>
                <a:schemeClr val="tx1">
                  <a:lumMod val="75000"/>
                  <a:lumOff val="25000"/>
                </a:schemeClr>
              </a:buClr>
              <a:buNone/>
            </a:pPr>
            <a:r>
              <a:rPr lang="ru-RU" sz="3000" b="1" i="1" dirty="0">
                <a:solidFill>
                  <a:schemeClr val="tx2"/>
                </a:solidFill>
              </a:rPr>
              <a:t>О</a:t>
            </a:r>
            <a:r>
              <a:rPr lang="ru-RU" sz="3000" b="1" i="1" dirty="0" smtClean="0">
                <a:solidFill>
                  <a:schemeClr val="tx2"/>
                </a:solidFill>
              </a:rPr>
              <a:t>тветьте </a:t>
            </a:r>
            <a:r>
              <a:rPr lang="ru-RU" sz="3000" b="1" i="1" dirty="0">
                <a:solidFill>
                  <a:schemeClr val="tx2"/>
                </a:solidFill>
              </a:rPr>
              <a:t>на вопрос: почему этот риф сформировался именно в этих широтах у берегов Австралии?</a:t>
            </a:r>
            <a:endParaRPr lang="ru-RU" sz="3000" dirty="0">
              <a:solidFill>
                <a:schemeClr val="tx2"/>
              </a:solidFill>
            </a:endParaRPr>
          </a:p>
          <a:p>
            <a:pPr>
              <a:buNone/>
            </a:pPr>
            <a:endParaRPr lang="ru-RU" dirty="0"/>
          </a:p>
        </p:txBody>
      </p:sp>
    </p:spTree>
  </p:cSld>
  <p:clrMapOvr>
    <a:masterClrMapping/>
  </p:clrMapOvr>
  <p:transition spd="med" advClick="0">
    <p:cover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82594"/>
          </a:xfrm>
        </p:spPr>
        <p:txBody>
          <a:bodyPr>
            <a:normAutofit fontScale="90000"/>
          </a:bodyPr>
          <a:lstStyle/>
          <a:p>
            <a:r>
              <a:rPr lang="ru-RU" b="1" dirty="0" smtClean="0"/>
              <a:t>Карточка № 8</a:t>
            </a:r>
            <a:endParaRPr lang="ru-RU" dirty="0"/>
          </a:p>
        </p:txBody>
      </p:sp>
      <p:sp>
        <p:nvSpPr>
          <p:cNvPr id="5" name="Содержимое 4"/>
          <p:cNvSpPr>
            <a:spLocks noGrp="1"/>
          </p:cNvSpPr>
          <p:nvPr>
            <p:ph idx="1"/>
          </p:nvPr>
        </p:nvSpPr>
        <p:spPr>
          <a:xfrm>
            <a:off x="0" y="857232"/>
            <a:ext cx="10298113" cy="6000768"/>
          </a:xfrm>
        </p:spPr>
        <p:txBody>
          <a:bodyPr>
            <a:normAutofit/>
          </a:bodyPr>
          <a:lstStyle/>
          <a:p>
            <a:pPr algn="just">
              <a:buNone/>
            </a:pPr>
            <a:r>
              <a:rPr lang="ru-RU" dirty="0" smtClean="0"/>
              <a:t>    </a:t>
            </a:r>
            <a:r>
              <a:rPr lang="en-US" dirty="0" smtClean="0"/>
              <a:t>	</a:t>
            </a:r>
            <a:r>
              <a:rPr lang="ru-RU" dirty="0" smtClean="0"/>
              <a:t>Нет</a:t>
            </a:r>
            <a:r>
              <a:rPr lang="ru-RU" dirty="0"/>
              <a:t>, вы не правы. Любимый </a:t>
            </a:r>
            <a:r>
              <a:rPr lang="ru-RU" dirty="0" smtClean="0"/>
              <a:t>всеми, похожий </a:t>
            </a:r>
            <a:r>
              <a:rPr lang="ru-RU" dirty="0"/>
              <a:t>на забавного миниатюрного медвежонка и выбранный в качестве эмблемы Олимпийских игр 2000 в Сиднее, относится к одноименному семейству.</a:t>
            </a:r>
          </a:p>
          <a:p>
            <a:pPr>
              <a:buNone/>
            </a:pPr>
            <a:r>
              <a:rPr lang="ru-RU" b="1" dirty="0"/>
              <a:t>      </a:t>
            </a:r>
            <a:endParaRPr lang="ru-RU" dirty="0"/>
          </a:p>
          <a:p>
            <a:pPr>
              <a:buNone/>
            </a:pPr>
            <a:r>
              <a:rPr lang="ru-RU" dirty="0" smtClean="0"/>
              <a:t>       </a:t>
            </a:r>
          </a:p>
          <a:p>
            <a:pPr>
              <a:buNone/>
            </a:pPr>
            <a:endParaRPr lang="ru-RU" dirty="0"/>
          </a:p>
          <a:p>
            <a:pPr>
              <a:buNone/>
            </a:pPr>
            <a:endParaRPr lang="ru-RU" dirty="0" smtClean="0"/>
          </a:p>
          <a:p>
            <a:pPr>
              <a:buNone/>
            </a:pPr>
            <a:endParaRPr lang="ru-RU" dirty="0"/>
          </a:p>
          <a:p>
            <a:pPr>
              <a:buNone/>
            </a:pPr>
            <a:r>
              <a:rPr lang="ru-RU" dirty="0" smtClean="0"/>
              <a:t>				</a:t>
            </a:r>
          </a:p>
          <a:p>
            <a:pPr algn="ctr">
              <a:buNone/>
            </a:pPr>
            <a:r>
              <a:rPr lang="ru-RU" dirty="0" smtClean="0"/>
              <a:t>Вернитесь к </a:t>
            </a:r>
            <a:r>
              <a:rPr lang="ru-RU" dirty="0" smtClean="0">
                <a:hlinkClick r:id="rId2" action="ppaction://hlinksldjump"/>
              </a:rPr>
              <a:t>карточке № 23</a:t>
            </a:r>
            <a:endParaRPr lang="ru-RU" dirty="0"/>
          </a:p>
        </p:txBody>
      </p:sp>
      <p:pic>
        <p:nvPicPr>
          <p:cNvPr id="6" name="Picture 2"/>
          <p:cNvPicPr>
            <a:picLocks noChangeAspect="1" noChangeArrowheads="1"/>
          </p:cNvPicPr>
          <p:nvPr/>
        </p:nvPicPr>
        <p:blipFill>
          <a:blip r:embed="rId3"/>
          <a:srcRect/>
          <a:stretch>
            <a:fillRect/>
          </a:stretch>
        </p:blipFill>
        <p:spPr bwMode="auto">
          <a:xfrm>
            <a:off x="2720164" y="2852936"/>
            <a:ext cx="4675036" cy="30003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bliqueTopRight"/>
            <a:lightRig rig="threePt" dir="t">
              <a:rot lat="0" lon="0" rev="2700000"/>
            </a:lightRig>
          </a:scene3d>
          <a:sp3d contourW="6350">
            <a:bevelT h="38100"/>
            <a:contourClr>
              <a:srgbClr val="C0C0C0"/>
            </a:contourClr>
          </a:sp3d>
        </p:spPr>
      </p:pic>
    </p:spTree>
  </p:cSld>
  <p:clrMapOvr>
    <a:masterClrMapping/>
  </p:clrMapOvr>
  <p:transition spd="med" advClick="0">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2710" y="142852"/>
            <a:ext cx="9268302" cy="511156"/>
          </a:xfrm>
        </p:spPr>
        <p:txBody>
          <a:bodyPr>
            <a:normAutofit fontScale="90000"/>
          </a:bodyPr>
          <a:lstStyle/>
          <a:p>
            <a:r>
              <a:rPr lang="ru-RU" dirty="0" smtClean="0"/>
              <a:t> </a:t>
            </a:r>
            <a:r>
              <a:rPr lang="ru-RU" b="1" dirty="0" smtClean="0"/>
              <a:t>Карточка</a:t>
            </a:r>
            <a:r>
              <a:rPr lang="ru-RU" dirty="0" smtClean="0"/>
              <a:t> </a:t>
            </a:r>
            <a:r>
              <a:rPr lang="ru-RU" b="1" dirty="0" smtClean="0"/>
              <a:t>№ 18</a:t>
            </a:r>
            <a:endParaRPr lang="ru-RU" dirty="0"/>
          </a:p>
        </p:txBody>
      </p:sp>
      <p:sp>
        <p:nvSpPr>
          <p:cNvPr id="5" name="Содержимое 4"/>
          <p:cNvSpPr>
            <a:spLocks noGrp="1"/>
          </p:cNvSpPr>
          <p:nvPr>
            <p:ph idx="1"/>
          </p:nvPr>
        </p:nvSpPr>
        <p:spPr>
          <a:xfrm>
            <a:off x="0" y="642917"/>
            <a:ext cx="10298113" cy="6215083"/>
          </a:xfrm>
        </p:spPr>
        <p:txBody>
          <a:bodyPr/>
          <a:lstStyle/>
          <a:p>
            <a:pPr algn="just">
              <a:buNone/>
            </a:pPr>
            <a:r>
              <a:rPr lang="ru-RU" dirty="0" smtClean="0"/>
              <a:t>    	Ответ </a:t>
            </a:r>
            <a:r>
              <a:rPr lang="ru-RU" dirty="0"/>
              <a:t>неверен. Семейство </a:t>
            </a:r>
            <a:r>
              <a:rPr lang="ru-RU" dirty="0" err="1"/>
              <a:t>вомбатовых</a:t>
            </a:r>
            <a:r>
              <a:rPr lang="ru-RU" dirty="0"/>
              <a:t> </a:t>
            </a:r>
            <a:r>
              <a:rPr lang="ru-RU" dirty="0" smtClean="0"/>
              <a:t>включает </a:t>
            </a:r>
            <a:r>
              <a:rPr lang="ru-RU" dirty="0"/>
              <a:t>два рода – длинношерстных и короткошерстных вомбатов. Это довольно крупные звери, внешне похожие на бобров и встречающиеся только в Австралии.</a:t>
            </a:r>
          </a:p>
        </p:txBody>
      </p:sp>
      <p:pic>
        <p:nvPicPr>
          <p:cNvPr id="15361" name="Picture 1"/>
          <p:cNvPicPr>
            <a:picLocks noChangeAspect="1" noChangeArrowheads="1"/>
          </p:cNvPicPr>
          <p:nvPr/>
        </p:nvPicPr>
        <p:blipFill>
          <a:blip r:embed="rId2">
            <a:lum bright="-10000"/>
          </a:blip>
          <a:srcRect/>
          <a:stretch>
            <a:fillRect/>
          </a:stretch>
        </p:blipFill>
        <p:spPr bwMode="auto">
          <a:xfrm>
            <a:off x="3005916" y="2636912"/>
            <a:ext cx="4103184" cy="27325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5362" name="Rectangle 2"/>
          <p:cNvSpPr>
            <a:spLocks noChangeArrowheads="1"/>
          </p:cNvSpPr>
          <p:nvPr/>
        </p:nvSpPr>
        <p:spPr bwMode="auto">
          <a:xfrm>
            <a:off x="1" y="5857893"/>
            <a:ext cx="1029811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Times New Roman CYR"/>
                <a:ea typeface="Times New Roman" pitchFamily="18" charset="0"/>
              </a:rPr>
              <a:t>В</a:t>
            </a:r>
            <a:r>
              <a:rPr kumimoji="0" lang="ru-RU" sz="2800" b="0" i="0" u="none" strike="noStrike" cap="none" normalizeH="0" baseline="0" dirty="0" smtClean="0">
                <a:ln>
                  <a:noFill/>
                </a:ln>
                <a:solidFill>
                  <a:schemeClr val="tx1"/>
                </a:solidFill>
                <a:effectLst/>
                <a:latin typeface="Arial" pitchFamily="34" charset="0"/>
                <a:ea typeface="Times New Roman" pitchFamily="18" charset="0"/>
              </a:rPr>
              <a:t>ернитесь к </a:t>
            </a:r>
            <a:r>
              <a:rPr kumimoji="0" lang="ru-RU" sz="2800" b="0" i="0" u="none" strike="noStrike" cap="none" normalizeH="0" baseline="0" dirty="0" smtClean="0">
                <a:ln>
                  <a:noFill/>
                </a:ln>
                <a:solidFill>
                  <a:schemeClr val="tx1"/>
                </a:solidFill>
                <a:effectLst/>
                <a:latin typeface="Arial" pitchFamily="34" charset="0"/>
                <a:ea typeface="Times New Roman" pitchFamily="18" charset="0"/>
                <a:hlinkClick r:id="rId3" action="ppaction://hlinksldjump"/>
              </a:rPr>
              <a:t>карточке № 23</a:t>
            </a:r>
            <a:endParaRPr kumimoji="0" lang="ru-RU" sz="2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spd="med" advClick="0">
    <p:cover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21</a:t>
            </a:r>
            <a:endParaRPr lang="ru-RU" dirty="0"/>
          </a:p>
        </p:txBody>
      </p:sp>
      <p:sp>
        <p:nvSpPr>
          <p:cNvPr id="5" name="Содержимое 4"/>
          <p:cNvSpPr>
            <a:spLocks noGrp="1"/>
          </p:cNvSpPr>
          <p:nvPr>
            <p:ph idx="1"/>
          </p:nvPr>
        </p:nvSpPr>
        <p:spPr>
          <a:xfrm>
            <a:off x="1" y="714356"/>
            <a:ext cx="10149716" cy="6357958"/>
          </a:xfrm>
        </p:spPr>
        <p:txBody>
          <a:bodyPr>
            <a:normAutofit lnSpcReduction="10000"/>
          </a:bodyPr>
          <a:lstStyle/>
          <a:p>
            <a:pPr algn="just">
              <a:buNone/>
            </a:pPr>
            <a:r>
              <a:rPr lang="ru-RU" dirty="0" smtClean="0"/>
              <a:t>     	</a:t>
            </a:r>
            <a:r>
              <a:rPr lang="ru-RU" sz="3000" dirty="0" smtClean="0"/>
              <a:t>Конечно, это кенгуру </a:t>
            </a:r>
            <a:r>
              <a:rPr lang="ru-RU" sz="3000" dirty="0"/>
              <a:t>и валлаби, относящиеся к семейству </a:t>
            </a:r>
            <a:r>
              <a:rPr lang="ru-RU" sz="3000" dirty="0" smtClean="0"/>
              <a:t>кенгуровых, распространены </a:t>
            </a:r>
            <a:r>
              <a:rPr lang="ru-RU" sz="3000" dirty="0"/>
              <a:t>во всей </a:t>
            </a:r>
            <a:r>
              <a:rPr lang="ru-RU" sz="3000" dirty="0" err="1"/>
              <a:t>Австралазии</a:t>
            </a:r>
            <a:r>
              <a:rPr lang="ru-RU" sz="3000" dirty="0"/>
              <a:t>. </a:t>
            </a:r>
            <a:r>
              <a:rPr lang="ru-RU" sz="3000" u="sng" dirty="0"/>
              <a:t>Большой серый, или лесной</a:t>
            </a:r>
            <a:r>
              <a:rPr lang="ru-RU" sz="3000" dirty="0"/>
              <a:t>, </a:t>
            </a:r>
            <a:r>
              <a:rPr lang="ru-RU" sz="3000" dirty="0" smtClean="0"/>
              <a:t>кенгуру, самый </a:t>
            </a:r>
            <a:r>
              <a:rPr lang="ru-RU" sz="3000" dirty="0"/>
              <a:t>многочисленный представитель этого семейства, обитает в редколесьях, тогда как </a:t>
            </a:r>
            <a:r>
              <a:rPr lang="ru-RU" sz="3000" u="sng" dirty="0"/>
              <a:t>рыжий исполинский кен</a:t>
            </a:r>
            <a:r>
              <a:rPr lang="ru-RU" sz="3000" dirty="0"/>
              <a:t>гуру </a:t>
            </a:r>
            <a:r>
              <a:rPr lang="ru-RU" sz="3000" dirty="0" smtClean="0"/>
              <a:t>распространен </a:t>
            </a:r>
            <a:r>
              <a:rPr lang="ru-RU" sz="3000" dirty="0"/>
              <a:t>на равнинах во внутренних районах Австралии. Открытые местообитания характерны для </a:t>
            </a:r>
            <a:r>
              <a:rPr lang="ru-RU" sz="3000" u="sng" dirty="0"/>
              <a:t>каменных кенгуру</a:t>
            </a:r>
            <a:r>
              <a:rPr lang="ru-RU" sz="3000" dirty="0"/>
              <a:t> </a:t>
            </a:r>
            <a:r>
              <a:rPr lang="ru-RU" sz="3000" dirty="0" smtClean="0"/>
              <a:t>и </a:t>
            </a:r>
            <a:r>
              <a:rPr lang="ru-RU" sz="3000" u="sng" dirty="0"/>
              <a:t>карликовых скалистых </a:t>
            </a:r>
            <a:r>
              <a:rPr lang="ru-RU" sz="3000" u="sng" dirty="0" smtClean="0"/>
              <a:t>кенгуру</a:t>
            </a:r>
            <a:r>
              <a:rPr lang="ru-RU" sz="3000" dirty="0" smtClean="0"/>
              <a:t>. Интересны </a:t>
            </a:r>
            <a:r>
              <a:rPr lang="ru-RU" sz="3000" u="sng" dirty="0"/>
              <a:t>древесные </a:t>
            </a:r>
            <a:r>
              <a:rPr lang="ru-RU" sz="3000" u="sng" dirty="0" smtClean="0"/>
              <a:t>кенгуру</a:t>
            </a:r>
            <a:r>
              <a:rPr lang="ru-RU" sz="3000" dirty="0" smtClean="0"/>
              <a:t>, у </a:t>
            </a:r>
            <a:r>
              <a:rPr lang="ru-RU" sz="3000" dirty="0"/>
              <a:t>которых конечности приспособлены и для лазания по деревьям, и для прыжков.</a:t>
            </a:r>
            <a:endParaRPr lang="ru-RU" dirty="0"/>
          </a:p>
          <a:p>
            <a:pPr indent="3783013">
              <a:buNone/>
            </a:pPr>
            <a:r>
              <a:rPr lang="ru-RU" sz="3000" dirty="0" smtClean="0"/>
              <a:t>Рыжий кенгуру</a:t>
            </a:r>
            <a:endParaRPr lang="ru-RU" dirty="0" smtClean="0"/>
          </a:p>
          <a:p>
            <a:pPr>
              <a:buNone/>
            </a:pPr>
            <a:endParaRPr lang="ru-RU" dirty="0"/>
          </a:p>
          <a:p>
            <a:pPr indent="820738">
              <a:buNone/>
            </a:pPr>
            <a:r>
              <a:rPr lang="ru-RU" dirty="0" smtClean="0"/>
              <a:t>Возьмите </a:t>
            </a:r>
            <a:r>
              <a:rPr lang="ru-RU" dirty="0">
                <a:hlinkClick r:id="rId2" action="ppaction://hlinksldjump"/>
              </a:rPr>
              <a:t>карточку № </a:t>
            </a:r>
            <a:r>
              <a:rPr lang="ru-RU" dirty="0" smtClean="0">
                <a:hlinkClick r:id="rId2" action="ppaction://hlinksldjump"/>
              </a:rPr>
              <a:t>32</a:t>
            </a:r>
            <a:endParaRPr lang="ru-RU" dirty="0"/>
          </a:p>
        </p:txBody>
      </p:sp>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65280" y="4929198"/>
            <a:ext cx="2896329" cy="19288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advClick="0">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214290"/>
            <a:ext cx="9268302" cy="368280"/>
          </a:xfrm>
        </p:spPr>
        <p:txBody>
          <a:bodyPr>
            <a:normAutofit fontScale="90000"/>
          </a:bodyPr>
          <a:lstStyle/>
          <a:p>
            <a:r>
              <a:rPr lang="ru-RU" b="1" dirty="0" smtClean="0"/>
              <a:t>Карточка № 32</a:t>
            </a:r>
            <a:endParaRPr lang="ru-RU" dirty="0"/>
          </a:p>
        </p:txBody>
      </p:sp>
      <p:sp>
        <p:nvSpPr>
          <p:cNvPr id="5" name="Содержимое 4"/>
          <p:cNvSpPr>
            <a:spLocks noGrp="1"/>
          </p:cNvSpPr>
          <p:nvPr>
            <p:ph idx="1"/>
          </p:nvPr>
        </p:nvSpPr>
        <p:spPr>
          <a:xfrm>
            <a:off x="1" y="785794"/>
            <a:ext cx="10149716" cy="6072206"/>
          </a:xfrm>
        </p:spPr>
        <p:txBody>
          <a:bodyPr>
            <a:normAutofit/>
          </a:bodyPr>
          <a:lstStyle/>
          <a:p>
            <a:pPr algn="just">
              <a:buNone/>
            </a:pPr>
            <a:r>
              <a:rPr lang="ru-RU" dirty="0" smtClean="0"/>
              <a:t>	    	 В настоящее время население Австралии составляет около  20  млн человек.  Штат Виктория и Австралийская столичная территория – самые густонаселенные районы; обширные пустынные области Северной территории и Западной Австралии наименее населены. Выберите столицу Австралийского Союза – «столицу, не </a:t>
            </a:r>
            <a:r>
              <a:rPr lang="ru-RU" dirty="0"/>
              <a:t>имеющую населения…» :</a:t>
            </a:r>
            <a:endParaRPr lang="ru-RU" dirty="0" smtClean="0"/>
          </a:p>
          <a:p>
            <a:pPr>
              <a:buNone/>
            </a:pPr>
            <a:endParaRPr lang="ru-RU" sz="1800" dirty="0" smtClean="0"/>
          </a:p>
          <a:p>
            <a:pPr marL="2597150" indent="271463">
              <a:buClr>
                <a:schemeClr val="tx1">
                  <a:lumMod val="75000"/>
                  <a:lumOff val="25000"/>
                </a:schemeClr>
              </a:buClr>
              <a:buFont typeface="+mj-lt"/>
              <a:buAutoNum type="arabicPeriod"/>
            </a:pPr>
            <a:r>
              <a:rPr lang="ru-RU" sz="3600" dirty="0" smtClean="0">
                <a:solidFill>
                  <a:schemeClr val="accent2"/>
                </a:solidFill>
              </a:rPr>
              <a:t>Мельбурн- </a:t>
            </a:r>
            <a:r>
              <a:rPr lang="ru-RU" sz="3600" dirty="0" smtClean="0">
                <a:hlinkClick r:id="rId2" action="ppaction://hlinksldjump"/>
              </a:rPr>
              <a:t>карточка </a:t>
            </a:r>
            <a:r>
              <a:rPr lang="ru-RU" sz="3600" dirty="0">
                <a:hlinkClick r:id="rId2" action="ppaction://hlinksldjump"/>
              </a:rPr>
              <a:t>№ </a:t>
            </a:r>
            <a:r>
              <a:rPr lang="ru-RU" sz="3600" dirty="0" smtClean="0">
                <a:hlinkClick r:id="rId2" action="ppaction://hlinksldjump"/>
              </a:rPr>
              <a:t>16</a:t>
            </a:r>
            <a:endParaRPr lang="ru-RU" sz="3600" dirty="0"/>
          </a:p>
          <a:p>
            <a:pPr marL="2597150" indent="271463">
              <a:buClr>
                <a:schemeClr val="tx1">
                  <a:lumMod val="75000"/>
                  <a:lumOff val="25000"/>
                </a:schemeClr>
              </a:buClr>
              <a:buFont typeface="+mj-lt"/>
              <a:buAutoNum type="arabicPeriod"/>
            </a:pPr>
            <a:r>
              <a:rPr lang="ru-RU" sz="3600" dirty="0" smtClean="0">
                <a:solidFill>
                  <a:srgbClr val="00B0F0"/>
                </a:solidFill>
              </a:rPr>
              <a:t>Сидней- </a:t>
            </a:r>
            <a:r>
              <a:rPr lang="ru-RU" sz="3600" dirty="0" smtClean="0">
                <a:hlinkClick r:id="rId3" action="ppaction://hlinksldjump"/>
              </a:rPr>
              <a:t>карточка </a:t>
            </a:r>
            <a:r>
              <a:rPr lang="ru-RU" sz="3600" dirty="0">
                <a:hlinkClick r:id="rId3" action="ppaction://hlinksldjump"/>
              </a:rPr>
              <a:t>№ </a:t>
            </a:r>
            <a:r>
              <a:rPr lang="ru-RU" sz="3600" dirty="0" smtClean="0">
                <a:hlinkClick r:id="rId3" action="ppaction://hlinksldjump"/>
              </a:rPr>
              <a:t>27</a:t>
            </a:r>
            <a:endParaRPr lang="ru-RU" sz="3600" dirty="0"/>
          </a:p>
          <a:p>
            <a:pPr marL="2597150" indent="271463">
              <a:buClr>
                <a:schemeClr val="tx1">
                  <a:lumMod val="75000"/>
                  <a:lumOff val="25000"/>
                </a:schemeClr>
              </a:buClr>
              <a:buFont typeface="+mj-lt"/>
              <a:buAutoNum type="arabicPeriod"/>
            </a:pPr>
            <a:r>
              <a:rPr lang="ru-RU" sz="3600" dirty="0" smtClean="0">
                <a:solidFill>
                  <a:schemeClr val="accent6">
                    <a:lumMod val="75000"/>
                  </a:schemeClr>
                </a:solidFill>
              </a:rPr>
              <a:t>Канберра- </a:t>
            </a:r>
            <a:r>
              <a:rPr lang="ru-RU" sz="3600" dirty="0" smtClean="0">
                <a:hlinkClick r:id="rId4" action="ppaction://hlinksldjump"/>
              </a:rPr>
              <a:t>карточка </a:t>
            </a:r>
            <a:r>
              <a:rPr lang="ru-RU" sz="3600" dirty="0">
                <a:hlinkClick r:id="rId4" action="ppaction://hlinksldjump"/>
              </a:rPr>
              <a:t>№ </a:t>
            </a:r>
            <a:r>
              <a:rPr lang="ru-RU" sz="3600" dirty="0" smtClean="0">
                <a:hlinkClick r:id="rId4" action="ppaction://hlinksldjump"/>
              </a:rPr>
              <a:t>28</a:t>
            </a:r>
            <a:endParaRPr lang="ru-RU" sz="3600" dirty="0"/>
          </a:p>
        </p:txBody>
      </p:sp>
    </p:spTree>
  </p:cSld>
  <p:clrMapOvr>
    <a:masterClrMapping/>
  </p:clrMapOvr>
  <p:transition spd="med" advClick="0">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16</a:t>
            </a:r>
            <a:endParaRPr lang="ru-RU" dirty="0"/>
          </a:p>
        </p:txBody>
      </p:sp>
      <p:sp>
        <p:nvSpPr>
          <p:cNvPr id="3" name="Содержимое 2"/>
          <p:cNvSpPr>
            <a:spLocks noGrp="1"/>
          </p:cNvSpPr>
          <p:nvPr>
            <p:ph idx="1"/>
          </p:nvPr>
        </p:nvSpPr>
        <p:spPr>
          <a:xfrm>
            <a:off x="1" y="428604"/>
            <a:ext cx="10149716" cy="6429396"/>
          </a:xfrm>
        </p:spPr>
        <p:txBody>
          <a:bodyPr>
            <a:normAutofit/>
          </a:bodyPr>
          <a:lstStyle/>
          <a:p>
            <a:pPr>
              <a:buNone/>
            </a:pPr>
            <a:r>
              <a:rPr lang="ru-RU" b="1" dirty="0"/>
              <a:t> </a:t>
            </a:r>
            <a:endParaRPr lang="ru-RU" dirty="0"/>
          </a:p>
          <a:p>
            <a:pPr algn="just">
              <a:buNone/>
            </a:pPr>
            <a:r>
              <a:rPr lang="ru-RU" dirty="0" smtClean="0"/>
              <a:t>    	Нет</a:t>
            </a:r>
            <a:r>
              <a:rPr lang="ru-RU" dirty="0"/>
              <a:t>, вы не правы. </a:t>
            </a:r>
            <a:endParaRPr lang="ru-RU" dirty="0" smtClean="0"/>
          </a:p>
          <a:p>
            <a:pPr algn="just">
              <a:buNone/>
            </a:pP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32</a:t>
            </a:r>
            <a:endParaRPr lang="ru-RU" dirty="0"/>
          </a:p>
        </p:txBody>
      </p:sp>
    </p:spTree>
  </p:cSld>
  <p:clrMapOvr>
    <a:masterClrMapping/>
  </p:clrMapOvr>
  <p:transition spd="med" advClick="0">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27</a:t>
            </a:r>
            <a:endParaRPr lang="ru-RU" dirty="0"/>
          </a:p>
        </p:txBody>
      </p:sp>
      <p:sp>
        <p:nvSpPr>
          <p:cNvPr id="5" name="Содержимое 4"/>
          <p:cNvSpPr>
            <a:spLocks noGrp="1"/>
          </p:cNvSpPr>
          <p:nvPr>
            <p:ph idx="1"/>
          </p:nvPr>
        </p:nvSpPr>
        <p:spPr>
          <a:xfrm>
            <a:off x="1" y="714356"/>
            <a:ext cx="10149716" cy="6357958"/>
          </a:xfrm>
        </p:spPr>
        <p:txBody>
          <a:bodyPr>
            <a:normAutofit/>
          </a:bodyPr>
          <a:lstStyle/>
          <a:p>
            <a:pPr algn="just">
              <a:buNone/>
            </a:pPr>
            <a:r>
              <a:rPr lang="ru-RU" dirty="0" smtClean="0"/>
              <a:t>		</a:t>
            </a:r>
            <a:r>
              <a:rPr lang="ru-RU" sz="3000" dirty="0" smtClean="0"/>
              <a:t>Вы не правы. Но раз уж вы взяли эту карточку, то прочитайте информацию о столице страны. Столица страны была спланирована как образцовый город </a:t>
            </a:r>
            <a:r>
              <a:rPr lang="ru-RU" sz="3000" dirty="0" err="1" smtClean="0"/>
              <a:t>Уолтером</a:t>
            </a:r>
            <a:r>
              <a:rPr lang="ru-RU" sz="3000" dirty="0" smtClean="0"/>
              <a:t> </a:t>
            </a:r>
            <a:r>
              <a:rPr lang="ru-RU" sz="3000" dirty="0" err="1" smtClean="0"/>
              <a:t>Берли</a:t>
            </a:r>
            <a:r>
              <a:rPr lang="ru-RU" sz="3000" dirty="0" smtClean="0"/>
              <a:t> </a:t>
            </a:r>
            <a:r>
              <a:rPr lang="ru-RU" sz="3000" dirty="0" err="1" smtClean="0"/>
              <a:t>Гриффином</a:t>
            </a:r>
            <a:r>
              <a:rPr lang="ru-RU" sz="3000" dirty="0" smtClean="0"/>
              <a:t> в 1911. Еще в середине 1950-х годов она оставалась небольшим городом. Быстрый ее рост начался после создания Комиссии по развитию национальной столицы в 1956 г. Вместе с соседним городом </a:t>
            </a:r>
            <a:r>
              <a:rPr lang="ru-RU" sz="3000" dirty="0" err="1" smtClean="0"/>
              <a:t>Куинбеян</a:t>
            </a:r>
            <a:r>
              <a:rPr lang="ru-RU" sz="3000" dirty="0" smtClean="0"/>
              <a:t> в столице проживает более 300 тыс. человек. </a:t>
            </a:r>
            <a:endParaRPr lang="ru-RU" dirty="0" smtClean="0"/>
          </a:p>
          <a:p>
            <a:pPr algn="ctr">
              <a:buNone/>
            </a:pPr>
            <a:r>
              <a:rPr lang="ru-RU" dirty="0" smtClean="0"/>
              <a:t>Вернитесь к </a:t>
            </a:r>
            <a:r>
              <a:rPr lang="ru-RU" dirty="0" smtClean="0">
                <a:hlinkClick r:id="rId2" action="ppaction://hlinksldjump"/>
              </a:rPr>
              <a:t>карточке № 32</a:t>
            </a:r>
            <a:endParaRPr lang="ru-RU" dirty="0"/>
          </a:p>
        </p:txBody>
      </p:sp>
    </p:spTree>
  </p:cSld>
  <p:clrMapOvr>
    <a:masterClrMapping/>
  </p:clrMapOvr>
  <p:transition spd="med" advClick="0">
    <p:cover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142852"/>
            <a:ext cx="9268302" cy="439718"/>
          </a:xfrm>
        </p:spPr>
        <p:txBody>
          <a:bodyPr>
            <a:normAutofit fontScale="90000"/>
          </a:bodyPr>
          <a:lstStyle/>
          <a:p>
            <a:r>
              <a:rPr lang="ru-RU" b="1" dirty="0" smtClean="0"/>
              <a:t>Карточка № 28</a:t>
            </a:r>
            <a:endParaRPr lang="ru-RU" dirty="0"/>
          </a:p>
        </p:txBody>
      </p:sp>
      <p:sp>
        <p:nvSpPr>
          <p:cNvPr id="5" name="Содержимое 4"/>
          <p:cNvSpPr>
            <a:spLocks noGrp="1"/>
          </p:cNvSpPr>
          <p:nvPr>
            <p:ph idx="1"/>
          </p:nvPr>
        </p:nvSpPr>
        <p:spPr>
          <a:xfrm>
            <a:off x="0" y="642918"/>
            <a:ext cx="10149716" cy="6357958"/>
          </a:xfrm>
        </p:spPr>
        <p:txBody>
          <a:bodyPr>
            <a:normAutofit/>
          </a:bodyPr>
          <a:lstStyle/>
          <a:p>
            <a:pPr algn="just">
              <a:buNone/>
            </a:pPr>
            <a:r>
              <a:rPr lang="ru-RU" dirty="0" smtClean="0"/>
              <a:t>		</a:t>
            </a:r>
            <a:r>
              <a:rPr lang="ru-RU" sz="2800" dirty="0" smtClean="0"/>
              <a:t> Да, это Канберра. В настоящее время типичный австралиец живет в пригородах пяти крупных городов – Сиднея, Мельбурна, </a:t>
            </a:r>
            <a:r>
              <a:rPr lang="ru-RU" sz="2800" dirty="0" err="1" smtClean="0"/>
              <a:t>Брисбена</a:t>
            </a:r>
            <a:r>
              <a:rPr lang="ru-RU" sz="2800" dirty="0" smtClean="0"/>
              <a:t>, Аделаиды и Перта. </a:t>
            </a:r>
          </a:p>
          <a:p>
            <a:pPr algn="just">
              <a:buNone/>
            </a:pPr>
            <a:r>
              <a:rPr lang="ru-RU" sz="2800" dirty="0" smtClean="0"/>
              <a:t>		1 января 1901 г. шесть самоуправляемых британских колоний – Новый Южный Уэльс, Виктория, </a:t>
            </a:r>
            <a:r>
              <a:rPr lang="ru-RU" sz="2800" dirty="0" err="1" smtClean="0"/>
              <a:t>Квинсленд</a:t>
            </a:r>
            <a:r>
              <a:rPr lang="ru-RU" sz="2800" dirty="0" smtClean="0"/>
              <a:t>, Южная Австралия, Западная Австралия и Тасмания – объединились на федеративных началах и образовали Австралийский Союз. Эти шесть колоний остались первыми штатами новой федеральной системы. </a:t>
            </a:r>
            <a:r>
              <a:rPr lang="ru-RU" sz="2800" b="1" i="1" dirty="0" smtClean="0">
                <a:solidFill>
                  <a:schemeClr val="tx2"/>
                </a:solidFill>
              </a:rPr>
              <a:t>Кроме того, выделены две территории:</a:t>
            </a:r>
            <a:endParaRPr lang="ru-RU" sz="2800" dirty="0" smtClean="0"/>
          </a:p>
          <a:p>
            <a:pPr marL="623888" indent="269875">
              <a:buClr>
                <a:schemeClr val="tx1">
                  <a:lumMod val="75000"/>
                  <a:lumOff val="25000"/>
                </a:schemeClr>
              </a:buClr>
              <a:buFont typeface="+mj-lt"/>
              <a:buAutoNum type="arabicPeriod"/>
              <a:tabLst>
                <a:tab pos="623888" algn="l"/>
              </a:tabLst>
            </a:pPr>
            <a:r>
              <a:rPr lang="ru-RU" sz="2400" dirty="0" smtClean="0">
                <a:solidFill>
                  <a:srgbClr val="0070C0"/>
                </a:solidFill>
              </a:rPr>
              <a:t>Северная территория и Британская колония -</a:t>
            </a:r>
            <a:r>
              <a:rPr lang="ru-RU" sz="2400" dirty="0" smtClean="0"/>
              <a:t> </a:t>
            </a:r>
            <a:r>
              <a:rPr lang="ru-RU" sz="2400" dirty="0" smtClean="0">
                <a:hlinkClick r:id="rId2" action="ppaction://hlinksldjump"/>
              </a:rPr>
              <a:t>карточка № 33</a:t>
            </a:r>
            <a:endParaRPr lang="ru-RU" sz="2400" dirty="0" smtClean="0"/>
          </a:p>
          <a:p>
            <a:pPr marL="623888" indent="269875">
              <a:buClr>
                <a:schemeClr val="tx1">
                  <a:lumMod val="75000"/>
                  <a:lumOff val="25000"/>
                </a:schemeClr>
              </a:buClr>
              <a:buFont typeface="+mj-lt"/>
              <a:buAutoNum type="arabicPeriod"/>
            </a:pPr>
            <a:r>
              <a:rPr lang="ru-RU" sz="2400" dirty="0" smtClean="0">
                <a:solidFill>
                  <a:schemeClr val="accent2"/>
                </a:solidFill>
              </a:rPr>
              <a:t>Северная территория и Австралийская столичная территория -</a:t>
            </a:r>
            <a:r>
              <a:rPr lang="ru-RU" sz="2400" dirty="0" smtClean="0"/>
              <a:t> </a:t>
            </a:r>
            <a:r>
              <a:rPr lang="ru-RU" sz="2400" dirty="0" smtClean="0">
                <a:hlinkClick r:id="rId3" action="ppaction://hlinksldjump"/>
              </a:rPr>
              <a:t>№ 44</a:t>
            </a:r>
            <a:endParaRPr lang="ru-RU" sz="2400" dirty="0" smtClean="0"/>
          </a:p>
          <a:p>
            <a:pPr marL="623888" indent="269875">
              <a:buClr>
                <a:schemeClr val="tx1">
                  <a:lumMod val="75000"/>
                  <a:lumOff val="25000"/>
                </a:schemeClr>
              </a:buClr>
              <a:buFont typeface="+mj-lt"/>
              <a:buAutoNum type="arabicPeriod"/>
            </a:pPr>
            <a:r>
              <a:rPr lang="ru-RU" sz="2400" dirty="0" smtClean="0">
                <a:solidFill>
                  <a:srgbClr val="00B050"/>
                </a:solidFill>
              </a:rPr>
              <a:t>Северная территория и Восточные побережья - </a:t>
            </a:r>
            <a:r>
              <a:rPr lang="ru-RU" sz="2400" dirty="0" smtClean="0">
                <a:hlinkClick r:id="rId4" action="ppaction://hlinksldjump"/>
              </a:rPr>
              <a:t>карточка № 39</a:t>
            </a:r>
            <a:endParaRPr lang="ru-RU" sz="2800" dirty="0"/>
          </a:p>
        </p:txBody>
      </p:sp>
    </p:spTree>
  </p:cSld>
  <p:clrMapOvr>
    <a:masterClrMapping/>
  </p:clrMapOvr>
  <p:transition spd="med" advClick="0">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39</a:t>
            </a:r>
            <a:endParaRPr lang="ru-RU" dirty="0"/>
          </a:p>
        </p:txBody>
      </p:sp>
      <p:sp>
        <p:nvSpPr>
          <p:cNvPr id="3" name="Содержимое 2"/>
          <p:cNvSpPr>
            <a:spLocks noGrp="1"/>
          </p:cNvSpPr>
          <p:nvPr>
            <p:ph idx="1"/>
          </p:nvPr>
        </p:nvSpPr>
        <p:spPr>
          <a:xfrm>
            <a:off x="0" y="500042"/>
            <a:ext cx="10149716" cy="6143644"/>
          </a:xfrm>
        </p:spPr>
        <p:txBody>
          <a:bodyPr>
            <a:normAutofit/>
          </a:bodyPr>
          <a:lstStyle/>
          <a:p>
            <a:pPr>
              <a:buNone/>
            </a:pPr>
            <a:r>
              <a:rPr lang="ru-RU" b="1" dirty="0"/>
              <a:t> </a:t>
            </a:r>
            <a:endParaRPr lang="ru-RU" dirty="0"/>
          </a:p>
          <a:p>
            <a:pPr algn="just">
              <a:buNone/>
            </a:pPr>
            <a:r>
              <a:rPr lang="ru-RU" dirty="0" smtClean="0"/>
              <a:t>		Вы не правы</a:t>
            </a:r>
            <a:r>
              <a:rPr lang="ru-RU" b="1" dirty="0" smtClean="0"/>
              <a:t>. </a:t>
            </a:r>
            <a:r>
              <a:rPr lang="ru-RU" dirty="0" smtClean="0"/>
              <a:t>Северная территория действительно есть, а вот Восточных территорий нет. Почему возник этот вариант ответа? Познакомьтесь с дополнительной информацией. Ежегодно Австралию посещает более 4 млн. иностранных туристов. Почти все туристические объекты: Большой Барьерный риф, «Золотой берег» и «Солнечный берег» расположены в пределах восточного побережья Австралии.</a:t>
            </a:r>
          </a:p>
          <a:p>
            <a:pPr>
              <a:buNone/>
            </a:pPr>
            <a:endParaRPr lang="ru-RU" sz="1900" dirty="0" smtClean="0"/>
          </a:p>
          <a:p>
            <a:pPr algn="ctr">
              <a:buNone/>
            </a:pPr>
            <a:r>
              <a:rPr lang="ru-RU" dirty="0" smtClean="0"/>
              <a:t>Вернитесь к </a:t>
            </a:r>
            <a:r>
              <a:rPr lang="ru-RU" dirty="0" smtClean="0">
                <a:hlinkClick r:id="rId2" action="ppaction://hlinksldjump"/>
              </a:rPr>
              <a:t>карточке № 28</a:t>
            </a:r>
            <a:endParaRPr lang="ru-RU" dirty="0"/>
          </a:p>
        </p:txBody>
      </p:sp>
    </p:spTree>
  </p:cSld>
  <p:clrMapOvr>
    <a:masterClrMapping/>
  </p:clrMapOvr>
  <p:transition spd="med" advClick="0">
    <p:cover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33</a:t>
            </a:r>
            <a:endParaRPr lang="ru-RU" dirty="0"/>
          </a:p>
        </p:txBody>
      </p:sp>
      <p:sp>
        <p:nvSpPr>
          <p:cNvPr id="3" name="Содержимое 2"/>
          <p:cNvSpPr>
            <a:spLocks noGrp="1"/>
          </p:cNvSpPr>
          <p:nvPr>
            <p:ph idx="1"/>
          </p:nvPr>
        </p:nvSpPr>
        <p:spPr>
          <a:xfrm>
            <a:off x="-1" y="116632"/>
            <a:ext cx="10298113" cy="6741368"/>
          </a:xfrm>
        </p:spPr>
        <p:txBody>
          <a:bodyPr>
            <a:normAutofit/>
          </a:bodyPr>
          <a:lstStyle/>
          <a:p>
            <a:pPr>
              <a:buNone/>
            </a:pPr>
            <a:r>
              <a:rPr lang="ru-RU" b="1" dirty="0"/>
              <a:t> </a:t>
            </a:r>
            <a:endParaRPr lang="ru-RU" dirty="0"/>
          </a:p>
          <a:p>
            <a:pPr algn="just">
              <a:buNone/>
            </a:pPr>
            <a:r>
              <a:rPr lang="ru-RU" dirty="0" smtClean="0"/>
              <a:t>		</a:t>
            </a:r>
            <a:r>
              <a:rPr lang="ru-RU" sz="2800" dirty="0" smtClean="0"/>
              <a:t>Вы не правы. Северная территория действительно есть, а вот Британской колонии не существует. Почему такой вариант ответа возник? Познакомьтесь с дополнительной информацией. Главой государства в Австралии номинально является британский монарх, чьи полномочия формально делегируются генерал-губернатору, назначаемому монархом по представлению австралийского правительства. </a:t>
            </a:r>
            <a:endParaRPr lang="ru-RU" sz="2800" dirty="0"/>
          </a:p>
          <a:p>
            <a:pPr algn="just">
              <a:buNone/>
            </a:pPr>
            <a:endParaRPr lang="ru-RU" sz="1200" dirty="0" smtClean="0"/>
          </a:p>
          <a:p>
            <a:pPr algn="just">
              <a:buNone/>
            </a:pPr>
            <a:endParaRPr lang="ru-RU" sz="1200" dirty="0"/>
          </a:p>
          <a:p>
            <a:pPr algn="just">
              <a:buNone/>
            </a:pPr>
            <a:endParaRPr lang="ru-RU" sz="1200" dirty="0" smtClean="0"/>
          </a:p>
          <a:p>
            <a:pPr algn="just">
              <a:buNone/>
            </a:pPr>
            <a:endParaRPr lang="ru-RU" sz="1200" dirty="0"/>
          </a:p>
          <a:p>
            <a:pPr algn="just">
              <a:buNone/>
            </a:pPr>
            <a:endParaRPr lang="ru-RU" sz="1200" dirty="0" smtClean="0"/>
          </a:p>
          <a:p>
            <a:pPr algn="just">
              <a:buNone/>
            </a:pPr>
            <a:endParaRPr lang="ru-RU" sz="1200" dirty="0"/>
          </a:p>
          <a:p>
            <a:pPr algn="just">
              <a:buNone/>
            </a:pPr>
            <a:r>
              <a:rPr lang="ru-RU" dirty="0" smtClean="0"/>
              <a:t>Вернитесь к </a:t>
            </a:r>
            <a:r>
              <a:rPr lang="ru-RU" dirty="0" smtClean="0">
                <a:hlinkClick r:id="rId2" action="ppaction://hlinksldjump"/>
              </a:rPr>
              <a:t>карточке № 28</a:t>
            </a:r>
            <a:endParaRPr lang="ru-RU" dirty="0" smtClean="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17208" y="3814202"/>
            <a:ext cx="3748992" cy="3032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advClick="0">
    <p:cover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285728"/>
            <a:ext cx="9268302" cy="368280"/>
          </a:xfrm>
        </p:spPr>
        <p:txBody>
          <a:bodyPr>
            <a:normAutofit fontScale="90000"/>
          </a:bodyPr>
          <a:lstStyle/>
          <a:p>
            <a:r>
              <a:rPr lang="ru-RU" b="1" dirty="0" smtClean="0"/>
              <a:t>Карточка № 44</a:t>
            </a:r>
            <a:endParaRPr lang="ru-RU" dirty="0"/>
          </a:p>
        </p:txBody>
      </p:sp>
      <p:sp>
        <p:nvSpPr>
          <p:cNvPr id="5" name="Содержимое 4"/>
          <p:cNvSpPr>
            <a:spLocks noGrp="1"/>
          </p:cNvSpPr>
          <p:nvPr>
            <p:ph idx="1"/>
          </p:nvPr>
        </p:nvSpPr>
        <p:spPr>
          <a:xfrm>
            <a:off x="148396" y="714356"/>
            <a:ext cx="10001321" cy="5715040"/>
          </a:xfrm>
        </p:spPr>
        <p:txBody>
          <a:bodyPr>
            <a:normAutofit/>
          </a:bodyPr>
          <a:lstStyle/>
          <a:p>
            <a:pPr algn="just">
              <a:buNone/>
            </a:pPr>
            <a:r>
              <a:rPr lang="ru-RU" sz="2800" dirty="0" smtClean="0"/>
              <a:t>		Да, вы правы.</a:t>
            </a:r>
            <a:r>
              <a:rPr lang="ru-RU" sz="2800" dirty="0">
                <a:solidFill>
                  <a:schemeClr val="accent2"/>
                </a:solidFill>
              </a:rPr>
              <a:t> </a:t>
            </a:r>
            <a:r>
              <a:rPr lang="ru-RU" sz="2800" dirty="0" smtClean="0"/>
              <a:t>Это Северная </a:t>
            </a:r>
            <a:r>
              <a:rPr lang="ru-RU" sz="2800" dirty="0"/>
              <a:t>территория и Австралийская столичная </a:t>
            </a:r>
            <a:r>
              <a:rPr lang="ru-RU" sz="2800" dirty="0" smtClean="0"/>
              <a:t>территория.</a:t>
            </a:r>
          </a:p>
          <a:p>
            <a:pPr algn="just">
              <a:buNone/>
            </a:pPr>
            <a:endParaRPr lang="ru-RU" sz="2800" dirty="0"/>
          </a:p>
          <a:p>
            <a:pPr algn="just">
              <a:buNone/>
            </a:pPr>
            <a:r>
              <a:rPr lang="ru-RU" sz="2800" dirty="0" smtClean="0"/>
              <a:t> </a:t>
            </a:r>
            <a:endParaRPr lang="ru-RU" sz="2600" dirty="0" smtClean="0"/>
          </a:p>
          <a:p>
            <a:pPr>
              <a:buNone/>
            </a:pPr>
            <a:endParaRPr lang="ru-RU" sz="2600" dirty="0" smtClean="0"/>
          </a:p>
          <a:p>
            <a:pPr>
              <a:buNone/>
            </a:pPr>
            <a:endParaRPr lang="ru-RU" dirty="0" smtClean="0"/>
          </a:p>
          <a:p>
            <a:pPr>
              <a:buNone/>
            </a:pPr>
            <a:endParaRPr lang="ru-RU" dirty="0" smtClean="0"/>
          </a:p>
          <a:p>
            <a:pPr>
              <a:buNone/>
            </a:pPr>
            <a:endParaRPr lang="ru-RU" dirty="0" smtClean="0"/>
          </a:p>
        </p:txBody>
      </p:sp>
      <p:sp>
        <p:nvSpPr>
          <p:cNvPr id="4" name="Прямоугольник 3"/>
          <p:cNvSpPr/>
          <p:nvPr/>
        </p:nvSpPr>
        <p:spPr>
          <a:xfrm>
            <a:off x="784808" y="2008310"/>
            <a:ext cx="8368455" cy="175432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3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ru-RU"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Вы финишировали!  Поздравляю!</a:t>
            </a:r>
            <a:endParaRPr lang="ru-RU"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Прямоугольник 2"/>
          <p:cNvSpPr/>
          <p:nvPr/>
        </p:nvSpPr>
        <p:spPr>
          <a:xfrm>
            <a:off x="2196728" y="3789040"/>
            <a:ext cx="6316058" cy="2739211"/>
          </a:xfrm>
          <a:prstGeom prst="rect">
            <a:avLst/>
          </a:prstGeom>
        </p:spPr>
        <p:txBody>
          <a:bodyPr wrap="square">
            <a:spAutoFit/>
          </a:bodyPr>
          <a:lstStyle/>
          <a:p>
            <a:endParaRPr lang="ru-RU" sz="2800" dirty="0" smtClean="0"/>
          </a:p>
          <a:p>
            <a:r>
              <a:rPr lang="ru-RU" sz="3600" dirty="0" smtClean="0"/>
              <a:t>Игра </a:t>
            </a:r>
            <a:r>
              <a:rPr lang="ru-RU" sz="3600" dirty="0"/>
              <a:t>закончена.</a:t>
            </a:r>
            <a:br>
              <a:rPr lang="ru-RU" sz="3600" dirty="0"/>
            </a:br>
            <a:r>
              <a:rPr lang="ru-RU" sz="3600" dirty="0"/>
              <a:t>Переходим к </a:t>
            </a:r>
            <a:r>
              <a:rPr lang="ru-RU" sz="3600"/>
              <a:t>тестированию</a:t>
            </a:r>
            <a:r>
              <a:rPr lang="ru-RU" sz="3600" smtClean="0"/>
              <a:t>.</a:t>
            </a:r>
          </a:p>
          <a:p>
            <a:r>
              <a:rPr lang="ru-RU" sz="3600" dirty="0"/>
              <a:t/>
            </a:r>
            <a:br>
              <a:rPr lang="ru-RU" sz="3600" dirty="0"/>
            </a:br>
            <a:endParaRPr lang="ru-RU" sz="3600" dirty="0"/>
          </a:p>
        </p:txBody>
      </p:sp>
    </p:spTree>
  </p:cSld>
  <p:clrMapOvr>
    <a:masterClrMapping/>
  </p:clrMapOvr>
  <p:transition spd="med" advClick="0">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11156"/>
          </a:xfrm>
        </p:spPr>
        <p:txBody>
          <a:bodyPr>
            <a:normAutofit fontScale="90000"/>
          </a:bodyPr>
          <a:lstStyle/>
          <a:p>
            <a:r>
              <a:rPr lang="ru-RU" b="1" dirty="0" smtClean="0"/>
              <a:t>Карточка № 12</a:t>
            </a:r>
            <a:endParaRPr lang="ru-RU" dirty="0"/>
          </a:p>
        </p:txBody>
      </p:sp>
      <p:sp>
        <p:nvSpPr>
          <p:cNvPr id="5" name="Содержимое 4"/>
          <p:cNvSpPr>
            <a:spLocks noGrp="1"/>
          </p:cNvSpPr>
          <p:nvPr>
            <p:ph idx="1"/>
          </p:nvPr>
        </p:nvSpPr>
        <p:spPr>
          <a:xfrm>
            <a:off x="0" y="785794"/>
            <a:ext cx="10298113" cy="1143008"/>
          </a:xfrm>
        </p:spPr>
        <p:txBody>
          <a:bodyPr>
            <a:normAutofit fontScale="25000" lnSpcReduction="20000"/>
          </a:bodyPr>
          <a:lstStyle/>
          <a:p>
            <a:pPr algn="ctr">
              <a:buNone/>
            </a:pPr>
            <a:r>
              <a:rPr lang="ru-RU" sz="12800" dirty="0" smtClean="0"/>
              <a:t>    Вы </a:t>
            </a:r>
            <a:r>
              <a:rPr lang="ru-RU" sz="12800" dirty="0"/>
              <a:t>не правы. На западе Австралии располагается открытый Индийский океан. </a:t>
            </a:r>
          </a:p>
          <a:p>
            <a:pPr>
              <a:buNone/>
            </a:pPr>
            <a:r>
              <a:rPr lang="ru-RU" dirty="0"/>
              <a:t> </a:t>
            </a:r>
          </a:p>
          <a:p>
            <a:pPr>
              <a:buNone/>
            </a:pPr>
            <a:r>
              <a:rPr lang="ru-RU" dirty="0"/>
              <a:t>  </a:t>
            </a:r>
          </a:p>
          <a:p>
            <a:pPr>
              <a:buNone/>
            </a:pPr>
            <a:r>
              <a:rPr lang="ru-RU" dirty="0"/>
              <a:t> </a:t>
            </a:r>
          </a:p>
          <a:p>
            <a:pPr>
              <a:buNone/>
            </a:pPr>
            <a:r>
              <a:rPr lang="ru-RU" dirty="0"/>
              <a:t>            </a:t>
            </a:r>
            <a:endParaRPr lang="ru-RU" dirty="0" smtClean="0"/>
          </a:p>
          <a:p>
            <a:pPr>
              <a:buNone/>
            </a:pPr>
            <a:endParaRPr lang="ru-RU" dirty="0"/>
          </a:p>
          <a:p>
            <a:pPr>
              <a:buNone/>
            </a:pPr>
            <a:endParaRPr lang="ru-RU" dirty="0" smtClean="0"/>
          </a:p>
          <a:p>
            <a:pPr>
              <a:buNone/>
            </a:pPr>
            <a:endParaRPr lang="ru-RU" dirty="0" smtClean="0"/>
          </a:p>
        </p:txBody>
      </p:sp>
      <p:pic>
        <p:nvPicPr>
          <p:cNvPr id="6" name="Picture 2"/>
          <p:cNvPicPr>
            <a:picLocks noChangeAspect="1" noChangeArrowheads="1"/>
          </p:cNvPicPr>
          <p:nvPr/>
        </p:nvPicPr>
        <p:blipFill>
          <a:blip r:embed="rId2"/>
          <a:srcRect/>
          <a:stretch>
            <a:fillRect/>
          </a:stretch>
        </p:blipFill>
        <p:spPr bwMode="auto">
          <a:xfrm>
            <a:off x="1934346" y="1643050"/>
            <a:ext cx="6286544" cy="4186507"/>
          </a:xfrm>
          <a:prstGeom prst="rect">
            <a:avLst/>
          </a:prstGeom>
          <a:noFill/>
          <a:ln w="9525">
            <a:noFill/>
            <a:miter lim="800000"/>
            <a:headEnd/>
            <a:tailEnd/>
          </a:ln>
          <a:effectLst/>
        </p:spPr>
      </p:pic>
      <p:sp>
        <p:nvSpPr>
          <p:cNvPr id="7" name="TextBox 6"/>
          <p:cNvSpPr txBox="1"/>
          <p:nvPr/>
        </p:nvSpPr>
        <p:spPr>
          <a:xfrm>
            <a:off x="2434412" y="5780782"/>
            <a:ext cx="5500726" cy="1077218"/>
          </a:xfrm>
          <a:prstGeom prst="rect">
            <a:avLst/>
          </a:prstGeom>
          <a:noFill/>
        </p:spPr>
        <p:txBody>
          <a:bodyPr wrap="square" rtlCol="0">
            <a:spAutoFit/>
          </a:bodyPr>
          <a:lstStyle/>
          <a:p>
            <a:r>
              <a:rPr lang="ru-RU" sz="3200" dirty="0" smtClean="0"/>
              <a:t>Вернитесь к </a:t>
            </a:r>
            <a:r>
              <a:rPr lang="ru-RU" sz="3200" dirty="0" smtClean="0">
                <a:hlinkClick r:id="rId3" action="ppaction://hlinksldjump"/>
              </a:rPr>
              <a:t>карточке № 1</a:t>
            </a:r>
            <a:endParaRPr lang="ru-RU" sz="3200" dirty="0" smtClean="0"/>
          </a:p>
          <a:p>
            <a:endParaRPr lang="ru-RU" sz="3200" dirty="0"/>
          </a:p>
        </p:txBody>
      </p:sp>
    </p:spTree>
  </p:cSld>
  <p:clrMapOvr>
    <a:masterClrMapping/>
  </p:clrMapOvr>
  <p:transition spd="med" advClick="0">
    <p:cover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334885" y="116632"/>
            <a:ext cx="9963228" cy="4525963"/>
          </a:xfrm>
        </p:spPr>
        <p:txBody>
          <a:bodyPr/>
          <a:lstStyle/>
          <a:p>
            <a:pPr marL="0" indent="0">
              <a:buNone/>
            </a:pPr>
            <a:r>
              <a:rPr lang="ru-RU" dirty="0" smtClean="0"/>
              <a:t>    						    Правильные ответы</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60181266"/>
              </p:ext>
            </p:extLst>
          </p:nvPr>
        </p:nvGraphicFramePr>
        <p:xfrm>
          <a:off x="6373192" y="764704"/>
          <a:ext cx="3528392" cy="5622432"/>
        </p:xfrm>
        <a:graphic>
          <a:graphicData uri="http://schemas.openxmlformats.org/drawingml/2006/table">
            <a:tbl>
              <a:tblPr firstRow="1" firstCol="1" bandRow="1">
                <a:tableStyleId>{5C22544A-7EE6-4342-B048-85BDC9FD1C3A}</a:tableStyleId>
              </a:tblPr>
              <a:tblGrid>
                <a:gridCol w="1946699">
                  <a:extLst>
                    <a:ext uri="{9D8B030D-6E8A-4147-A177-3AD203B41FA5}">
                      <a16:colId xmlns:a16="http://schemas.microsoft.com/office/drawing/2014/main" val="20000"/>
                    </a:ext>
                  </a:extLst>
                </a:gridCol>
                <a:gridCol w="1581693">
                  <a:extLst>
                    <a:ext uri="{9D8B030D-6E8A-4147-A177-3AD203B41FA5}">
                      <a16:colId xmlns:a16="http://schemas.microsoft.com/office/drawing/2014/main" val="20001"/>
                    </a:ext>
                  </a:extLst>
                </a:gridCol>
              </a:tblGrid>
              <a:tr h="702804">
                <a:tc>
                  <a:txBody>
                    <a:bodyPr/>
                    <a:lstStyle/>
                    <a:p>
                      <a:pPr>
                        <a:lnSpc>
                          <a:spcPct val="115000"/>
                        </a:lnSpc>
                        <a:spcAft>
                          <a:spcPts val="0"/>
                        </a:spcAft>
                      </a:pPr>
                      <a:r>
                        <a:rPr lang="ru-RU" sz="2400" dirty="0">
                          <a:effectLst/>
                        </a:rPr>
                        <a:t>задание №</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a:effectLst/>
                        </a:rPr>
                        <a:t>ответ</a:t>
                      </a:r>
                      <a:endParaRPr lang="ru-RU" sz="240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702804">
                <a:tc>
                  <a:txBody>
                    <a:bodyPr/>
                    <a:lstStyle/>
                    <a:p>
                      <a:pPr>
                        <a:lnSpc>
                          <a:spcPct val="115000"/>
                        </a:lnSpc>
                        <a:spcAft>
                          <a:spcPts val="0"/>
                        </a:spcAft>
                      </a:pPr>
                      <a:r>
                        <a:rPr lang="ru-RU" sz="2400" dirty="0">
                          <a:effectLst/>
                        </a:rPr>
                        <a:t>1.</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702804">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702804">
                <a:tc>
                  <a:txBody>
                    <a:bodyPr/>
                    <a:lstStyle/>
                    <a:p>
                      <a:pPr>
                        <a:lnSpc>
                          <a:spcPct val="115000"/>
                        </a:lnSpc>
                        <a:spcAft>
                          <a:spcPts val="0"/>
                        </a:spcAft>
                      </a:pPr>
                      <a:r>
                        <a:rPr lang="ru-RU" sz="2400" dirty="0">
                          <a:effectLst/>
                        </a:rPr>
                        <a:t>3.</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1</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702804">
                <a:tc>
                  <a:txBody>
                    <a:bodyPr/>
                    <a:lstStyle/>
                    <a:p>
                      <a:pPr>
                        <a:lnSpc>
                          <a:spcPct val="115000"/>
                        </a:lnSpc>
                        <a:spcAft>
                          <a:spcPts val="0"/>
                        </a:spcAft>
                      </a:pPr>
                      <a:r>
                        <a:rPr lang="ru-RU" sz="2400">
                          <a:effectLst/>
                        </a:rPr>
                        <a:t>4.</a:t>
                      </a:r>
                      <a:endParaRPr lang="ru-RU" sz="240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702804">
                <a:tc>
                  <a:txBody>
                    <a:bodyPr/>
                    <a:lstStyle/>
                    <a:p>
                      <a:pPr>
                        <a:lnSpc>
                          <a:spcPct val="115000"/>
                        </a:lnSpc>
                        <a:spcAft>
                          <a:spcPts val="0"/>
                        </a:spcAft>
                      </a:pPr>
                      <a:r>
                        <a:rPr lang="ru-RU" sz="2400" dirty="0">
                          <a:effectLst/>
                        </a:rPr>
                        <a:t>5.</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1</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702804">
                <a:tc>
                  <a:txBody>
                    <a:bodyPr/>
                    <a:lstStyle/>
                    <a:p>
                      <a:pPr>
                        <a:lnSpc>
                          <a:spcPct val="115000"/>
                        </a:lnSpc>
                        <a:spcAft>
                          <a:spcPts val="0"/>
                        </a:spcAft>
                      </a:pPr>
                      <a:r>
                        <a:rPr lang="ru-RU" sz="2400">
                          <a:effectLst/>
                        </a:rPr>
                        <a:t>6.</a:t>
                      </a:r>
                      <a:endParaRPr lang="ru-RU" sz="240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702804">
                <a:tc>
                  <a:txBody>
                    <a:bodyPr/>
                    <a:lstStyle/>
                    <a:p>
                      <a:pPr>
                        <a:lnSpc>
                          <a:spcPct val="115000"/>
                        </a:lnSpc>
                        <a:spcAft>
                          <a:spcPts val="0"/>
                        </a:spcAft>
                      </a:pPr>
                      <a:r>
                        <a:rPr lang="ru-RU" sz="2400" dirty="0">
                          <a:effectLst/>
                        </a:rPr>
                        <a:t>7.</a:t>
                      </a:r>
                      <a:endParaRPr lang="ru-RU" sz="24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400" dirty="0">
                          <a:effectLst/>
                        </a:rPr>
                        <a:t>2</a:t>
                      </a:r>
                      <a:endParaRPr lang="ru-RU" sz="2400" dirty="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bl>
          </a:graphicData>
        </a:graphic>
      </p:graphicFrame>
      <p:sp>
        <p:nvSpPr>
          <p:cNvPr id="6" name="Прямоугольник 5"/>
          <p:cNvSpPr/>
          <p:nvPr/>
        </p:nvSpPr>
        <p:spPr>
          <a:xfrm>
            <a:off x="13820" y="116632"/>
            <a:ext cx="5077048" cy="1354217"/>
          </a:xfrm>
          <a:prstGeom prst="rect">
            <a:avLst/>
          </a:prstGeom>
        </p:spPr>
        <p:txBody>
          <a:bodyPr wrap="square">
            <a:spAutoFit/>
          </a:bodyPr>
          <a:lstStyle/>
          <a:p>
            <a:pPr>
              <a:buNone/>
            </a:pPr>
            <a:r>
              <a:rPr lang="ru-RU" sz="3200" dirty="0" smtClean="0"/>
              <a:t>Итоги</a:t>
            </a:r>
            <a:r>
              <a:rPr lang="ru-RU" sz="3200" dirty="0"/>
              <a:t>.</a:t>
            </a:r>
          </a:p>
          <a:p>
            <a:pPr>
              <a:buNone/>
            </a:pPr>
            <a:r>
              <a:rPr lang="ru-RU" sz="3200" dirty="0"/>
              <a:t>Д</a:t>
            </a:r>
            <a:r>
              <a:rPr lang="ru-RU" sz="3200" dirty="0" smtClean="0"/>
              <a:t>омашнее задание</a:t>
            </a:r>
            <a:r>
              <a:rPr lang="ru-RU" sz="3200" dirty="0"/>
              <a:t>.</a:t>
            </a:r>
          </a:p>
          <a:p>
            <a:endParaRPr lang="ru-RU" dirty="0"/>
          </a:p>
        </p:txBody>
      </p:sp>
      <p:sp>
        <p:nvSpPr>
          <p:cNvPr id="7" name="Прямоугольник 6"/>
          <p:cNvSpPr/>
          <p:nvPr/>
        </p:nvSpPr>
        <p:spPr>
          <a:xfrm>
            <a:off x="13820" y="1268760"/>
            <a:ext cx="5939557" cy="5262979"/>
          </a:xfrm>
          <a:prstGeom prst="rect">
            <a:avLst/>
          </a:prstGeom>
        </p:spPr>
        <p:txBody>
          <a:bodyPr wrap="square">
            <a:spAutoFit/>
          </a:bodyPr>
          <a:lstStyle/>
          <a:p>
            <a:pPr algn="just"/>
            <a:r>
              <a:rPr lang="ru-RU" sz="2400" b="1" dirty="0"/>
              <a:t>Домашнее задание</a:t>
            </a:r>
            <a:r>
              <a:rPr lang="ru-RU" sz="2400" dirty="0"/>
              <a:t>: выписать на лист А-4 особенности природы Австралии по традиционному плану в количестве трёх особенностей по каждому пункту: </a:t>
            </a:r>
            <a:endParaRPr lang="ru-RU" sz="2400" dirty="0" smtClean="0"/>
          </a:p>
          <a:p>
            <a:pPr algn="just"/>
            <a:r>
              <a:rPr lang="ru-RU" sz="2400" dirty="0" smtClean="0"/>
              <a:t>3 </a:t>
            </a:r>
            <a:r>
              <a:rPr lang="ru-RU" sz="2400" dirty="0"/>
              <a:t>особенности ФГП, </a:t>
            </a:r>
            <a:endParaRPr lang="ru-RU" sz="2400" dirty="0" smtClean="0"/>
          </a:p>
          <a:p>
            <a:pPr algn="just"/>
            <a:r>
              <a:rPr lang="ru-RU" sz="2400" dirty="0" smtClean="0"/>
              <a:t>3 </a:t>
            </a:r>
            <a:r>
              <a:rPr lang="ru-RU" sz="2400" dirty="0"/>
              <a:t>особенности рельефа, строения земной коры, полезных ископаемых, </a:t>
            </a:r>
            <a:endParaRPr lang="ru-RU" sz="2400" dirty="0" smtClean="0"/>
          </a:p>
          <a:p>
            <a:pPr algn="just"/>
            <a:r>
              <a:rPr lang="ru-RU" sz="2400" dirty="0" smtClean="0"/>
              <a:t>3 </a:t>
            </a:r>
            <a:r>
              <a:rPr lang="ru-RU" sz="2400" dirty="0"/>
              <a:t>особенности климата, </a:t>
            </a:r>
            <a:endParaRPr lang="ru-RU" sz="2400" dirty="0" smtClean="0"/>
          </a:p>
          <a:p>
            <a:pPr algn="just"/>
            <a:r>
              <a:rPr lang="ru-RU" sz="2400" dirty="0" smtClean="0"/>
              <a:t>3 </a:t>
            </a:r>
            <a:r>
              <a:rPr lang="ru-RU" sz="2400" dirty="0"/>
              <a:t>особенности внутренних вод, </a:t>
            </a:r>
            <a:endParaRPr lang="ru-RU" sz="2400" dirty="0" smtClean="0"/>
          </a:p>
          <a:p>
            <a:pPr algn="just"/>
            <a:r>
              <a:rPr lang="ru-RU" sz="2400" dirty="0" smtClean="0"/>
              <a:t>3 </a:t>
            </a:r>
            <a:r>
              <a:rPr lang="ru-RU" sz="2400" dirty="0"/>
              <a:t>особенности природных </a:t>
            </a:r>
            <a:r>
              <a:rPr lang="ru-RU" sz="2400" dirty="0" smtClean="0"/>
              <a:t>зон. </a:t>
            </a:r>
          </a:p>
          <a:p>
            <a:pPr algn="just"/>
            <a:r>
              <a:rPr lang="ru-RU" sz="2400" dirty="0" smtClean="0"/>
              <a:t>После </a:t>
            </a:r>
            <a:r>
              <a:rPr lang="ru-RU" sz="2400" dirty="0"/>
              <a:t>каждого пункта оставить открытыми цифры 4 и 5. </a:t>
            </a:r>
            <a:endParaRPr lang="ru-RU" sz="2400" dirty="0" smtClean="0"/>
          </a:p>
          <a:p>
            <a:pPr algn="just"/>
            <a:r>
              <a:rPr lang="ru-RU" sz="2400" dirty="0" smtClean="0"/>
              <a:t>Итого</a:t>
            </a:r>
            <a:r>
              <a:rPr lang="ru-RU" sz="2400" dirty="0"/>
              <a:t>: </a:t>
            </a:r>
            <a:r>
              <a:rPr lang="ru-RU" sz="2400" dirty="0" smtClean="0"/>
              <a:t>15 </a:t>
            </a:r>
            <a:r>
              <a:rPr lang="ru-RU" sz="2400" dirty="0"/>
              <a:t>предложений, используя § </a:t>
            </a:r>
            <a:r>
              <a:rPr lang="ru-RU" sz="2400" dirty="0" smtClean="0"/>
              <a:t>35-37 </a:t>
            </a:r>
            <a:r>
              <a:rPr lang="ru-RU" sz="2400" dirty="0"/>
              <a:t>учебника.</a:t>
            </a:r>
          </a:p>
        </p:txBody>
      </p:sp>
    </p:spTree>
  </p:cSld>
  <p:clrMapOvr>
    <a:masterClrMapping/>
  </p:clrMapOvr>
  <p:transition spd="med">
    <p:cover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0544" y="908720"/>
            <a:ext cx="9268302" cy="490066"/>
          </a:xfrm>
        </p:spPr>
        <p:txBody>
          <a:bodyPr>
            <a:normAutofit fontScale="90000"/>
          </a:bodyPr>
          <a:lstStyle/>
          <a:p>
            <a:r>
              <a:rPr lang="ru-RU" dirty="0" smtClean="0"/>
              <a:t>Источники информации</a:t>
            </a:r>
            <a:endParaRPr lang="ru-RU" dirty="0"/>
          </a:p>
        </p:txBody>
      </p:sp>
      <p:sp>
        <p:nvSpPr>
          <p:cNvPr id="3" name="Объект 2"/>
          <p:cNvSpPr>
            <a:spLocks noGrp="1"/>
          </p:cNvSpPr>
          <p:nvPr>
            <p:ph idx="1"/>
          </p:nvPr>
        </p:nvSpPr>
        <p:spPr>
          <a:xfrm>
            <a:off x="514907" y="1412776"/>
            <a:ext cx="9268302" cy="5328591"/>
          </a:xfrm>
        </p:spPr>
        <p:txBody>
          <a:bodyPr>
            <a:normAutofit fontScale="55000" lnSpcReduction="20000"/>
          </a:bodyPr>
          <a:lstStyle/>
          <a:p>
            <a:pPr lvl="0"/>
            <a:r>
              <a:rPr lang="ru-RU" dirty="0" smtClean="0"/>
              <a:t>Авторская </a:t>
            </a:r>
            <a:r>
              <a:rPr lang="ru-RU" dirty="0"/>
              <a:t>программа для общеобразовательных  школ: </a:t>
            </a:r>
            <a:r>
              <a:rPr lang="ru-RU" dirty="0" err="1"/>
              <a:t>Душина</a:t>
            </a:r>
            <a:r>
              <a:rPr lang="ru-RU" dirty="0"/>
              <a:t> И.В. Программы для общеобразовательных учреждений,</a:t>
            </a:r>
            <a:r>
              <a:rPr lang="ru-RU" b="1" dirty="0"/>
              <a:t> </a:t>
            </a:r>
            <a:r>
              <a:rPr lang="ru-RU" dirty="0"/>
              <a:t>сост. С.В. </a:t>
            </a:r>
            <a:r>
              <a:rPr lang="ru-RU" dirty="0" err="1"/>
              <a:t>Курчина</a:t>
            </a:r>
            <a:r>
              <a:rPr lang="ru-RU" dirty="0"/>
              <a:t>. География. 6-11 классы. – М.: Дрофа, 2010 г.</a:t>
            </a:r>
          </a:p>
          <a:p>
            <a:pPr lvl="0"/>
            <a:r>
              <a:rPr lang="ru-RU" dirty="0"/>
              <a:t>Атлас. География материков и океанов. 7 класс.</a:t>
            </a:r>
          </a:p>
          <a:p>
            <a:pPr lvl="0"/>
            <a:r>
              <a:rPr lang="ru-RU" dirty="0" smtClean="0"/>
              <a:t>Заяц </a:t>
            </a:r>
            <a:r>
              <a:rPr lang="ru-RU" dirty="0"/>
              <a:t>Д.В. Методика и содержание// "География" издательского дома "Первое сентября". № 11/2005.</a:t>
            </a:r>
          </a:p>
          <a:p>
            <a:pPr lvl="0"/>
            <a:r>
              <a:rPr lang="ru-RU" dirty="0" smtClean="0"/>
              <a:t>Картинка большой Каньон </a:t>
            </a:r>
            <a:r>
              <a:rPr lang="en-US" dirty="0" smtClean="0"/>
              <a:t>https</a:t>
            </a:r>
            <a:r>
              <a:rPr lang="en-US" dirty="0"/>
              <a:t>://www.google.ru/search?q=</a:t>
            </a:r>
            <a:r>
              <a:rPr lang="ru-RU" dirty="0" err="1"/>
              <a:t>реки+австралии</a:t>
            </a:r>
            <a:r>
              <a:rPr lang="ru-RU" dirty="0"/>
              <a:t>&amp;</a:t>
            </a:r>
            <a:r>
              <a:rPr lang="en-US" dirty="0" err="1"/>
              <a:t>newwindow</a:t>
            </a:r>
            <a:r>
              <a:rPr lang="en-US" dirty="0"/>
              <a:t>=1&amp;espv=210&amp;es_sm=93&amp;source=</a:t>
            </a:r>
            <a:r>
              <a:rPr lang="en-US" dirty="0" err="1"/>
              <a:t>lnms&amp;tbm</a:t>
            </a:r>
            <a:r>
              <a:rPr lang="en-US" dirty="0"/>
              <a:t>=</a:t>
            </a:r>
            <a:r>
              <a:rPr lang="en-US" dirty="0" err="1"/>
              <a:t>isch&amp;sa</a:t>
            </a:r>
            <a:r>
              <a:rPr lang="en-US" dirty="0"/>
              <a:t>=</a:t>
            </a:r>
            <a:r>
              <a:rPr lang="en-US" dirty="0" err="1"/>
              <a:t>X&amp;ei</a:t>
            </a:r>
            <a:r>
              <a:rPr lang="en-US" dirty="0"/>
              <a:t>=6LQ1U5PlMKa34wSKoYHgDg&amp;sqi=2&amp;ved=0CAYQ_AUoAQ&amp;biw=1366&amp;bih=600#newwindow=1&amp;q=%D</a:t>
            </a:r>
            <a:endParaRPr lang="ru-RU" dirty="0" smtClean="0"/>
          </a:p>
          <a:p>
            <a:pPr lvl="0"/>
            <a:r>
              <a:rPr lang="ru-RU" dirty="0" smtClean="0"/>
              <a:t>Картинка Нижний Тагил </a:t>
            </a:r>
            <a:r>
              <a:rPr lang="en-US" dirty="0"/>
              <a:t>https://www.google.ru/search?q=</a:t>
            </a:r>
            <a:r>
              <a:rPr lang="ru-RU" dirty="0" err="1"/>
              <a:t>реки+австралии</a:t>
            </a:r>
            <a:r>
              <a:rPr lang="ru-RU" dirty="0"/>
              <a:t>&amp;</a:t>
            </a:r>
            <a:r>
              <a:rPr lang="en-US" dirty="0" err="1"/>
              <a:t>newwindow</a:t>
            </a:r>
            <a:r>
              <a:rPr lang="en-US" dirty="0"/>
              <a:t>=1&amp;espv=210&amp;es_sm=93&amp;source=</a:t>
            </a:r>
            <a:r>
              <a:rPr lang="en-US" dirty="0" err="1"/>
              <a:t>lnms&amp;tbm</a:t>
            </a:r>
            <a:r>
              <a:rPr lang="en-US" dirty="0"/>
              <a:t>=</a:t>
            </a:r>
            <a:r>
              <a:rPr lang="en-US" dirty="0" err="1"/>
              <a:t>isch&amp;sa</a:t>
            </a:r>
            <a:r>
              <a:rPr lang="en-US" dirty="0"/>
              <a:t>=</a:t>
            </a:r>
            <a:r>
              <a:rPr lang="en-US" dirty="0" err="1"/>
              <a:t>X&amp;ei</a:t>
            </a:r>
            <a:r>
              <a:rPr lang="en-US" dirty="0"/>
              <a:t>=6LQ1U5PlMKa34wSKoYHgDg&amp;sqi=2&amp;ved=0CAYQ_AUoAQ&amp;</a:t>
            </a:r>
            <a:endParaRPr lang="ru-RU" dirty="0" smtClean="0"/>
          </a:p>
          <a:p>
            <a:pPr lvl="0"/>
            <a:r>
              <a:rPr lang="ru-RU" dirty="0" smtClean="0"/>
              <a:t>Картинка Альпы Швейцария </a:t>
            </a:r>
            <a:r>
              <a:rPr lang="en-US" dirty="0"/>
              <a:t>https://www.google.ru/search?q=%D1%80%D0%B5%D0%BA%D0%B8+%D0%B0%D0%B2%D1%81%D1%82%D1%80%D0%B0%D0%BB%D0%B8%D0%B8&amp;newwindow=1&amp;espv=210&amp;es_sm=93&amp;source=lnms&amp;tbm=isch&amp;sa=X&amp;ei=6LQ1U5PlMKa34wSKoYHgDg&amp;sqi=2&amp;ved=0CAYQ_AUoAQ&amp;biw=1366&amp;bih=600#newwindow=1&amp;q=%D0%B0%D0%BB%D1%8C%D0%BF%D1%8B+%D1%88%D0%B2%D0%B5%D0%B9%D1%86%D0%B0%D1%80%D0%B8%D1%8F+%D1%84%D0%BE%D1%82%D0%BE&amp;tbm=isch</a:t>
            </a:r>
            <a:endParaRPr lang="ru-RU" dirty="0" smtClean="0"/>
          </a:p>
          <a:p>
            <a:pPr lvl="0"/>
            <a:r>
              <a:rPr lang="ru-RU" dirty="0" smtClean="0"/>
              <a:t>Картинки полезные ископаемые </a:t>
            </a:r>
            <a:r>
              <a:rPr lang="ru-RU" dirty="0"/>
              <a:t>А</a:t>
            </a:r>
            <a:r>
              <a:rPr lang="ru-RU" dirty="0" smtClean="0"/>
              <a:t>встралии </a:t>
            </a:r>
            <a:r>
              <a:rPr lang="en-US" dirty="0"/>
              <a:t>https://www.google.ru/search?q=%D1%80%D0%B5%D0%BA%D0%B8+%D0%B0%D0%B2%D1%81%D1%82%D1%80%D0%B0%D0%BB%D0%B8%D0%B8&amp;newwindow=1&amp;espv=210&amp;es_sm=93&amp;source=lnms&amp;tbm=isch&amp;sa=X&amp;ei=6LQ1U5PlMKa34wSKoYHgDg&amp;sqi=2&amp;ved=0CAYQ_AUoAQ&amp;biw=1366&amp;bih=600#newwindow=1&amp;q=%D0%BF%D0%BE%D0%BB%D0%B5%D0%B7%D0%BD%D1%8B%D0%B5+%D0%B8%D1%81%D0%BA%D0%BE%D0%BF%D0%B0%D0%B5%D0%BC%D1%8B%D0%B5+%</a:t>
            </a:r>
            <a:r>
              <a:rPr lang="en-US" dirty="0" smtClean="0"/>
              <a:t>D0%B0%D0%B2%D1%81%D1%82%D1%80%D0%B0%D0%BB%D0%B8%D0%B8&amp;tbm=isch</a:t>
            </a:r>
            <a:endParaRPr lang="ru-RU" dirty="0" smtClean="0"/>
          </a:p>
        </p:txBody>
      </p:sp>
    </p:spTree>
    <p:extLst>
      <p:ext uri="{BB962C8B-B14F-4D97-AF65-F5344CB8AC3E}">
        <p14:creationId xmlns:p14="http://schemas.microsoft.com/office/powerpoint/2010/main" val="698214222"/>
      </p:ext>
    </p:extLst>
  </p:cSld>
  <p:clrMapOvr>
    <a:masterClrMapping/>
  </p:clrMapOvr>
  <p:transition spd="med">
    <p:cover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Источники информации</a:t>
            </a:r>
          </a:p>
        </p:txBody>
      </p:sp>
      <p:sp>
        <p:nvSpPr>
          <p:cNvPr id="3" name="Объект 2"/>
          <p:cNvSpPr>
            <a:spLocks noGrp="1"/>
          </p:cNvSpPr>
          <p:nvPr>
            <p:ph idx="1"/>
          </p:nvPr>
        </p:nvSpPr>
        <p:spPr>
          <a:xfrm>
            <a:off x="324520" y="1935480"/>
            <a:ext cx="9649072" cy="4922520"/>
          </a:xfrm>
        </p:spPr>
        <p:txBody>
          <a:bodyPr>
            <a:normAutofit fontScale="47500" lnSpcReduction="20000"/>
          </a:bodyPr>
          <a:lstStyle/>
          <a:p>
            <a:pPr lvl="0"/>
            <a:r>
              <a:rPr lang="ru-RU" dirty="0"/>
              <a:t>Картинки животных Австралии</a:t>
            </a:r>
          </a:p>
          <a:p>
            <a:pPr marL="0" lvl="0" indent="0">
              <a:buNone/>
            </a:pPr>
            <a:r>
              <a:rPr lang="en-US" dirty="0"/>
              <a:t>https://www.google.ru/search?q=%D0%BA%D0%B0%D1%80%D1%82%D0%B8%D0%BD%D0%BA%D0%B8+%D0%B0%D0%B2%D1%81%D1%82%D1%80%D0%B0%D0%BB%D0%B8%D0%B9%D1%81%D0%BA%D0%B8%D1%85+%D0%B6%D0%B8%D0%B2%D0%BE%D1%82%D0%BD%D1%8B%D1%85&amp;oq=%D0%BA%D0%B0%D1%80%D1%82%D0%B8%D0%BD%D0%BA%D0%B8+%D0%B6%D0%B8%D0%B2%D0%BE%D1%82%D0%BD%D1%8B%D0%B5+%D0%B0%D0%B2%D1%81%D1%82%D1%80%D0%B0%D0%BB%D0%B8%D0%B8&amp;aqs=chrome.2.69i57j0l2.9673j0j7&amp;sourceid=chrome&amp;espv=210&amp;es_sm=93&amp;ie=UTF-8</a:t>
            </a:r>
            <a:endParaRPr lang="ru-RU" dirty="0"/>
          </a:p>
          <a:p>
            <a:pPr lvl="0"/>
            <a:r>
              <a:rPr lang="ru-RU" dirty="0"/>
              <a:t>Картинки </a:t>
            </a:r>
            <a:r>
              <a:rPr lang="ru-RU" dirty="0" err="1"/>
              <a:t>климатограммы</a:t>
            </a:r>
            <a:r>
              <a:rPr lang="ru-RU" dirty="0"/>
              <a:t> Австралии </a:t>
            </a:r>
            <a:r>
              <a:rPr lang="en-US" dirty="0"/>
              <a:t>https://www.google.ru/search?q=</a:t>
            </a:r>
            <a:r>
              <a:rPr lang="ru-RU" dirty="0" err="1"/>
              <a:t>реки+австралии</a:t>
            </a:r>
            <a:r>
              <a:rPr lang="ru-RU" dirty="0"/>
              <a:t>&amp;</a:t>
            </a:r>
            <a:r>
              <a:rPr lang="en-US" dirty="0" err="1"/>
              <a:t>newwindow</a:t>
            </a:r>
            <a:r>
              <a:rPr lang="en-US" dirty="0"/>
              <a:t>=1&amp;espv=210&amp;es_sm=93&amp;source=</a:t>
            </a:r>
            <a:r>
              <a:rPr lang="en-US" dirty="0" err="1"/>
              <a:t>lnms&amp;tbm</a:t>
            </a:r>
            <a:r>
              <a:rPr lang="en-US" dirty="0"/>
              <a:t>=</a:t>
            </a:r>
            <a:r>
              <a:rPr lang="en-US" dirty="0" err="1"/>
              <a:t>isch&amp;sa</a:t>
            </a:r>
            <a:r>
              <a:rPr lang="en-US" dirty="0"/>
              <a:t>=</a:t>
            </a:r>
            <a:r>
              <a:rPr lang="en-US" dirty="0" err="1"/>
              <a:t>X&amp;ei</a:t>
            </a:r>
            <a:r>
              <a:rPr lang="en-US" dirty="0"/>
              <a:t>=6LQ1U5PlMKa34wSKoYHgDg&amp;sqi=2&amp;ved=0CAYQ_AUoA</a:t>
            </a:r>
            <a:endParaRPr lang="ru-RU" dirty="0"/>
          </a:p>
          <a:p>
            <a:pPr lvl="0"/>
            <a:r>
              <a:rPr lang="ru-RU" dirty="0"/>
              <a:t>Карты Австралии</a:t>
            </a:r>
          </a:p>
          <a:p>
            <a:pPr marL="0" lvl="0" indent="0">
              <a:buNone/>
            </a:pPr>
            <a:r>
              <a:rPr lang="en-US" dirty="0"/>
              <a:t>https://www.google.ru/</a:t>
            </a:r>
            <a:r>
              <a:rPr lang="en-US" dirty="0" err="1"/>
              <a:t>search?q</a:t>
            </a:r>
            <a:r>
              <a:rPr lang="en-US" dirty="0"/>
              <a:t>=%D0%BA%D0%B0%D1%80%D1%82%D1%8B+%D0%B0%D0%B2%D1%81%D1%82%D1%80%D0%B0%D0%BB%D0%B8%D0%B8&amp;oq=%D0%BA%D0%B0%D1%80%D1%82%D1%8B+%D0%B0%D0%B2%D1%81%D1%82%D1%80%D0%B0%D0%BB%D0%B8%D0%B8&amp;aqs=chrome..69i57j0l5.6744j0j7&amp;sourceid=</a:t>
            </a:r>
            <a:r>
              <a:rPr lang="en-US" dirty="0" err="1"/>
              <a:t>chrome&amp;espv</a:t>
            </a:r>
            <a:r>
              <a:rPr lang="en-US" dirty="0"/>
              <a:t>=210&amp;es_sm=93&amp;ie=UTF-8</a:t>
            </a:r>
            <a:endParaRPr lang="ru-RU" dirty="0"/>
          </a:p>
          <a:p>
            <a:pPr lvl="0"/>
            <a:r>
              <a:rPr lang="ru-RU" dirty="0" err="1"/>
              <a:t>Коринская</a:t>
            </a:r>
            <a:r>
              <a:rPr lang="ru-RU" dirty="0"/>
              <a:t> В.А, </a:t>
            </a:r>
            <a:r>
              <a:rPr lang="ru-RU" dirty="0" err="1"/>
              <a:t>Душина</a:t>
            </a:r>
            <a:r>
              <a:rPr lang="ru-RU" dirty="0"/>
              <a:t> И.В., </a:t>
            </a:r>
            <a:r>
              <a:rPr lang="ru-RU" dirty="0" err="1"/>
              <a:t>Щенев</a:t>
            </a:r>
            <a:r>
              <a:rPr lang="ru-RU" dirty="0"/>
              <a:t> В.А. Учебник. География материков и океанов, 7 класс – М.: Дрофа, 2008.</a:t>
            </a:r>
          </a:p>
          <a:p>
            <a:pPr lvl="0"/>
            <a:r>
              <a:rPr lang="ru-RU" dirty="0" err="1"/>
              <a:t>Коринская</a:t>
            </a:r>
            <a:r>
              <a:rPr lang="ru-RU" dirty="0"/>
              <a:t> В.А., И.В. </a:t>
            </a:r>
            <a:r>
              <a:rPr lang="ru-RU" dirty="0" err="1"/>
              <a:t>Душина</a:t>
            </a:r>
            <a:r>
              <a:rPr lang="ru-RU" dirty="0"/>
              <a:t>, В.А. </a:t>
            </a:r>
            <a:r>
              <a:rPr lang="ru-RU" dirty="0" err="1"/>
              <a:t>Щенев</a:t>
            </a:r>
            <a:r>
              <a:rPr lang="ru-RU" dirty="0"/>
              <a:t>. География материков и океанов, 7 класс. Методическое пособие. – М.: Дрофа, 2000. </a:t>
            </a:r>
          </a:p>
          <a:p>
            <a:pPr lvl="0"/>
            <a:r>
              <a:rPr lang="ru-RU" dirty="0"/>
              <a:t>Мультимедийная обучающая программа: География 7 класс. География материков и океанов.</a:t>
            </a:r>
          </a:p>
          <a:p>
            <a:pPr lvl="0"/>
            <a:r>
              <a:rPr lang="ru-RU" dirty="0"/>
              <a:t>Примерная программа основного общего образования по географии (базовый уровень). </a:t>
            </a:r>
          </a:p>
          <a:p>
            <a:r>
              <a:rPr lang="ru-RU" dirty="0"/>
              <a:t>Реки Австралии картинки </a:t>
            </a:r>
            <a:r>
              <a:rPr lang="en-US" dirty="0"/>
              <a:t>https://www.google.ru/search?q=%D1%80%D0%B5%D0%BA%D0%B8+%D0%B0%D0%B2%D1%81%D1%82%D1%80%D0%B0%D0%BB%D0%B8%D0%B8&amp;newwindow=1&amp;espv=210&amp;es_sm=93&amp;source=lnms&amp;tbm=isch&amp;sa=X&amp;ei=6LQ1U5PlMKa34wSKoYHgDg&amp;sqi=2&amp;ved=0CAYQ_AUoAQ&amp;biw=1366&amp;bih=600</a:t>
            </a:r>
            <a:r>
              <a:rPr lang="ru-RU" dirty="0"/>
              <a:t> </a:t>
            </a:r>
          </a:p>
          <a:p>
            <a:r>
              <a:rPr lang="ru-RU" dirty="0"/>
              <a:t>Статья «Австралия». </a:t>
            </a:r>
            <a:r>
              <a:rPr lang="ru-RU" u="sng" dirty="0">
                <a:hlinkClick r:id="rId2"/>
              </a:rPr>
              <a:t>http://ru.wikipedia.org/wiki/%D0%90%D0%B2%D1%81%D1%82%D1%80%D0%B0%D0%BB%D0%B8%D</a:t>
            </a:r>
            <a:endParaRPr lang="ru-RU" dirty="0"/>
          </a:p>
          <a:p>
            <a:endParaRPr lang="ru-RU" dirty="0"/>
          </a:p>
          <a:p>
            <a:endParaRPr lang="ru-RU" dirty="0"/>
          </a:p>
        </p:txBody>
      </p:sp>
    </p:spTree>
    <p:extLst>
      <p:ext uri="{BB962C8B-B14F-4D97-AF65-F5344CB8AC3E}">
        <p14:creationId xmlns:p14="http://schemas.microsoft.com/office/powerpoint/2010/main" val="2003590133"/>
      </p:ext>
    </p:extLst>
  </p:cSld>
  <p:clrMapOvr>
    <a:masterClrMapping/>
  </p:clrMapOvr>
  <p:transition spd="med">
    <p:cover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marL="0" indent="0" algn="ctr">
              <a:buNone/>
            </a:pPr>
            <a:r>
              <a:rPr lang="ru-RU" sz="8800" dirty="0" smtClean="0">
                <a:solidFill>
                  <a:schemeClr val="tx2"/>
                </a:solidFill>
                <a:latin typeface="Arial Black" panose="020B0A04020102020204" pitchFamily="34" charset="0"/>
              </a:rPr>
              <a:t>Спасибо за внимание!</a:t>
            </a:r>
            <a:endParaRPr lang="ru-RU" sz="8800" dirty="0">
              <a:solidFill>
                <a:schemeClr val="tx2"/>
              </a:solidFill>
              <a:latin typeface="Arial Black" panose="020B0A04020102020204" pitchFamily="34" charset="0"/>
            </a:endParaRPr>
          </a:p>
        </p:txBody>
      </p:sp>
    </p:spTree>
    <p:extLst>
      <p:ext uri="{BB962C8B-B14F-4D97-AF65-F5344CB8AC3E}">
        <p14:creationId xmlns:p14="http://schemas.microsoft.com/office/powerpoint/2010/main" val="2635578870"/>
      </p:ext>
    </p:extLst>
  </p:cSld>
  <p:clrMapOvr>
    <a:masterClrMapping/>
  </p:clrMapOvr>
  <p:transition spd="med">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Карточка</a:t>
            </a:r>
            <a:r>
              <a:rPr lang="ru-RU" dirty="0" smtClean="0"/>
              <a:t> </a:t>
            </a:r>
            <a:r>
              <a:rPr lang="ru-RU" b="1" dirty="0" smtClean="0"/>
              <a:t>№ 6</a:t>
            </a:r>
            <a:r>
              <a:rPr lang="ru-RU" dirty="0" smtClean="0"/>
              <a:t/>
            </a:r>
            <a:br>
              <a:rPr lang="ru-RU" dirty="0" smtClean="0"/>
            </a:br>
            <a:endParaRPr lang="ru-RU" dirty="0"/>
          </a:p>
        </p:txBody>
      </p:sp>
      <p:sp>
        <p:nvSpPr>
          <p:cNvPr id="3" name="Содержимое 2"/>
          <p:cNvSpPr>
            <a:spLocks noGrp="1"/>
          </p:cNvSpPr>
          <p:nvPr>
            <p:ph idx="1"/>
          </p:nvPr>
        </p:nvSpPr>
        <p:spPr>
          <a:xfrm>
            <a:off x="0" y="785794"/>
            <a:ext cx="10298113" cy="6072206"/>
          </a:xfrm>
        </p:spPr>
        <p:txBody>
          <a:bodyPr>
            <a:normAutofit lnSpcReduction="10000"/>
          </a:bodyPr>
          <a:lstStyle/>
          <a:p>
            <a:pPr algn="just">
              <a:buNone/>
            </a:pPr>
            <a:r>
              <a:rPr lang="ru-RU" dirty="0" smtClean="0"/>
              <a:t>   </a:t>
            </a:r>
            <a:r>
              <a:rPr lang="en-US" dirty="0" smtClean="0"/>
              <a:t>		</a:t>
            </a:r>
            <a:endParaRPr lang="ru-RU" dirty="0" smtClean="0"/>
          </a:p>
          <a:p>
            <a:pPr algn="just">
              <a:buNone/>
            </a:pPr>
            <a:r>
              <a:rPr lang="ru-RU" dirty="0" smtClean="0"/>
              <a:t>Вы </a:t>
            </a:r>
            <a:r>
              <a:rPr lang="ru-RU" dirty="0"/>
              <a:t>ошиблись. На юге Австралии находится Большой </a:t>
            </a:r>
            <a:r>
              <a:rPr lang="ru-RU" dirty="0" smtClean="0"/>
              <a:t>   		        Австралийский </a:t>
            </a:r>
            <a:r>
              <a:rPr lang="ru-RU" dirty="0"/>
              <a:t>залив Индийского океана</a:t>
            </a:r>
            <a:r>
              <a:rPr lang="ru-RU" dirty="0" smtClean="0"/>
              <a:t>.</a:t>
            </a:r>
          </a:p>
          <a:p>
            <a:pPr>
              <a:buNone/>
            </a:pPr>
            <a:endParaRPr lang="ru-RU" dirty="0"/>
          </a:p>
          <a:p>
            <a:pPr>
              <a:buNone/>
            </a:pPr>
            <a:r>
              <a:rPr lang="ru-RU" dirty="0"/>
              <a:t> </a:t>
            </a:r>
          </a:p>
          <a:p>
            <a:pPr>
              <a:buNone/>
            </a:pPr>
            <a:r>
              <a:rPr lang="ru-RU" dirty="0"/>
              <a:t>         </a:t>
            </a:r>
          </a:p>
          <a:p>
            <a:pPr>
              <a:buNone/>
            </a:pPr>
            <a:r>
              <a:rPr lang="ru-RU" dirty="0"/>
              <a:t>           </a:t>
            </a:r>
            <a:endParaRPr lang="ru-RU" dirty="0" smtClean="0"/>
          </a:p>
          <a:p>
            <a:pPr>
              <a:buNone/>
            </a:pPr>
            <a:endParaRPr lang="ru-RU" dirty="0"/>
          </a:p>
          <a:p>
            <a:pPr>
              <a:buNone/>
            </a:pPr>
            <a:endParaRPr lang="ru-RU" dirty="0" smtClean="0"/>
          </a:p>
          <a:p>
            <a:pPr>
              <a:buNone/>
            </a:pPr>
            <a:endParaRPr lang="ru-RU" dirty="0"/>
          </a:p>
          <a:p>
            <a:pPr>
              <a:buNone/>
            </a:pPr>
            <a:endParaRPr lang="ru-RU" dirty="0" smtClean="0"/>
          </a:p>
          <a:p>
            <a:pPr>
              <a:buNone/>
            </a:pPr>
            <a:r>
              <a:rPr lang="ru-RU" dirty="0"/>
              <a:t>	</a:t>
            </a:r>
            <a:r>
              <a:rPr lang="ru-RU" dirty="0" smtClean="0"/>
              <a:t>								</a:t>
            </a:r>
          </a:p>
          <a:p>
            <a:pPr algn="ctr">
              <a:buNone/>
            </a:pP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1</a:t>
            </a:r>
            <a:endParaRPr lang="ru-RU" dirty="0"/>
          </a:p>
        </p:txBody>
      </p:sp>
      <p:pic>
        <p:nvPicPr>
          <p:cNvPr id="5" name="Picture 2"/>
          <p:cNvPicPr>
            <a:picLocks noChangeAspect="1" noChangeArrowheads="1"/>
          </p:cNvPicPr>
          <p:nvPr/>
        </p:nvPicPr>
        <p:blipFill>
          <a:blip r:embed="rId3"/>
          <a:srcRect/>
          <a:stretch>
            <a:fillRect/>
          </a:stretch>
        </p:blipFill>
        <p:spPr bwMode="auto">
          <a:xfrm>
            <a:off x="2268735" y="2069051"/>
            <a:ext cx="5832649" cy="3766532"/>
          </a:xfrm>
          <a:prstGeom prst="rect">
            <a:avLst/>
          </a:prstGeom>
          <a:noFill/>
          <a:ln w="9525">
            <a:noFill/>
            <a:miter lim="800000"/>
            <a:headEnd/>
            <a:tailEnd/>
          </a:ln>
          <a:effectLst/>
        </p:spPr>
      </p:pic>
    </p:spTree>
  </p:cSld>
  <p:clrMapOvr>
    <a:masterClrMapping/>
  </p:clrMapOvr>
  <p:transition spd="med" advClick="0">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Заголовок 1"/>
          <p:cNvSpPr>
            <a:spLocks noGrp="1"/>
          </p:cNvSpPr>
          <p:nvPr>
            <p:ph type="title"/>
          </p:nvPr>
        </p:nvSpPr>
        <p:spPr>
          <a:xfrm>
            <a:off x="434148" y="285728"/>
            <a:ext cx="9268302" cy="439718"/>
          </a:xfrm>
        </p:spPr>
        <p:txBody>
          <a:bodyPr>
            <a:normAutofit fontScale="90000"/>
          </a:bodyPr>
          <a:lstStyle/>
          <a:p>
            <a:r>
              <a:rPr lang="ru-RU" b="1" dirty="0" smtClean="0"/>
              <a:t>Карточка № 25</a:t>
            </a:r>
            <a:endParaRPr lang="ru-RU" dirty="0"/>
          </a:p>
        </p:txBody>
      </p:sp>
      <p:sp>
        <p:nvSpPr>
          <p:cNvPr id="5" name="Содержимое 4"/>
          <p:cNvSpPr>
            <a:spLocks noGrp="1"/>
          </p:cNvSpPr>
          <p:nvPr>
            <p:ph idx="1"/>
          </p:nvPr>
        </p:nvSpPr>
        <p:spPr>
          <a:xfrm>
            <a:off x="291272" y="714356"/>
            <a:ext cx="9787006" cy="6143644"/>
          </a:xfrm>
        </p:spPr>
        <p:txBody>
          <a:bodyPr>
            <a:normAutofit/>
          </a:bodyPr>
          <a:lstStyle/>
          <a:p>
            <a:pPr algn="just">
              <a:buNone/>
            </a:pPr>
            <a:r>
              <a:rPr lang="ru-RU" dirty="0" smtClean="0"/>
              <a:t>		</a:t>
            </a:r>
            <a:r>
              <a:rPr lang="ru-RU" sz="3200" dirty="0" smtClean="0"/>
              <a:t>Действительно, Большой Барьерный риф расположен на северо-востоке Австралии, как бы повторяя очертания береговой линии на протяжении более 2 тыс. км.    </a:t>
            </a:r>
          </a:p>
          <a:p>
            <a:pPr>
              <a:buNone/>
            </a:pPr>
            <a:endParaRPr lang="ru-RU" dirty="0" smtClean="0"/>
          </a:p>
          <a:p>
            <a:pPr>
              <a:buNone/>
            </a:pPr>
            <a:endParaRPr lang="ru-RU" dirty="0" smtClean="0"/>
          </a:p>
          <a:p>
            <a:pPr>
              <a:buNone/>
            </a:pPr>
            <a:endParaRPr lang="ru-RU" dirty="0" smtClean="0"/>
          </a:p>
          <a:p>
            <a:pPr>
              <a:buNone/>
            </a:pPr>
            <a:endParaRPr lang="ru-RU" dirty="0" smtClean="0"/>
          </a:p>
          <a:p>
            <a:pPr>
              <a:buNone/>
            </a:pPr>
            <a:r>
              <a:rPr lang="ru-RU" dirty="0" smtClean="0"/>
              <a:t> </a:t>
            </a:r>
          </a:p>
          <a:p>
            <a:pPr>
              <a:buNone/>
            </a:pPr>
            <a:endParaRPr lang="ru-RU" dirty="0" smtClean="0"/>
          </a:p>
          <a:p>
            <a:pPr>
              <a:buNone/>
            </a:pPr>
            <a:endParaRPr lang="ru-RU" dirty="0" smtClean="0"/>
          </a:p>
          <a:p>
            <a:pPr algn="ctr">
              <a:buNone/>
            </a:pPr>
            <a:r>
              <a:rPr lang="ru-RU" dirty="0" smtClean="0"/>
              <a:t>Возьмите </a:t>
            </a:r>
            <a:r>
              <a:rPr lang="ru-RU" dirty="0" smtClean="0">
                <a:hlinkClick r:id="rId2" action="ppaction://hlinksldjump"/>
              </a:rPr>
              <a:t>карточку № 22</a:t>
            </a:r>
            <a:endParaRPr lang="ru-RU" dirty="0"/>
          </a:p>
        </p:txBody>
      </p:sp>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60824" y="2830024"/>
            <a:ext cx="4282604" cy="3153554"/>
          </a:xfrm>
          <a:prstGeom prst="rect">
            <a:avLst/>
          </a:prstGeom>
          <a:noFill/>
          <a:ln w="9525">
            <a:solidFill>
              <a:schemeClr val="tx1"/>
            </a:solidFill>
            <a:miter lim="800000"/>
            <a:headEnd/>
            <a:tailEnd/>
          </a:ln>
          <a:scene3d>
            <a:camera prst="obliqueBottomLeft"/>
            <a:lightRig rig="threePt" dir="t"/>
          </a:scene3d>
          <a:extLst>
            <a:ext uri="{909E8E84-426E-40DD-AFC4-6F175D3DCCD1}">
              <a14:hiddenFill xmlns:a14="http://schemas.microsoft.com/office/drawing/2010/main">
                <a:solidFill>
                  <a:schemeClr val="accent1"/>
                </a:solidFill>
              </a14:hiddenFill>
            </a:ext>
          </a:extLst>
        </p:spPr>
      </p:pic>
    </p:spTree>
  </p:cSld>
  <p:clrMapOvr>
    <a:masterClrMapping/>
  </p:clrMapOvr>
  <p:transition spd="med" advClick="0">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907" y="274638"/>
            <a:ext cx="9268302" cy="582594"/>
          </a:xfrm>
        </p:spPr>
        <p:txBody>
          <a:bodyPr>
            <a:normAutofit fontScale="90000"/>
          </a:bodyPr>
          <a:lstStyle/>
          <a:p>
            <a:r>
              <a:rPr lang="ru-RU" b="1" dirty="0" smtClean="0"/>
              <a:t>Карточка № 22</a:t>
            </a:r>
            <a:endParaRPr lang="ru-RU" dirty="0"/>
          </a:p>
        </p:txBody>
      </p:sp>
      <p:sp>
        <p:nvSpPr>
          <p:cNvPr id="5" name="Содержимое 4"/>
          <p:cNvSpPr>
            <a:spLocks noGrp="1"/>
          </p:cNvSpPr>
          <p:nvPr>
            <p:ph idx="1"/>
          </p:nvPr>
        </p:nvSpPr>
        <p:spPr>
          <a:xfrm>
            <a:off x="160874" y="142852"/>
            <a:ext cx="10137240" cy="6715148"/>
          </a:xfrm>
        </p:spPr>
        <p:txBody>
          <a:bodyPr>
            <a:normAutofit/>
          </a:bodyPr>
          <a:lstStyle/>
          <a:p>
            <a:pPr>
              <a:buNone/>
            </a:pPr>
            <a:r>
              <a:rPr lang="ru-RU" b="1" dirty="0"/>
              <a:t> </a:t>
            </a:r>
            <a:endParaRPr lang="ru-RU" dirty="0"/>
          </a:p>
          <a:p>
            <a:pPr algn="just">
              <a:spcBef>
                <a:spcPts val="0"/>
              </a:spcBef>
              <a:buNone/>
            </a:pPr>
            <a:r>
              <a:rPr lang="ru-RU" dirty="0" smtClean="0"/>
              <a:t>    </a:t>
            </a:r>
            <a:r>
              <a:rPr lang="ru-RU" sz="2800" dirty="0" smtClean="0"/>
              <a:t>	</a:t>
            </a:r>
          </a:p>
          <a:p>
            <a:pPr algn="just">
              <a:spcBef>
                <a:spcPts val="0"/>
              </a:spcBef>
              <a:buNone/>
            </a:pPr>
            <a:r>
              <a:rPr lang="ru-RU" sz="2800" dirty="0"/>
              <a:t> </a:t>
            </a:r>
            <a:r>
              <a:rPr lang="ru-RU" sz="2800" dirty="0" smtClean="0"/>
              <a:t>        </a:t>
            </a:r>
            <a:r>
              <a:rPr lang="ru-RU" sz="2400" dirty="0" smtClean="0"/>
              <a:t>Известно</a:t>
            </a:r>
            <a:r>
              <a:rPr lang="ru-RU" sz="2400" dirty="0"/>
              <a:t>, что  в основании материка Австралия, за исключением её восточной части, лежит один из древних участков земной коры, который, как и часть Африки, Южной Америки, Антарктиды, входил в состав древнего материка </a:t>
            </a:r>
            <a:r>
              <a:rPr lang="ru-RU" sz="2400" dirty="0" smtClean="0"/>
              <a:t>Гондвана. На </a:t>
            </a:r>
            <a:r>
              <a:rPr lang="ru-RU" sz="2400" dirty="0"/>
              <a:t>этих участках нет высоких протяжённых горных цепей, но много равнин. </a:t>
            </a:r>
            <a:r>
              <a:rPr lang="ru-RU" sz="2400" b="1" i="1" dirty="0">
                <a:solidFill>
                  <a:schemeClr val="tx2"/>
                </a:solidFill>
              </a:rPr>
              <a:t>Этот участок земной коры имеет двухъярусное строение, внизу расположен кристаллический фундамент, сложенный породами архея и протерозоя, вверху - осадочный </a:t>
            </a:r>
            <a:r>
              <a:rPr lang="ru-RU" sz="2400" b="1" i="1" dirty="0" smtClean="0">
                <a:solidFill>
                  <a:schemeClr val="tx2"/>
                </a:solidFill>
              </a:rPr>
              <a:t>чехол. Назовите этот участок, объясните ваш выбор:</a:t>
            </a:r>
            <a:endParaRPr lang="ru-RU" sz="2400" b="1" i="1" dirty="0">
              <a:solidFill>
                <a:schemeClr val="tx2"/>
              </a:solidFill>
            </a:endParaRPr>
          </a:p>
          <a:p>
            <a:pPr marL="363538" indent="354013">
              <a:buClr>
                <a:schemeClr val="tx1">
                  <a:lumMod val="75000"/>
                  <a:lumOff val="25000"/>
                </a:schemeClr>
              </a:buClr>
              <a:buFont typeface="+mj-lt"/>
              <a:buAutoNum type="arabicPeriod"/>
            </a:pPr>
            <a:r>
              <a:rPr lang="ru-RU" sz="2800" dirty="0" smtClean="0">
                <a:solidFill>
                  <a:srgbClr val="0070C0"/>
                </a:solidFill>
              </a:rPr>
              <a:t>Платформа - </a:t>
            </a:r>
            <a:r>
              <a:rPr lang="ru-RU" sz="2800" dirty="0" smtClean="0">
                <a:hlinkClick r:id="rId2" action="ppaction://hlinksldjump"/>
              </a:rPr>
              <a:t>карточка </a:t>
            </a:r>
            <a:r>
              <a:rPr lang="ru-RU" sz="2800" dirty="0">
                <a:hlinkClick r:id="rId2" action="ppaction://hlinksldjump"/>
              </a:rPr>
              <a:t>№ </a:t>
            </a:r>
            <a:r>
              <a:rPr lang="ru-RU" sz="2800" dirty="0" smtClean="0">
                <a:hlinkClick r:id="rId2" action="ppaction://hlinksldjump"/>
              </a:rPr>
              <a:t>30</a:t>
            </a:r>
            <a:endParaRPr lang="ru-RU" sz="2800" dirty="0" smtClean="0"/>
          </a:p>
          <a:p>
            <a:pPr marL="363538" indent="354013">
              <a:buClr>
                <a:schemeClr val="tx1">
                  <a:lumMod val="75000"/>
                  <a:lumOff val="25000"/>
                </a:schemeClr>
              </a:buClr>
              <a:buFont typeface="+mj-lt"/>
              <a:buAutoNum type="arabicPeriod"/>
            </a:pPr>
            <a:r>
              <a:rPr lang="ru-RU" sz="2800" dirty="0" smtClean="0">
                <a:solidFill>
                  <a:schemeClr val="accent6">
                    <a:lumMod val="75000"/>
                  </a:schemeClr>
                </a:solidFill>
              </a:rPr>
              <a:t>Плита -</a:t>
            </a:r>
            <a:r>
              <a:rPr lang="ru-RU" sz="2800" dirty="0" smtClean="0"/>
              <a:t> </a:t>
            </a:r>
            <a:r>
              <a:rPr lang="ru-RU" sz="2800" dirty="0" smtClean="0">
                <a:hlinkClick r:id="rId3" action="ppaction://hlinksldjump"/>
              </a:rPr>
              <a:t>карточка </a:t>
            </a:r>
            <a:r>
              <a:rPr lang="ru-RU" sz="2800" dirty="0">
                <a:hlinkClick r:id="rId3" action="ppaction://hlinksldjump"/>
              </a:rPr>
              <a:t>№ </a:t>
            </a:r>
            <a:r>
              <a:rPr lang="ru-RU" sz="2800" dirty="0" smtClean="0">
                <a:hlinkClick r:id="rId3" action="ppaction://hlinksldjump"/>
              </a:rPr>
              <a:t>2</a:t>
            </a:r>
            <a:endParaRPr lang="ru-RU" sz="2800" dirty="0"/>
          </a:p>
          <a:p>
            <a:pPr marL="363538" indent="354013">
              <a:buClr>
                <a:schemeClr val="tx1">
                  <a:lumMod val="75000"/>
                  <a:lumOff val="25000"/>
                </a:schemeClr>
              </a:buClr>
              <a:buFont typeface="+mj-lt"/>
              <a:buAutoNum type="arabicPeriod"/>
            </a:pPr>
            <a:r>
              <a:rPr lang="ru-RU" sz="2800" dirty="0" smtClean="0">
                <a:solidFill>
                  <a:srgbClr val="7030A0"/>
                </a:solidFill>
              </a:rPr>
              <a:t>Древняя </a:t>
            </a:r>
            <a:r>
              <a:rPr lang="ru-RU" sz="2800" dirty="0">
                <a:solidFill>
                  <a:srgbClr val="7030A0"/>
                </a:solidFill>
              </a:rPr>
              <a:t>складчатость </a:t>
            </a:r>
            <a:r>
              <a:rPr lang="ru-RU" sz="2800" dirty="0" smtClean="0">
                <a:solidFill>
                  <a:srgbClr val="7030A0"/>
                </a:solidFill>
              </a:rPr>
              <a:t>- </a:t>
            </a:r>
            <a:r>
              <a:rPr lang="ru-RU" sz="2800" dirty="0" smtClean="0">
                <a:hlinkClick r:id="rId4" action="ppaction://hlinksldjump"/>
              </a:rPr>
              <a:t>карточка </a:t>
            </a:r>
            <a:r>
              <a:rPr lang="ru-RU" sz="2800" dirty="0">
                <a:hlinkClick r:id="rId4" action="ppaction://hlinksldjump"/>
              </a:rPr>
              <a:t>№ </a:t>
            </a:r>
            <a:r>
              <a:rPr lang="ru-RU" sz="2800" dirty="0" smtClean="0">
                <a:hlinkClick r:id="rId4" action="ppaction://hlinksldjump"/>
              </a:rPr>
              <a:t>11</a:t>
            </a:r>
            <a:endParaRPr lang="ru-RU" sz="2800" dirty="0"/>
          </a:p>
        </p:txBody>
      </p:sp>
      <p:pic>
        <p:nvPicPr>
          <p:cNvPr id="6" name="Picture 2"/>
          <p:cNvPicPr>
            <a:picLocks noChangeAspect="1" noChangeArrowheads="1"/>
          </p:cNvPicPr>
          <p:nvPr/>
        </p:nvPicPr>
        <p:blipFill>
          <a:blip r:embed="rId5"/>
          <a:srcRect/>
          <a:stretch>
            <a:fillRect/>
          </a:stretch>
        </p:blipFill>
        <p:spPr bwMode="auto">
          <a:xfrm>
            <a:off x="7112135" y="4604147"/>
            <a:ext cx="3185978" cy="2057400"/>
          </a:xfrm>
          <a:prstGeom prst="ellipse">
            <a:avLst/>
          </a:prstGeom>
          <a:ln>
            <a:noFill/>
          </a:ln>
          <a:effectLst>
            <a:softEdge rad="112500"/>
          </a:effectLst>
        </p:spPr>
      </p:pic>
    </p:spTree>
  </p:cSld>
  <p:clrMapOvr>
    <a:masterClrMapping/>
  </p:clrMapOvr>
  <p:transition spd="med" advClick="0">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7024" y="142852"/>
            <a:ext cx="9268302" cy="582594"/>
          </a:xfrm>
        </p:spPr>
        <p:txBody>
          <a:bodyPr>
            <a:normAutofit fontScale="90000"/>
          </a:bodyPr>
          <a:lstStyle/>
          <a:p>
            <a:r>
              <a:rPr lang="ru-RU" b="1" dirty="0" smtClean="0"/>
              <a:t>Карточка № 11</a:t>
            </a:r>
            <a:endParaRPr lang="ru-RU" dirty="0"/>
          </a:p>
        </p:txBody>
      </p:sp>
      <p:sp>
        <p:nvSpPr>
          <p:cNvPr id="3" name="Содержимое 2"/>
          <p:cNvSpPr>
            <a:spLocks noGrp="1"/>
          </p:cNvSpPr>
          <p:nvPr>
            <p:ph idx="1"/>
          </p:nvPr>
        </p:nvSpPr>
        <p:spPr>
          <a:xfrm>
            <a:off x="0" y="714356"/>
            <a:ext cx="10298113" cy="857255"/>
          </a:xfrm>
        </p:spPr>
        <p:txBody>
          <a:bodyPr>
            <a:normAutofit fontScale="25000" lnSpcReduction="20000"/>
          </a:bodyPr>
          <a:lstStyle/>
          <a:p>
            <a:pPr lvl="1">
              <a:buNone/>
            </a:pPr>
            <a:r>
              <a:rPr lang="ru-RU" sz="12400" dirty="0" smtClean="0"/>
              <a:t>   Нет</a:t>
            </a:r>
            <a:r>
              <a:rPr lang="ru-RU" sz="12400" dirty="0"/>
              <a:t>, вы ошиблись. Это не древняя </a:t>
            </a:r>
            <a:r>
              <a:rPr lang="ru-RU" sz="12400" dirty="0" smtClean="0"/>
              <a:t>складчатость</a:t>
            </a:r>
            <a:r>
              <a:rPr lang="ru-RU" sz="12400" dirty="0"/>
              <a:t>. </a:t>
            </a:r>
          </a:p>
          <a:p>
            <a:pPr>
              <a:buNone/>
            </a:pPr>
            <a:r>
              <a:rPr lang="ru-RU" dirty="0" smtClean="0"/>
              <a:t>         </a:t>
            </a:r>
          </a:p>
          <a:p>
            <a:pPr>
              <a:buNone/>
            </a:pPr>
            <a:endParaRPr lang="ru-RU" dirty="0" smtClean="0"/>
          </a:p>
          <a:p>
            <a:pPr>
              <a:buNone/>
            </a:pPr>
            <a:endParaRPr lang="ru-RU" dirty="0"/>
          </a:p>
          <a:p>
            <a:pPr>
              <a:buNone/>
            </a:pPr>
            <a:endParaRPr lang="ru-RU" dirty="0" smtClean="0"/>
          </a:p>
          <a:p>
            <a:pPr>
              <a:buNone/>
            </a:pPr>
            <a:endParaRPr lang="ru-RU" dirty="0" smtClean="0"/>
          </a:p>
          <a:p>
            <a:pPr>
              <a:buNone/>
            </a:pPr>
            <a:endParaRPr lang="ru-RU" dirty="0"/>
          </a:p>
          <a:p>
            <a:pPr>
              <a:buNone/>
            </a:pPr>
            <a:r>
              <a:rPr lang="ru-RU" dirty="0" smtClean="0"/>
              <a:t>			  </a:t>
            </a:r>
          </a:p>
          <a:p>
            <a:pPr>
              <a:buNone/>
            </a:pPr>
            <a:r>
              <a:rPr lang="ru-RU" dirty="0"/>
              <a:t> </a:t>
            </a:r>
          </a:p>
        </p:txBody>
      </p:sp>
      <p:pic>
        <p:nvPicPr>
          <p:cNvPr id="6" name="Рисунок 5" descr="Безымянный.bmp"/>
          <p:cNvPicPr>
            <a:picLocks noChangeAspect="1"/>
          </p:cNvPicPr>
          <p:nvPr/>
        </p:nvPicPr>
        <p:blipFill>
          <a:blip r:embed="rId2"/>
          <a:stretch>
            <a:fillRect/>
          </a:stretch>
        </p:blipFill>
        <p:spPr>
          <a:xfrm>
            <a:off x="2434412" y="1357298"/>
            <a:ext cx="5572164" cy="4179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219834" y="2500306"/>
            <a:ext cx="1928826" cy="1477328"/>
          </a:xfrm>
          <a:prstGeom prst="rect">
            <a:avLst/>
          </a:prstGeom>
          <a:noFill/>
        </p:spPr>
        <p:txBody>
          <a:bodyPr wrap="square" rtlCol="0">
            <a:spAutoFit/>
          </a:bodyPr>
          <a:lstStyle/>
          <a:p>
            <a:pPr algn="r">
              <a:buNone/>
            </a:pPr>
            <a:r>
              <a:rPr lang="en-US" sz="2400" dirty="0" smtClean="0"/>
              <a:t> </a:t>
            </a:r>
            <a:r>
              <a:rPr lang="ru-RU" sz="2400" dirty="0" smtClean="0"/>
              <a:t>Фото</a:t>
            </a:r>
            <a:r>
              <a:rPr lang="en-US" sz="2400" dirty="0" smtClean="0"/>
              <a:t> </a:t>
            </a:r>
            <a:r>
              <a:rPr lang="ru-RU" sz="2400" dirty="0" smtClean="0"/>
              <a:t>гор</a:t>
            </a:r>
          </a:p>
          <a:p>
            <a:pPr algn="r">
              <a:buNone/>
            </a:pPr>
            <a:r>
              <a:rPr lang="ru-RU" sz="2400" dirty="0" smtClean="0"/>
              <a:t>древней </a:t>
            </a:r>
          </a:p>
          <a:p>
            <a:pPr algn="r">
              <a:buNone/>
            </a:pPr>
            <a:r>
              <a:rPr lang="ru-RU" sz="2400" dirty="0" smtClean="0"/>
              <a:t>складчатости</a:t>
            </a:r>
          </a:p>
          <a:p>
            <a:pPr algn="r"/>
            <a:endParaRPr lang="ru-RU" dirty="0"/>
          </a:p>
        </p:txBody>
      </p:sp>
      <p:sp>
        <p:nvSpPr>
          <p:cNvPr id="7" name="TextBox 6"/>
          <p:cNvSpPr txBox="1"/>
          <p:nvPr/>
        </p:nvSpPr>
        <p:spPr>
          <a:xfrm>
            <a:off x="0" y="5715016"/>
            <a:ext cx="10298113" cy="861774"/>
          </a:xfrm>
          <a:prstGeom prst="rect">
            <a:avLst/>
          </a:prstGeom>
          <a:noFill/>
        </p:spPr>
        <p:txBody>
          <a:bodyPr wrap="square" rtlCol="0">
            <a:spAutoFit/>
          </a:bodyPr>
          <a:lstStyle/>
          <a:p>
            <a:pPr algn="ctr"/>
            <a:r>
              <a:rPr lang="ru-RU" sz="3200" dirty="0" smtClean="0"/>
              <a:t>Вернитесь к </a:t>
            </a:r>
            <a:r>
              <a:rPr lang="ru-RU" sz="3200" dirty="0" smtClean="0">
                <a:hlinkClick r:id="rId3" action="ppaction://hlinksldjump"/>
              </a:rPr>
              <a:t>карточке № 22 </a:t>
            </a:r>
            <a:endParaRPr lang="ru-RU" sz="3200" dirty="0" smtClean="0"/>
          </a:p>
          <a:p>
            <a:endParaRPr lang="ru-RU" dirty="0"/>
          </a:p>
        </p:txBody>
      </p:sp>
    </p:spTree>
  </p:cSld>
  <p:clrMapOvr>
    <a:masterClrMapping/>
  </p:clrMapOvr>
  <p:transition spd="med" advClick="0">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5586" y="357166"/>
            <a:ext cx="9268302" cy="368280"/>
          </a:xfrm>
        </p:spPr>
        <p:txBody>
          <a:bodyPr>
            <a:normAutofit fontScale="90000"/>
          </a:bodyPr>
          <a:lstStyle/>
          <a:p>
            <a:r>
              <a:rPr lang="ru-RU" b="1" dirty="0" smtClean="0"/>
              <a:t>Карточка № 2</a:t>
            </a:r>
            <a:endParaRPr lang="ru-RU" dirty="0"/>
          </a:p>
        </p:txBody>
      </p:sp>
      <p:sp>
        <p:nvSpPr>
          <p:cNvPr id="3" name="Содержимое 2"/>
          <p:cNvSpPr>
            <a:spLocks noGrp="1"/>
          </p:cNvSpPr>
          <p:nvPr>
            <p:ph idx="1"/>
          </p:nvPr>
        </p:nvSpPr>
        <p:spPr>
          <a:xfrm>
            <a:off x="514907" y="714357"/>
            <a:ext cx="9268302" cy="6143644"/>
          </a:xfrm>
        </p:spPr>
        <p:txBody>
          <a:bodyPr>
            <a:normAutofit fontScale="92500" lnSpcReduction="20000"/>
          </a:bodyPr>
          <a:lstStyle/>
          <a:p>
            <a:pPr>
              <a:buNone/>
            </a:pPr>
            <a:r>
              <a:rPr lang="ru-RU" b="1" dirty="0"/>
              <a:t> </a:t>
            </a:r>
            <a:endParaRPr lang="ru-RU" dirty="0"/>
          </a:p>
          <a:p>
            <a:pPr algn="just">
              <a:buNone/>
            </a:pPr>
            <a:r>
              <a:rPr lang="ru-RU" dirty="0" smtClean="0"/>
              <a:t>     </a:t>
            </a:r>
            <a:r>
              <a:rPr lang="en-US" dirty="0" smtClean="0"/>
              <a:t>	</a:t>
            </a:r>
            <a:r>
              <a:rPr lang="ru-RU" dirty="0" smtClean="0"/>
              <a:t>Вы </a:t>
            </a:r>
            <a:r>
              <a:rPr lang="ru-RU" dirty="0"/>
              <a:t>не правы. Плита – более молода в геологическом плане. Её фундамент сложен породами палеозоя, она имеет более мощный осадочный чехол, сложенный породами мезозоя и кайнозоя. Но, как и платформа, плита имеет двухъярусное строение. Самой большой в мире плитой является </a:t>
            </a:r>
            <a:r>
              <a:rPr lang="ru-RU" dirty="0" err="1"/>
              <a:t>Западно</a:t>
            </a:r>
            <a:r>
              <a:rPr lang="ru-RU" dirty="0"/>
              <a:t> – Сибирская плита, расположенная в центре России. На плите расположена одна из крупнейших в мире </a:t>
            </a:r>
            <a:r>
              <a:rPr lang="ru-RU" dirty="0" err="1"/>
              <a:t>Западно</a:t>
            </a:r>
            <a:r>
              <a:rPr lang="ru-RU" dirty="0"/>
              <a:t> – Сибирская равнина, с запада окаймлённая Уральскими горами, с востока – Среднесибирским плоскогорьем.</a:t>
            </a:r>
          </a:p>
          <a:p>
            <a:pPr>
              <a:buNone/>
            </a:pPr>
            <a:r>
              <a:rPr lang="ru-RU" dirty="0"/>
              <a:t>                  </a:t>
            </a:r>
            <a:r>
              <a:rPr lang="en-US" dirty="0" smtClean="0"/>
              <a:t>      </a:t>
            </a:r>
            <a:r>
              <a:rPr lang="ru-RU" dirty="0" smtClean="0"/>
              <a:t>Схема плиты</a:t>
            </a:r>
            <a:endParaRPr lang="ru-RU" dirty="0"/>
          </a:p>
          <a:p>
            <a:pPr>
              <a:buNone/>
            </a:pPr>
            <a:r>
              <a:rPr lang="ru-RU" dirty="0"/>
              <a:t>                        Осадочный чехол, </a:t>
            </a:r>
            <a:r>
              <a:rPr lang="ru-RU" dirty="0" smtClean="0"/>
              <a:t>сформировавшийся </a:t>
            </a:r>
            <a:r>
              <a:rPr lang="ru-RU" dirty="0"/>
              <a:t>в М</a:t>
            </a:r>
            <a:r>
              <a:rPr lang="en-US" dirty="0"/>
              <a:t>z</a:t>
            </a:r>
            <a:r>
              <a:rPr lang="ru-RU" dirty="0"/>
              <a:t> -  </a:t>
            </a:r>
            <a:r>
              <a:rPr lang="en-US" dirty="0" err="1"/>
              <a:t>Kz</a:t>
            </a:r>
            <a:endParaRPr lang="ru-RU" dirty="0"/>
          </a:p>
          <a:p>
            <a:pPr>
              <a:buNone/>
            </a:pPr>
            <a:r>
              <a:rPr lang="ru-RU" dirty="0"/>
              <a:t> </a:t>
            </a:r>
            <a:r>
              <a:rPr lang="ru-RU" dirty="0" smtClean="0"/>
              <a:t/>
            </a:r>
            <a:br>
              <a:rPr lang="ru-RU" dirty="0" smtClean="0"/>
            </a:br>
            <a:r>
              <a:rPr lang="ru-RU" dirty="0" smtClean="0"/>
              <a:t> </a:t>
            </a:r>
            <a:r>
              <a:rPr lang="ru-RU" dirty="0"/>
              <a:t>+    </a:t>
            </a:r>
            <a:r>
              <a:rPr lang="ru-RU" dirty="0" smtClean="0"/>
              <a:t>   </a:t>
            </a:r>
            <a:r>
              <a:rPr lang="ru-RU" dirty="0"/>
              <a:t>+     </a:t>
            </a:r>
            <a:r>
              <a:rPr lang="ru-RU" dirty="0" smtClean="0"/>
              <a:t> </a:t>
            </a:r>
            <a:r>
              <a:rPr lang="ru-RU" dirty="0"/>
              <a:t>Кристаллический </a:t>
            </a:r>
            <a:r>
              <a:rPr lang="ru-RU" dirty="0" smtClean="0"/>
              <a:t>фундамент</a:t>
            </a:r>
            <a:r>
              <a:rPr lang="ru-RU" dirty="0"/>
              <a:t>, сформировавшийся </a:t>
            </a:r>
            <a:r>
              <a:rPr lang="ru-RU" dirty="0" smtClean="0"/>
              <a:t>в Р</a:t>
            </a:r>
            <a:r>
              <a:rPr lang="en-US" dirty="0"/>
              <a:t>z</a:t>
            </a:r>
            <a:endParaRPr lang="ru-RU" dirty="0"/>
          </a:p>
          <a:p>
            <a:pPr>
              <a:buNone/>
            </a:pPr>
            <a:r>
              <a:rPr lang="ru-RU" dirty="0"/>
              <a:t>      </a:t>
            </a:r>
          </a:p>
          <a:p>
            <a:pPr algn="ctr">
              <a:buNone/>
            </a:pPr>
            <a:r>
              <a:rPr lang="ru-RU" dirty="0"/>
              <a:t>   </a:t>
            </a:r>
            <a:r>
              <a:rPr lang="ru-RU" dirty="0" smtClean="0"/>
              <a:t>Вернитесь </a:t>
            </a:r>
            <a:r>
              <a:rPr lang="ru-RU" dirty="0"/>
              <a:t>к </a:t>
            </a:r>
            <a:r>
              <a:rPr lang="ru-RU" dirty="0">
                <a:hlinkClick r:id="rId2" action="ppaction://hlinksldjump"/>
              </a:rPr>
              <a:t>карточке № </a:t>
            </a:r>
            <a:r>
              <a:rPr lang="ru-RU" dirty="0" smtClean="0">
                <a:hlinkClick r:id="rId2" action="ppaction://hlinksldjump"/>
              </a:rPr>
              <a:t>22</a:t>
            </a:r>
            <a:endParaRPr lang="ru-RU" dirty="0"/>
          </a:p>
        </p:txBody>
      </p:sp>
      <p:cxnSp>
        <p:nvCxnSpPr>
          <p:cNvPr id="5" name="Прямая соединительная линия 4"/>
          <p:cNvCxnSpPr/>
          <p:nvPr/>
        </p:nvCxnSpPr>
        <p:spPr>
          <a:xfrm>
            <a:off x="884964" y="4000505"/>
            <a:ext cx="120681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884964" y="4214819"/>
            <a:ext cx="1206819"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884966" y="4500570"/>
            <a:ext cx="112636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884964" y="4786323"/>
            <a:ext cx="1206819" cy="1588"/>
          </a:xfrm>
          <a:prstGeom prst="line">
            <a:avLst/>
          </a:prstGeom>
        </p:spPr>
        <p:style>
          <a:lnRef idx="1">
            <a:schemeClr val="accent1"/>
          </a:lnRef>
          <a:fillRef idx="0">
            <a:schemeClr val="accent1"/>
          </a:fillRef>
          <a:effectRef idx="0">
            <a:schemeClr val="accent1"/>
          </a:effectRef>
          <a:fontRef idx="minor">
            <a:schemeClr val="tx1"/>
          </a:fontRef>
        </p:style>
      </p:cxnSp>
      <p:sp>
        <p:nvSpPr>
          <p:cNvPr id="12" name="Полилиния 11"/>
          <p:cNvSpPr/>
          <p:nvPr/>
        </p:nvSpPr>
        <p:spPr>
          <a:xfrm>
            <a:off x="884966" y="4786323"/>
            <a:ext cx="1081176" cy="285752"/>
          </a:xfrm>
          <a:custGeom>
            <a:avLst/>
            <a:gdLst>
              <a:gd name="connsiteX0" fmla="*/ 0 w 1283109"/>
              <a:gd name="connsiteY0" fmla="*/ 147484 h 486697"/>
              <a:gd name="connsiteX1" fmla="*/ 132735 w 1283109"/>
              <a:gd name="connsiteY1" fmla="*/ 58994 h 486697"/>
              <a:gd name="connsiteX2" fmla="*/ 176980 w 1283109"/>
              <a:gd name="connsiteY2" fmla="*/ 29497 h 486697"/>
              <a:gd name="connsiteX3" fmla="*/ 265471 w 1283109"/>
              <a:gd name="connsiteY3" fmla="*/ 0 h 486697"/>
              <a:gd name="connsiteX4" fmla="*/ 324464 w 1283109"/>
              <a:gd name="connsiteY4" fmla="*/ 14748 h 486697"/>
              <a:gd name="connsiteX5" fmla="*/ 412955 w 1283109"/>
              <a:gd name="connsiteY5" fmla="*/ 103239 h 486697"/>
              <a:gd name="connsiteX6" fmla="*/ 442451 w 1283109"/>
              <a:gd name="connsiteY6" fmla="*/ 191729 h 486697"/>
              <a:gd name="connsiteX7" fmla="*/ 501445 w 1283109"/>
              <a:gd name="connsiteY7" fmla="*/ 280219 h 486697"/>
              <a:gd name="connsiteX8" fmla="*/ 545690 w 1283109"/>
              <a:gd name="connsiteY8" fmla="*/ 427703 h 486697"/>
              <a:gd name="connsiteX9" fmla="*/ 575187 w 1283109"/>
              <a:gd name="connsiteY9" fmla="*/ 471948 h 486697"/>
              <a:gd name="connsiteX10" fmla="*/ 619432 w 1283109"/>
              <a:gd name="connsiteY10" fmla="*/ 486697 h 486697"/>
              <a:gd name="connsiteX11" fmla="*/ 722671 w 1283109"/>
              <a:gd name="connsiteY11" fmla="*/ 457200 h 486697"/>
              <a:gd name="connsiteX12" fmla="*/ 811161 w 1283109"/>
              <a:gd name="connsiteY12" fmla="*/ 398206 h 486697"/>
              <a:gd name="connsiteX13" fmla="*/ 855406 w 1283109"/>
              <a:gd name="connsiteY13" fmla="*/ 368710 h 486697"/>
              <a:gd name="connsiteX14" fmla="*/ 899651 w 1283109"/>
              <a:gd name="connsiteY14" fmla="*/ 339213 h 486697"/>
              <a:gd name="connsiteX15" fmla="*/ 929148 w 1283109"/>
              <a:gd name="connsiteY15" fmla="*/ 294968 h 486697"/>
              <a:gd name="connsiteX16" fmla="*/ 958645 w 1283109"/>
              <a:gd name="connsiteY16" fmla="*/ 206477 h 486697"/>
              <a:gd name="connsiteX17" fmla="*/ 1076632 w 1283109"/>
              <a:gd name="connsiteY17" fmla="*/ 73742 h 486697"/>
              <a:gd name="connsiteX18" fmla="*/ 1120877 w 1283109"/>
              <a:gd name="connsiteY18" fmla="*/ 44245 h 486697"/>
              <a:gd name="connsiteX19" fmla="*/ 1179871 w 1283109"/>
              <a:gd name="connsiteY19" fmla="*/ 29497 h 486697"/>
              <a:gd name="connsiteX20" fmla="*/ 1209367 w 1283109"/>
              <a:gd name="connsiteY20" fmla="*/ 132735 h 486697"/>
              <a:gd name="connsiteX21" fmla="*/ 1224116 w 1283109"/>
              <a:gd name="connsiteY21" fmla="*/ 206477 h 486697"/>
              <a:gd name="connsiteX22" fmla="*/ 1268361 w 1283109"/>
              <a:gd name="connsiteY22" fmla="*/ 250723 h 486697"/>
              <a:gd name="connsiteX23" fmla="*/ 1283109 w 1283109"/>
              <a:gd name="connsiteY23" fmla="*/ 280219 h 48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83109" h="486697">
                <a:moveTo>
                  <a:pt x="0" y="147484"/>
                </a:moveTo>
                <a:lnTo>
                  <a:pt x="132735" y="58994"/>
                </a:lnTo>
                <a:cubicBezTo>
                  <a:pt x="147483" y="49162"/>
                  <a:pt x="160164" y="35102"/>
                  <a:pt x="176980" y="29497"/>
                </a:cubicBezTo>
                <a:lnTo>
                  <a:pt x="265471" y="0"/>
                </a:lnTo>
                <a:cubicBezTo>
                  <a:pt x="285135" y="4916"/>
                  <a:pt x="307859" y="3124"/>
                  <a:pt x="324464" y="14748"/>
                </a:cubicBezTo>
                <a:cubicBezTo>
                  <a:pt x="358638" y="38670"/>
                  <a:pt x="412955" y="103239"/>
                  <a:pt x="412955" y="103239"/>
                </a:cubicBezTo>
                <a:cubicBezTo>
                  <a:pt x="422787" y="132736"/>
                  <a:pt x="425204" y="165859"/>
                  <a:pt x="442451" y="191729"/>
                </a:cubicBezTo>
                <a:lnTo>
                  <a:pt x="501445" y="280219"/>
                </a:lnTo>
                <a:cubicBezTo>
                  <a:pt x="509690" y="313198"/>
                  <a:pt x="531326" y="406157"/>
                  <a:pt x="545690" y="427703"/>
                </a:cubicBezTo>
                <a:cubicBezTo>
                  <a:pt x="555522" y="442451"/>
                  <a:pt x="561346" y="460875"/>
                  <a:pt x="575187" y="471948"/>
                </a:cubicBezTo>
                <a:cubicBezTo>
                  <a:pt x="587326" y="481660"/>
                  <a:pt x="604684" y="481781"/>
                  <a:pt x="619432" y="486697"/>
                </a:cubicBezTo>
                <a:cubicBezTo>
                  <a:pt x="633311" y="483227"/>
                  <a:pt x="705364" y="466815"/>
                  <a:pt x="722671" y="457200"/>
                </a:cubicBezTo>
                <a:cubicBezTo>
                  <a:pt x="753661" y="439984"/>
                  <a:pt x="781664" y="417871"/>
                  <a:pt x="811161" y="398206"/>
                </a:cubicBezTo>
                <a:lnTo>
                  <a:pt x="855406" y="368710"/>
                </a:lnTo>
                <a:lnTo>
                  <a:pt x="899651" y="339213"/>
                </a:lnTo>
                <a:cubicBezTo>
                  <a:pt x="909483" y="324465"/>
                  <a:pt x="921949" y="311166"/>
                  <a:pt x="929148" y="294968"/>
                </a:cubicBezTo>
                <a:cubicBezTo>
                  <a:pt x="941776" y="266555"/>
                  <a:pt x="941398" y="232347"/>
                  <a:pt x="958645" y="206477"/>
                </a:cubicBezTo>
                <a:cubicBezTo>
                  <a:pt x="994110" y="153280"/>
                  <a:pt x="1016018" y="114152"/>
                  <a:pt x="1076632" y="73742"/>
                </a:cubicBezTo>
                <a:cubicBezTo>
                  <a:pt x="1091380" y="63910"/>
                  <a:pt x="1104585" y="51227"/>
                  <a:pt x="1120877" y="44245"/>
                </a:cubicBezTo>
                <a:cubicBezTo>
                  <a:pt x="1139508" y="36260"/>
                  <a:pt x="1160206" y="34413"/>
                  <a:pt x="1179871" y="29497"/>
                </a:cubicBezTo>
                <a:cubicBezTo>
                  <a:pt x="1196295" y="78770"/>
                  <a:pt x="1197020" y="77176"/>
                  <a:pt x="1209367" y="132735"/>
                </a:cubicBezTo>
                <a:cubicBezTo>
                  <a:pt x="1214805" y="157206"/>
                  <a:pt x="1212905" y="184056"/>
                  <a:pt x="1224116" y="206477"/>
                </a:cubicBezTo>
                <a:cubicBezTo>
                  <a:pt x="1233444" y="225133"/>
                  <a:pt x="1255331" y="234436"/>
                  <a:pt x="1268361" y="250723"/>
                </a:cubicBezTo>
                <a:cubicBezTo>
                  <a:pt x="1275228" y="259307"/>
                  <a:pt x="1278193" y="270387"/>
                  <a:pt x="1283109" y="280219"/>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transition spd="med" advClick="0">
    <p:cover dir="d"/>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1144</TotalTime>
  <Words>645</Words>
  <Application>Microsoft Office PowerPoint</Application>
  <PresentationFormat>Произвольный</PresentationFormat>
  <Paragraphs>365</Paragraphs>
  <Slides>43</Slides>
  <Notes>1</Notes>
  <HiddenSlides>25</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43</vt:i4>
      </vt:variant>
    </vt:vector>
  </HeadingPairs>
  <TitlesOfParts>
    <vt:vector size="53" baseType="lpstr">
      <vt:lpstr>Arial</vt:lpstr>
      <vt:lpstr>Arial Black</vt:lpstr>
      <vt:lpstr>Calibri</vt:lpstr>
      <vt:lpstr>Constantia</vt:lpstr>
      <vt:lpstr>Majalla UI</vt:lpstr>
      <vt:lpstr>Times New Roman</vt:lpstr>
      <vt:lpstr>Times New Roman CYR</vt:lpstr>
      <vt:lpstr>Wingdings 2</vt:lpstr>
      <vt:lpstr>Специальное оформление</vt:lpstr>
      <vt:lpstr>Поток</vt:lpstr>
      <vt:lpstr>Учебно-познавательная компьютерная игра   для учащихся  7 класса по теме «Австралия. Образ материка»  </vt:lpstr>
      <vt:lpstr>Ход урока: </vt:lpstr>
      <vt:lpstr>Карточка № 1</vt:lpstr>
      <vt:lpstr>Карточка № 12</vt:lpstr>
      <vt:lpstr>Карточка № 6 </vt:lpstr>
      <vt:lpstr>Карточка № 25</vt:lpstr>
      <vt:lpstr>Карточка № 22</vt:lpstr>
      <vt:lpstr>Карточка № 11</vt:lpstr>
      <vt:lpstr>Карточка № 2</vt:lpstr>
      <vt:lpstr>Карточка № 30</vt:lpstr>
      <vt:lpstr> Карточка № 19</vt:lpstr>
      <vt:lpstr>Карточка № 19 (продолжение)</vt:lpstr>
      <vt:lpstr>Карточка № 3</vt:lpstr>
      <vt:lpstr>Карточка № 31</vt:lpstr>
      <vt:lpstr> Карточка № 9 </vt:lpstr>
      <vt:lpstr>Карточка  № 10</vt:lpstr>
      <vt:lpstr>Карточка № 4 </vt:lpstr>
      <vt:lpstr>Карточка № 20</vt:lpstr>
      <vt:lpstr>Карточка № 29</vt:lpstr>
      <vt:lpstr>Карточка № 17</vt:lpstr>
      <vt:lpstr>Карточка № 17 (продолжение)</vt:lpstr>
      <vt:lpstr>Карточка № 7</vt:lpstr>
      <vt:lpstr>Карточка № 13</vt:lpstr>
      <vt:lpstr>Карточка № 26</vt:lpstr>
      <vt:lpstr>Карточка № 5</vt:lpstr>
      <vt:lpstr>Карточка № 14</vt:lpstr>
      <vt:lpstr>Карточка № 15</vt:lpstr>
      <vt:lpstr>Карточка № 24</vt:lpstr>
      <vt:lpstr>Карточка № 23</vt:lpstr>
      <vt:lpstr>Карточка № 8</vt:lpstr>
      <vt:lpstr> Карточка № 18</vt:lpstr>
      <vt:lpstr>Карточка № 21</vt:lpstr>
      <vt:lpstr>Карточка № 32</vt:lpstr>
      <vt:lpstr>Карточка № 16</vt:lpstr>
      <vt:lpstr>Карточка № 27</vt:lpstr>
      <vt:lpstr>Карточка № 28</vt:lpstr>
      <vt:lpstr>Карточка № 39</vt:lpstr>
      <vt:lpstr>Карточка № 33</vt:lpstr>
      <vt:lpstr>Карточка № 44</vt:lpstr>
      <vt:lpstr>  </vt:lpstr>
      <vt:lpstr>Источники информации</vt:lpstr>
      <vt:lpstr>Источники информации</vt:lpstr>
      <vt:lpstr>Презентация PowerPoint</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Индивидуальная компьютерная игра   для  11 класса по теме «Австралия». </dc:title>
  <dc:creator>Илья</dc:creator>
  <cp:lastModifiedBy>татьяна</cp:lastModifiedBy>
  <cp:revision>160</cp:revision>
  <dcterms:created xsi:type="dcterms:W3CDTF">2009-04-03T15:50:17Z</dcterms:created>
  <dcterms:modified xsi:type="dcterms:W3CDTF">2023-02-14T11:21:42Z</dcterms:modified>
</cp:coreProperties>
</file>