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 id="266" r:id="rId3"/>
    <p:sldId id="257" r:id="rId4"/>
    <p:sldId id="259" r:id="rId5"/>
    <p:sldId id="260" r:id="rId6"/>
    <p:sldId id="261" r:id="rId7"/>
    <p:sldId id="262" r:id="rId8"/>
    <p:sldId id="263" r:id="rId9"/>
    <p:sldId id="264" r:id="rId10"/>
    <p:sldId id="265"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75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ru-RU" smtClean="0"/>
              <a:t>Образец заголовка</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58332CDD-3865-4F7C-B9D0-F7A4A92FD1BE}" type="datetimeFigureOut">
              <a:rPr lang="ru-RU" smtClean="0"/>
              <a:t>24.01.2021</a:t>
            </a:fld>
            <a:endParaRPr lang="ru-RU"/>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ru-RU"/>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AD31DE61-621F-431C-B7A5-2039605A6733}" type="slidenum">
              <a:rPr lang="ru-RU" smtClean="0"/>
              <a:t>‹#›</a:t>
            </a:fld>
            <a:endParaRPr lang="ru-RU"/>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7749297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8332CDD-3865-4F7C-B9D0-F7A4A92FD1BE}" type="datetimeFigureOut">
              <a:rPr lang="ru-RU" smtClean="0"/>
              <a:t>24.01.2021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D31DE61-621F-431C-B7A5-2039605A6733}" type="slidenum">
              <a:rPr lang="ru-RU" smtClean="0"/>
              <a:t>‹#›</a:t>
            </a:fld>
            <a:endParaRPr lang="ru-RU"/>
          </a:p>
        </p:txBody>
      </p:sp>
    </p:spTree>
    <p:extLst>
      <p:ext uri="{BB962C8B-B14F-4D97-AF65-F5344CB8AC3E}">
        <p14:creationId xmlns:p14="http://schemas.microsoft.com/office/powerpoint/2010/main" val="829066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8332CDD-3865-4F7C-B9D0-F7A4A92FD1BE}" type="datetimeFigureOut">
              <a:rPr lang="ru-RU" smtClean="0"/>
              <a:t>24.01.2021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D31DE61-621F-431C-B7A5-2039605A6733}" type="slidenum">
              <a:rPr lang="ru-RU" smtClean="0"/>
              <a:t>‹#›</a:t>
            </a:fld>
            <a:endParaRPr lang="ru-RU"/>
          </a:p>
        </p:txBody>
      </p:sp>
    </p:spTree>
    <p:extLst>
      <p:ext uri="{BB962C8B-B14F-4D97-AF65-F5344CB8AC3E}">
        <p14:creationId xmlns:p14="http://schemas.microsoft.com/office/powerpoint/2010/main" val="1057728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8332CDD-3865-4F7C-B9D0-F7A4A92FD1BE}" type="datetimeFigureOut">
              <a:rPr lang="ru-RU" smtClean="0"/>
              <a:t>24.01.2021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D31DE61-621F-431C-B7A5-2039605A6733}" type="slidenum">
              <a:rPr lang="ru-RU" smtClean="0"/>
              <a:t>‹#›</a:t>
            </a:fld>
            <a:endParaRPr lang="ru-RU"/>
          </a:p>
        </p:txBody>
      </p:sp>
    </p:spTree>
    <p:extLst>
      <p:ext uri="{BB962C8B-B14F-4D97-AF65-F5344CB8AC3E}">
        <p14:creationId xmlns:p14="http://schemas.microsoft.com/office/powerpoint/2010/main" val="679532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58332CDD-3865-4F7C-B9D0-F7A4A92FD1BE}" type="datetimeFigureOut">
              <a:rPr lang="ru-RU" smtClean="0"/>
              <a:t>24.01.2021</a:t>
            </a:fld>
            <a:endParaRPr lang="ru-RU"/>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ru-RU"/>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AD31DE61-621F-431C-B7A5-2039605A6733}" type="slidenum">
              <a:rPr lang="ru-RU" smtClean="0"/>
              <a:t>‹#›</a:t>
            </a:fld>
            <a:endParaRPr lang="ru-RU"/>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2891082546"/>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8332CDD-3865-4F7C-B9D0-F7A4A92FD1BE}" type="datetimeFigureOut">
              <a:rPr lang="ru-RU" smtClean="0"/>
              <a:t>24.01.2021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D31DE61-621F-431C-B7A5-2039605A6733}" type="slidenum">
              <a:rPr lang="ru-RU" smtClean="0"/>
              <a:t>‹#›</a:t>
            </a:fld>
            <a:endParaRPr lang="ru-RU"/>
          </a:p>
        </p:txBody>
      </p:sp>
    </p:spTree>
    <p:extLst>
      <p:ext uri="{BB962C8B-B14F-4D97-AF65-F5344CB8AC3E}">
        <p14:creationId xmlns:p14="http://schemas.microsoft.com/office/powerpoint/2010/main" val="682272843"/>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257300" y="2909102"/>
            <a:ext cx="4800600" cy="299639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633864" y="2909102"/>
            <a:ext cx="4800600" cy="299639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8332CDD-3865-4F7C-B9D0-F7A4A92FD1BE}" type="datetimeFigureOut">
              <a:rPr lang="ru-RU" smtClean="0"/>
              <a:t>24.01.2021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D31DE61-621F-431C-B7A5-2039605A6733}" type="slidenum">
              <a:rPr lang="ru-RU" smtClean="0"/>
              <a:t>‹#›</a:t>
            </a:fld>
            <a:endParaRPr lang="ru-RU"/>
          </a:p>
        </p:txBody>
      </p:sp>
    </p:spTree>
    <p:extLst>
      <p:ext uri="{BB962C8B-B14F-4D97-AF65-F5344CB8AC3E}">
        <p14:creationId xmlns:p14="http://schemas.microsoft.com/office/powerpoint/2010/main" val="1633805603"/>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58332CDD-3865-4F7C-B9D0-F7A4A92FD1BE}" type="datetimeFigureOut">
              <a:rPr lang="ru-RU" smtClean="0"/>
              <a:t>24.01.2021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D31DE61-621F-431C-B7A5-2039605A6733}" type="slidenum">
              <a:rPr lang="ru-RU" smtClean="0"/>
              <a:t>‹#›</a:t>
            </a:fld>
            <a:endParaRPr lang="ru-RU"/>
          </a:p>
        </p:txBody>
      </p:sp>
    </p:spTree>
    <p:extLst>
      <p:ext uri="{BB962C8B-B14F-4D97-AF65-F5344CB8AC3E}">
        <p14:creationId xmlns:p14="http://schemas.microsoft.com/office/powerpoint/2010/main" val="7116021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332CDD-3865-4F7C-B9D0-F7A4A92FD1BE}" type="datetimeFigureOut">
              <a:rPr lang="ru-RU" smtClean="0"/>
              <a:t>24.01.2021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D31DE61-621F-431C-B7A5-2039605A6733}" type="slidenum">
              <a:rPr lang="ru-RU" smtClean="0"/>
              <a:t>‹#›</a:t>
            </a:fld>
            <a:endParaRPr lang="ru-RU"/>
          </a:p>
        </p:txBody>
      </p:sp>
    </p:spTree>
    <p:extLst>
      <p:ext uri="{BB962C8B-B14F-4D97-AF65-F5344CB8AC3E}">
        <p14:creationId xmlns:p14="http://schemas.microsoft.com/office/powerpoint/2010/main" val="35740483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ru-RU" smtClean="0"/>
              <a:t>Образец заголовка</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a:xfrm>
            <a:off x="765051" y="6375679"/>
            <a:ext cx="1233355" cy="348462"/>
          </a:xfrm>
        </p:spPr>
        <p:txBody>
          <a:bodyPr/>
          <a:lstStyle/>
          <a:p>
            <a:fld id="{58332CDD-3865-4F7C-B9D0-F7A4A92FD1BE}" type="datetimeFigureOut">
              <a:rPr lang="ru-RU" smtClean="0"/>
              <a:t>24.01.2021</a:t>
            </a:fld>
            <a:endParaRPr lang="ru-RU"/>
          </a:p>
        </p:txBody>
      </p:sp>
      <p:sp>
        <p:nvSpPr>
          <p:cNvPr id="6" name="Footer Placeholder 5"/>
          <p:cNvSpPr>
            <a:spLocks noGrp="1"/>
          </p:cNvSpPr>
          <p:nvPr>
            <p:ph type="ftr" sz="quarter" idx="11"/>
          </p:nvPr>
        </p:nvSpPr>
        <p:spPr>
          <a:xfrm>
            <a:off x="2103620" y="6375679"/>
            <a:ext cx="3482179" cy="345796"/>
          </a:xfrm>
        </p:spPr>
        <p:txBody>
          <a:bodyPr/>
          <a:lstStyle/>
          <a:p>
            <a:endParaRPr lang="ru-RU"/>
          </a:p>
        </p:txBody>
      </p:sp>
      <p:sp>
        <p:nvSpPr>
          <p:cNvPr id="7" name="Slide Number Placeholder 6"/>
          <p:cNvSpPr>
            <a:spLocks noGrp="1"/>
          </p:cNvSpPr>
          <p:nvPr>
            <p:ph type="sldNum" sz="quarter" idx="12"/>
          </p:nvPr>
        </p:nvSpPr>
        <p:spPr>
          <a:xfrm>
            <a:off x="5691014" y="6375679"/>
            <a:ext cx="1232456" cy="345796"/>
          </a:xfrm>
        </p:spPr>
        <p:txBody>
          <a:bodyPr/>
          <a:lstStyle/>
          <a:p>
            <a:fld id="{AD31DE61-621F-431C-B7A5-2039605A6733}" type="slidenum">
              <a:rPr lang="ru-RU" smtClean="0"/>
              <a:t>‹#›</a:t>
            </a:fld>
            <a:endParaRPr lang="ru-RU"/>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41580207"/>
      </p:ext>
    </p:extLst>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a:xfrm>
            <a:off x="765950" y="6375679"/>
            <a:ext cx="1232456" cy="348462"/>
          </a:xfrm>
        </p:spPr>
        <p:txBody>
          <a:bodyPr/>
          <a:lstStyle/>
          <a:p>
            <a:fld id="{58332CDD-3865-4F7C-B9D0-F7A4A92FD1BE}" type="datetimeFigureOut">
              <a:rPr lang="ru-RU" smtClean="0"/>
              <a:t>24.01.2021</a:t>
            </a:fld>
            <a:endParaRPr lang="ru-RU"/>
          </a:p>
        </p:txBody>
      </p:sp>
      <p:sp>
        <p:nvSpPr>
          <p:cNvPr id="6" name="Footer Placeholder 5"/>
          <p:cNvSpPr>
            <a:spLocks noGrp="1"/>
          </p:cNvSpPr>
          <p:nvPr>
            <p:ph type="ftr" sz="quarter" idx="11"/>
          </p:nvPr>
        </p:nvSpPr>
        <p:spPr>
          <a:xfrm>
            <a:off x="2103621" y="6375679"/>
            <a:ext cx="3482178" cy="345796"/>
          </a:xfrm>
        </p:spPr>
        <p:txBody>
          <a:bodyPr/>
          <a:lstStyle/>
          <a:p>
            <a:endParaRPr lang="ru-RU"/>
          </a:p>
        </p:txBody>
      </p:sp>
      <p:sp>
        <p:nvSpPr>
          <p:cNvPr id="7" name="Slide Number Placeholder 6"/>
          <p:cNvSpPr>
            <a:spLocks noGrp="1"/>
          </p:cNvSpPr>
          <p:nvPr>
            <p:ph type="sldNum" sz="quarter" idx="12"/>
          </p:nvPr>
        </p:nvSpPr>
        <p:spPr>
          <a:xfrm>
            <a:off x="5687568" y="6375679"/>
            <a:ext cx="1234440" cy="345796"/>
          </a:xfrm>
        </p:spPr>
        <p:txBody>
          <a:bodyPr/>
          <a:lstStyle/>
          <a:p>
            <a:fld id="{AD31DE61-621F-431C-B7A5-2039605A6733}" type="slidenum">
              <a:rPr lang="ru-RU" smtClean="0"/>
              <a:t>‹#›</a:t>
            </a:fld>
            <a:endParaRPr lang="ru-RU"/>
          </a:p>
        </p:txBody>
      </p:sp>
    </p:spTree>
    <p:extLst>
      <p:ext uri="{BB962C8B-B14F-4D97-AF65-F5344CB8AC3E}">
        <p14:creationId xmlns:p14="http://schemas.microsoft.com/office/powerpoint/2010/main" val="39196797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58332CDD-3865-4F7C-B9D0-F7A4A92FD1BE}" type="datetimeFigureOut">
              <a:rPr lang="ru-RU" smtClean="0"/>
              <a:t>24.01.2021</a:t>
            </a:fld>
            <a:endParaRPr lang="ru-RU"/>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ru-RU"/>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AD31DE61-621F-431C-B7A5-2039605A6733}" type="slidenum">
              <a:rPr lang="ru-RU" smtClean="0"/>
              <a:t>‹#›</a:t>
            </a:fld>
            <a:endParaRPr lang="ru-RU"/>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23132293"/>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zeroplus.tv/film/gora-samotsvetov-pro-vasiliya-blazhennogo"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sz="7200" dirty="0" smtClean="0"/>
              <a:t>Василий блаженный</a:t>
            </a:r>
            <a:br>
              <a:rPr lang="ru-RU" sz="7200" dirty="0" smtClean="0"/>
            </a:br>
            <a:r>
              <a:rPr lang="ru-RU" sz="7200" dirty="0" smtClean="0"/>
              <a:t>и его святые чудеса</a:t>
            </a:r>
            <a:endParaRPr lang="ru-RU" sz="7200" dirty="0"/>
          </a:p>
        </p:txBody>
      </p:sp>
      <p:sp>
        <p:nvSpPr>
          <p:cNvPr id="3" name="Подзаголовок 2"/>
          <p:cNvSpPr>
            <a:spLocks noGrp="1"/>
          </p:cNvSpPr>
          <p:nvPr>
            <p:ph type="subTitle" idx="1"/>
          </p:nvPr>
        </p:nvSpPr>
        <p:spPr/>
        <p:txBody>
          <a:bodyPr>
            <a:normAutofit lnSpcReduction="10000"/>
          </a:bodyPr>
          <a:lstStyle/>
          <a:p>
            <a:r>
              <a:rPr lang="ru-RU" dirty="0" err="1" smtClean="0"/>
              <a:t>Киноурок</a:t>
            </a:r>
            <a:endParaRPr lang="ru-RU" dirty="0" smtClean="0"/>
          </a:p>
          <a:p>
            <a:r>
              <a:rPr lang="ru-RU" dirty="0" smtClean="0"/>
              <a:t>Для детей начальной школы</a:t>
            </a:r>
            <a:endParaRPr lang="ru-RU" dirty="0"/>
          </a:p>
        </p:txBody>
      </p:sp>
    </p:spTree>
    <p:extLst>
      <p:ext uri="{BB962C8B-B14F-4D97-AF65-F5344CB8AC3E}">
        <p14:creationId xmlns:p14="http://schemas.microsoft.com/office/powerpoint/2010/main" val="559655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68042" y="442913"/>
            <a:ext cx="7863954" cy="5437187"/>
          </a:xfrm>
        </p:spPr>
      </p:pic>
    </p:spTree>
    <p:extLst>
      <p:ext uri="{BB962C8B-B14F-4D97-AF65-F5344CB8AC3E}">
        <p14:creationId xmlns:p14="http://schemas.microsoft.com/office/powerpoint/2010/main" val="30431980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r"/>
            <a:r>
              <a:rPr lang="ru-RU" sz="2700" b="1" dirty="0">
                <a:latin typeface="Times New Roman" panose="02020603050405020304" pitchFamily="18" charset="0"/>
                <a:cs typeface="Times New Roman" panose="02020603050405020304" pitchFamily="18" charset="0"/>
              </a:rPr>
              <a:t>Захарченко Алексей Сергеевич, </a:t>
            </a:r>
            <a:br>
              <a:rPr lang="ru-RU" sz="2700" b="1" dirty="0">
                <a:latin typeface="Times New Roman" panose="02020603050405020304" pitchFamily="18" charset="0"/>
                <a:cs typeface="Times New Roman" panose="02020603050405020304" pitchFamily="18" charset="0"/>
              </a:rPr>
            </a:br>
            <a:r>
              <a:rPr lang="ru-RU" sz="2700" b="1" dirty="0">
                <a:latin typeface="Times New Roman" panose="02020603050405020304" pitchFamily="18" charset="0"/>
                <a:cs typeface="Times New Roman" panose="02020603050405020304" pitchFamily="18" charset="0"/>
              </a:rPr>
              <a:t>Учитель физической культуры</a:t>
            </a:r>
            <a:br>
              <a:rPr lang="ru-RU" sz="2700" b="1" dirty="0">
                <a:latin typeface="Times New Roman" panose="02020603050405020304" pitchFamily="18" charset="0"/>
                <a:cs typeface="Times New Roman" panose="02020603050405020304" pitchFamily="18" charset="0"/>
              </a:rPr>
            </a:br>
            <a:r>
              <a:rPr lang="ru-RU" sz="2700" b="1" dirty="0">
                <a:latin typeface="Times New Roman" panose="02020603050405020304" pitchFamily="18" charset="0"/>
                <a:cs typeface="Times New Roman" panose="02020603050405020304" pitchFamily="18" charset="0"/>
              </a:rPr>
              <a:t>МБОУ СОШ №16</a:t>
            </a:r>
            <a:br>
              <a:rPr lang="ru-RU" sz="2700" b="1" dirty="0">
                <a:latin typeface="Times New Roman" panose="02020603050405020304" pitchFamily="18" charset="0"/>
                <a:cs typeface="Times New Roman" panose="02020603050405020304" pitchFamily="18" charset="0"/>
              </a:rPr>
            </a:br>
            <a:r>
              <a:rPr lang="ru-RU" sz="2700" b="1" dirty="0">
                <a:latin typeface="Times New Roman" panose="02020603050405020304" pitchFamily="18" charset="0"/>
                <a:cs typeface="Times New Roman" panose="02020603050405020304" pitchFamily="18" charset="0"/>
              </a:rPr>
              <a:t>г. Хабаровска, Хабаровского края</a:t>
            </a:r>
            <a:br>
              <a:rPr lang="ru-RU" sz="2700" b="1" dirty="0">
                <a:latin typeface="Times New Roman" panose="02020603050405020304" pitchFamily="18" charset="0"/>
                <a:cs typeface="Times New Roman" panose="02020603050405020304" pitchFamily="18" charset="0"/>
              </a:rPr>
            </a:br>
            <a:r>
              <a:rPr lang="ru-RU" sz="2700" b="1" dirty="0">
                <a:latin typeface="Times New Roman" panose="02020603050405020304" pitchFamily="18" charset="0"/>
                <a:cs typeface="Times New Roman" panose="02020603050405020304" pitchFamily="18" charset="0"/>
              </a:rPr>
              <a:t/>
            </a:r>
            <a:br>
              <a:rPr lang="ru-RU" sz="2700" b="1" dirty="0">
                <a:latin typeface="Times New Roman" panose="02020603050405020304" pitchFamily="18" charset="0"/>
                <a:cs typeface="Times New Roman" panose="02020603050405020304" pitchFamily="18" charset="0"/>
              </a:rPr>
            </a:br>
            <a:r>
              <a:rPr lang="ru-RU" dirty="0"/>
              <a:t/>
            </a:r>
            <a:br>
              <a:rPr lang="ru-RU" dirty="0"/>
            </a:br>
            <a:endParaRPr lang="ru-RU" dirty="0"/>
          </a:p>
        </p:txBody>
      </p:sp>
      <p:sp>
        <p:nvSpPr>
          <p:cNvPr id="3" name="Объект 2"/>
          <p:cNvSpPr>
            <a:spLocks noGrp="1"/>
          </p:cNvSpPr>
          <p:nvPr>
            <p:ph idx="1"/>
          </p:nvPr>
        </p:nvSpPr>
        <p:spPr>
          <a:xfrm>
            <a:off x="1126987" y="2590800"/>
            <a:ext cx="10178322" cy="3593591"/>
          </a:xfrm>
        </p:spPr>
        <p:txBody>
          <a:bodyPr/>
          <a:lstStyle/>
          <a:p>
            <a:pPr algn="ctr"/>
            <a:r>
              <a:rPr lang="ru-RU" sz="2800" b="1" dirty="0" smtClean="0">
                <a:latin typeface="Times New Roman" panose="02020603050405020304" pitchFamily="18" charset="0"/>
                <a:cs typeface="Times New Roman" panose="02020603050405020304" pitchFamily="18" charset="0"/>
              </a:rPr>
              <a:t>МЕТОДИЧЕСКАЯ РАЗРАБОТКА КИНОУРОКА НА МАТЕРИАЛЕ ФИЛЬМА «ГОРА САМОЦВЕТОВ. ПРО ВАСИЛИЯ БЛАЖЕННОГО» РЕЖИССЕРА </a:t>
            </a:r>
            <a:r>
              <a:rPr lang="ru-RU" sz="2800" b="1" dirty="0" smtClean="0">
                <a:latin typeface="Times New Roman" panose="02020603050405020304" pitchFamily="18" charset="0"/>
                <a:cs typeface="Times New Roman" panose="02020603050405020304" pitchFamily="18" charset="0"/>
              </a:rPr>
              <a:t>НАТАЛЬИ БЕРЕЗОВСКОЙ</a:t>
            </a:r>
            <a:endParaRPr lang="ru-RU" sz="2800" b="1" dirty="0">
              <a:latin typeface="Times New Roman" panose="02020603050405020304" pitchFamily="18" charset="0"/>
              <a:cs typeface="Times New Roman" panose="02020603050405020304" pitchFamily="18" charset="0"/>
            </a:endParaRPr>
          </a:p>
          <a:p>
            <a:pPr algn="ctr"/>
            <a:endParaRPr lang="ru-RU" dirty="0"/>
          </a:p>
        </p:txBody>
      </p:sp>
    </p:spTree>
    <p:extLst>
      <p:ext uri="{BB962C8B-B14F-4D97-AF65-F5344CB8AC3E}">
        <p14:creationId xmlns:p14="http://schemas.microsoft.com/office/powerpoint/2010/main" val="795024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Об этом уроке</a:t>
            </a:r>
            <a:endParaRPr lang="ru-RU" dirty="0"/>
          </a:p>
        </p:txBody>
      </p:sp>
      <p:sp>
        <p:nvSpPr>
          <p:cNvPr id="3" name="Объект 2"/>
          <p:cNvSpPr>
            <a:spLocks noGrp="1"/>
          </p:cNvSpPr>
          <p:nvPr>
            <p:ph idx="1"/>
          </p:nvPr>
        </p:nvSpPr>
        <p:spPr/>
        <p:txBody>
          <a:bodyPr/>
          <a:lstStyle/>
          <a:p>
            <a:r>
              <a:rPr lang="ru-RU" dirty="0" err="1" smtClean="0"/>
              <a:t>Киноурок</a:t>
            </a:r>
            <a:r>
              <a:rPr lang="ru-RU" dirty="0" smtClean="0"/>
              <a:t> разработан для детей младшего  школьного возраста;</a:t>
            </a:r>
          </a:p>
          <a:p>
            <a:r>
              <a:rPr lang="ru-RU" dirty="0" smtClean="0"/>
              <a:t>Данная разработка содержит методический материал для ознакомления детей с деятельностью Василия Блаженного;</a:t>
            </a:r>
          </a:p>
          <a:p>
            <a:r>
              <a:rPr lang="ru-RU" dirty="0" smtClean="0"/>
              <a:t>Данный материал является дополнением к мультфильму </a:t>
            </a:r>
            <a:r>
              <a:rPr lang="en-US" dirty="0">
                <a:hlinkClick r:id="rId2"/>
              </a:rPr>
              <a:t>https://</a:t>
            </a:r>
            <a:r>
              <a:rPr lang="en-US" dirty="0" smtClean="0">
                <a:hlinkClick r:id="rId2"/>
              </a:rPr>
              <a:t>zeroplus.tv/film/gora-samotsvetov-pro-vasiliya-blazhennogo</a:t>
            </a:r>
            <a:r>
              <a:rPr lang="ru-RU" dirty="0" smtClean="0"/>
              <a:t> .</a:t>
            </a:r>
          </a:p>
          <a:p>
            <a:endParaRPr lang="ru-RU" dirty="0" smtClean="0"/>
          </a:p>
        </p:txBody>
      </p:sp>
    </p:spTree>
    <p:extLst>
      <p:ext uri="{BB962C8B-B14F-4D97-AF65-F5344CB8AC3E}">
        <p14:creationId xmlns:p14="http://schemas.microsoft.com/office/powerpoint/2010/main" val="41800602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1678" y="382385"/>
            <a:ext cx="10178322" cy="712124"/>
          </a:xfrm>
        </p:spPr>
        <p:txBody>
          <a:bodyPr>
            <a:normAutofit fontScale="90000"/>
          </a:bodyPr>
          <a:lstStyle/>
          <a:p>
            <a:pPr algn="ctr"/>
            <a:r>
              <a:rPr lang="ru-RU" sz="5400" dirty="0" smtClean="0"/>
              <a:t>Биография</a:t>
            </a:r>
            <a:endParaRPr lang="ru-RU" sz="5400" dirty="0"/>
          </a:p>
        </p:txBody>
      </p:sp>
      <p:sp>
        <p:nvSpPr>
          <p:cNvPr id="3" name="Объект 2"/>
          <p:cNvSpPr>
            <a:spLocks noGrp="1"/>
          </p:cNvSpPr>
          <p:nvPr>
            <p:ph idx="1"/>
          </p:nvPr>
        </p:nvSpPr>
        <p:spPr>
          <a:xfrm>
            <a:off x="1251678" y="1094510"/>
            <a:ext cx="4982867" cy="5264726"/>
          </a:xfrm>
        </p:spPr>
        <p:txBody>
          <a:bodyPr>
            <a:normAutofit fontScale="85000" lnSpcReduction="10000"/>
          </a:bodyPr>
          <a:lstStyle/>
          <a:p>
            <a:r>
              <a:rPr lang="ru-RU" dirty="0"/>
              <a:t>Василий родился в </a:t>
            </a:r>
            <a:r>
              <a:rPr lang="ru-RU" dirty="0" smtClean="0"/>
              <a:t>конце</a:t>
            </a:r>
            <a:r>
              <a:rPr lang="ru-RU" dirty="0"/>
              <a:t> </a:t>
            </a:r>
            <a:r>
              <a:rPr lang="ru-RU" dirty="0" smtClean="0"/>
              <a:t>1469 года в селе </a:t>
            </a:r>
            <a:r>
              <a:rPr lang="ru-RU" dirty="0" err="1" smtClean="0"/>
              <a:t>Елохово</a:t>
            </a:r>
            <a:r>
              <a:rPr lang="ru-RU" dirty="0" smtClean="0"/>
              <a:t>. </a:t>
            </a:r>
            <a:r>
              <a:rPr lang="ru-RU" dirty="0"/>
              <a:t>Родители его, крестьяне Иаков и </a:t>
            </a:r>
            <a:r>
              <a:rPr lang="ru-RU" dirty="0" smtClean="0"/>
              <a:t>Анна, </a:t>
            </a:r>
            <a:r>
              <a:rPr lang="ru-RU" dirty="0"/>
              <a:t>отдали его в обучение сапожному мастерству. Трудолюбивый и богобоязненный юноша, — повествует житие, — Василий был удостоен </a:t>
            </a:r>
            <a:r>
              <a:rPr lang="ru-RU" b="1" dirty="0" smtClean="0"/>
              <a:t>дара прозрения</a:t>
            </a:r>
            <a:r>
              <a:rPr lang="ru-RU" dirty="0" smtClean="0"/>
              <a:t>, </a:t>
            </a:r>
            <a:r>
              <a:rPr lang="ru-RU" dirty="0"/>
              <a:t>который обнаружился случайно: к хозяину Василия пришёл человек заказывать сапоги и просил сделать такие, которые сгодились бы на несколько лет. Василий при этом улыбнулся. На вопрос хозяина, что означала улыбка, Василий ответил, что человек, заказывавший сапоги на несколько лет, умрёт завтра, что и случилось</a:t>
            </a:r>
            <a:r>
              <a:rPr lang="ru-RU" dirty="0" smtClean="0"/>
              <a:t>.</a:t>
            </a:r>
            <a:endParaRPr lang="ru-RU" dirty="0"/>
          </a:p>
          <a:p>
            <a:r>
              <a:rPr lang="ru-RU" dirty="0"/>
              <a:t> Оказывается, у Василия дар предвиденья был. А люди и не знали. И он не знал, что не такой, как все. Думал, все остальные тоже наперёд видят – и удивлялся: зачем люди тогда хитрят, врут</a:t>
            </a:r>
            <a:r>
              <a:rPr lang="ru-RU" dirty="0" smtClean="0"/>
              <a:t>?</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5491" y="2893868"/>
            <a:ext cx="4733712" cy="3054765"/>
          </a:xfrm>
          <a:prstGeom prst="rect">
            <a:avLst/>
          </a:prstGeom>
        </p:spPr>
      </p:pic>
    </p:spTree>
    <p:extLst>
      <p:ext uri="{BB962C8B-B14F-4D97-AF65-F5344CB8AC3E}">
        <p14:creationId xmlns:p14="http://schemas.microsoft.com/office/powerpoint/2010/main" val="23365483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Лисья шкура</a:t>
            </a:r>
            <a:endParaRPr lang="ru-RU" dirty="0"/>
          </a:p>
        </p:txBody>
      </p:sp>
      <p:sp>
        <p:nvSpPr>
          <p:cNvPr id="3" name="Объект 2"/>
          <p:cNvSpPr>
            <a:spLocks noGrp="1"/>
          </p:cNvSpPr>
          <p:nvPr>
            <p:ph idx="1"/>
          </p:nvPr>
        </p:nvSpPr>
        <p:spPr>
          <a:xfrm>
            <a:off x="1251678" y="1482438"/>
            <a:ext cx="10178322" cy="3593591"/>
          </a:xfrm>
        </p:spPr>
        <p:txBody>
          <a:bodyPr/>
          <a:lstStyle/>
          <a:p>
            <a:r>
              <a:rPr lang="ru-RU" dirty="0"/>
              <a:t>Однажды воры, заметив, что </a:t>
            </a:r>
            <a:r>
              <a:rPr lang="ru-RU" dirty="0" smtClean="0"/>
              <a:t>святой Василий </a:t>
            </a:r>
            <a:r>
              <a:rPr lang="ru-RU" dirty="0"/>
              <a:t>одет в хорошую шубу, подаренную ему неким боярином, задумали обманом выманить её у него; один из них притворился мёртвым, а другие просили у Василия на погребение. Тот покрыл притворщика своей шубой, но, видя обман, сказал при этом: «Шуба лисья, хитрая, укрой дело лисье, хитрое. Буди же ты отныне мёртв за лукавство, ибо писано: </a:t>
            </a:r>
            <a:r>
              <a:rPr lang="ru-RU" dirty="0" err="1"/>
              <a:t>лукавии</a:t>
            </a:r>
            <a:r>
              <a:rPr lang="ru-RU" dirty="0"/>
              <a:t> да </a:t>
            </a:r>
            <a:r>
              <a:rPr lang="ru-RU" dirty="0" err="1"/>
              <a:t>потребятся</a:t>
            </a:r>
            <a:r>
              <a:rPr lang="ru-RU" dirty="0"/>
              <a:t>». </a:t>
            </a:r>
            <a:r>
              <a:rPr lang="ru-RU" dirty="0" smtClean="0"/>
              <a:t>Когда лихие люди </a:t>
            </a:r>
            <a:r>
              <a:rPr lang="ru-RU" dirty="0"/>
              <a:t> сняли со своего дружка шубу, то увидели, что он уже мёртв</a:t>
            </a:r>
            <a:r>
              <a:rPr lang="ru-RU" dirty="0" smtClean="0"/>
              <a:t>.</a:t>
            </a:r>
            <a:endParaRPr lang="ru-RU" dirty="0"/>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4910" y="3683214"/>
            <a:ext cx="5316404" cy="2785630"/>
          </a:xfrm>
          <a:prstGeom prst="rect">
            <a:avLst/>
          </a:prstGeom>
        </p:spPr>
      </p:pic>
    </p:spTree>
    <p:extLst>
      <p:ext uri="{BB962C8B-B14F-4D97-AF65-F5344CB8AC3E}">
        <p14:creationId xmlns:p14="http://schemas.microsoft.com/office/powerpoint/2010/main" val="10558441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Горе-монастырь</a:t>
            </a:r>
            <a:endParaRPr lang="ru-RU" dirty="0"/>
          </a:p>
        </p:txBody>
      </p:sp>
      <p:sp>
        <p:nvSpPr>
          <p:cNvPr id="3" name="Объект 2"/>
          <p:cNvSpPr>
            <a:spLocks noGrp="1"/>
          </p:cNvSpPr>
          <p:nvPr>
            <p:ph idx="1"/>
          </p:nvPr>
        </p:nvSpPr>
        <p:spPr>
          <a:xfrm>
            <a:off x="1376369" y="1593274"/>
            <a:ext cx="10178322" cy="3593591"/>
          </a:xfrm>
        </p:spPr>
        <p:txBody>
          <a:bodyPr/>
          <a:lstStyle/>
          <a:p>
            <a:r>
              <a:rPr lang="ru-RU" dirty="0"/>
              <a:t>В </a:t>
            </a:r>
            <a:r>
              <a:rPr lang="ru-RU" dirty="0" smtClean="0"/>
              <a:t>«Степенной книге» </a:t>
            </a:r>
            <a:r>
              <a:rPr lang="ru-RU" dirty="0"/>
              <a:t>рассказывается, что летом </a:t>
            </a:r>
            <a:r>
              <a:rPr lang="ru-RU" dirty="0" smtClean="0"/>
              <a:t>1547 года</a:t>
            </a:r>
            <a:r>
              <a:rPr lang="ru-RU" dirty="0"/>
              <a:t> Василий пришёл в </a:t>
            </a:r>
            <a:r>
              <a:rPr lang="ru-RU" dirty="0" smtClean="0"/>
              <a:t>Вознесенский монастырь</a:t>
            </a:r>
            <a:r>
              <a:rPr lang="ru-RU" dirty="0"/>
              <a:t> на Остроге </a:t>
            </a:r>
            <a:r>
              <a:rPr lang="ru-RU" dirty="0" smtClean="0"/>
              <a:t>и </a:t>
            </a:r>
            <a:r>
              <a:rPr lang="ru-RU" dirty="0"/>
              <a:t>перед церковью долго молился со слезами. На следующий день начался известный </a:t>
            </a:r>
            <a:r>
              <a:rPr lang="ru-RU" dirty="0" smtClean="0"/>
              <a:t>московский пожар, </a:t>
            </a:r>
            <a:r>
              <a:rPr lang="ru-RU" dirty="0"/>
              <a:t>именно с этого монастыря</a:t>
            </a:r>
            <a:r>
              <a:rPr lang="ru-RU" dirty="0" smtClean="0"/>
              <a:t>.</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17520" y="3085406"/>
            <a:ext cx="6099214" cy="3288792"/>
          </a:xfrm>
          <a:prstGeom prst="rect">
            <a:avLst/>
          </a:prstGeom>
        </p:spPr>
      </p:pic>
    </p:spTree>
    <p:extLst>
      <p:ext uri="{BB962C8B-B14F-4D97-AF65-F5344CB8AC3E}">
        <p14:creationId xmlns:p14="http://schemas.microsoft.com/office/powerpoint/2010/main" val="3061158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Про образ божьей матери</a:t>
            </a:r>
            <a:endParaRPr lang="ru-RU" dirty="0"/>
          </a:p>
        </p:txBody>
      </p:sp>
      <p:sp>
        <p:nvSpPr>
          <p:cNvPr id="3" name="Объект 2"/>
          <p:cNvSpPr>
            <a:spLocks noGrp="1"/>
          </p:cNvSpPr>
          <p:nvPr>
            <p:ph idx="1"/>
          </p:nvPr>
        </p:nvSpPr>
        <p:spPr>
          <a:xfrm>
            <a:off x="1251678" y="2286001"/>
            <a:ext cx="5980395" cy="4419598"/>
          </a:xfrm>
        </p:spPr>
        <p:txBody>
          <a:bodyPr/>
          <a:lstStyle/>
          <a:p>
            <a:r>
              <a:rPr lang="ru-RU" dirty="0"/>
              <a:t>Камнем разбил на </a:t>
            </a:r>
            <a:r>
              <a:rPr lang="ru-RU" dirty="0" smtClean="0"/>
              <a:t>Варваринских воротах</a:t>
            </a:r>
            <a:r>
              <a:rPr lang="ru-RU" dirty="0"/>
              <a:t> образ Божьей Матери, который с давних пор считался чудотворным. На него набросилась толпа паломников, стекавшихся со всей Руси с целью исцеления, и начали его бить «смертным боем». Юродивый сказал: «А вы поскребите красочный слой!». Удалив красочный слой, люди увидели, что под изображением Богоматери скрывается «дьявольская харя</a:t>
            </a:r>
            <a:r>
              <a:rPr lang="ru-RU" dirty="0" smtClean="0"/>
              <a:t>»</a:t>
            </a:r>
            <a:r>
              <a:rPr lang="ru-RU" dirty="0"/>
              <a:t>.</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24652" y="2133600"/>
            <a:ext cx="3605348" cy="4571999"/>
          </a:xfrm>
          <a:prstGeom prst="rect">
            <a:avLst/>
          </a:prstGeom>
        </p:spPr>
      </p:pic>
    </p:spTree>
    <p:extLst>
      <p:ext uri="{BB962C8B-B14F-4D97-AF65-F5344CB8AC3E}">
        <p14:creationId xmlns:p14="http://schemas.microsoft.com/office/powerpoint/2010/main" val="21562435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калачи</a:t>
            </a:r>
            <a:endParaRPr lang="ru-RU" dirty="0"/>
          </a:p>
        </p:txBody>
      </p:sp>
      <p:sp>
        <p:nvSpPr>
          <p:cNvPr id="3" name="Объект 2"/>
          <p:cNvSpPr>
            <a:spLocks noGrp="1"/>
          </p:cNvSpPr>
          <p:nvPr>
            <p:ph idx="1"/>
          </p:nvPr>
        </p:nvSpPr>
        <p:spPr>
          <a:xfrm>
            <a:off x="1251678" y="1496292"/>
            <a:ext cx="10178322" cy="3593591"/>
          </a:xfrm>
        </p:spPr>
        <p:txBody>
          <a:bodyPr/>
          <a:lstStyle/>
          <a:p>
            <a:r>
              <a:rPr lang="ru-RU" dirty="0"/>
              <a:t>Однажды Блаженный Василий разбросал на базаре </a:t>
            </a:r>
            <a:r>
              <a:rPr lang="ru-RU" dirty="0" smtClean="0"/>
              <a:t>калачи</a:t>
            </a:r>
            <a:r>
              <a:rPr lang="ru-RU" dirty="0"/>
              <a:t> </a:t>
            </a:r>
            <a:r>
              <a:rPr lang="ru-RU" dirty="0" smtClean="0"/>
              <a:t>у </a:t>
            </a:r>
            <a:r>
              <a:rPr lang="ru-RU" dirty="0"/>
              <a:t>одного калачника, и тот сознался, что в муку подмешивал мел и </a:t>
            </a:r>
            <a:r>
              <a:rPr lang="ru-RU" dirty="0" smtClean="0"/>
              <a:t>известь. Хозяин-калачник</a:t>
            </a:r>
            <a:r>
              <a:rPr lang="ru-RU" dirty="0"/>
              <a:t>, уже знал про Василия, испугался – </a:t>
            </a:r>
            <a:r>
              <a:rPr lang="ru-RU" dirty="0" smtClean="0"/>
              <a:t>поэтому и признался </a:t>
            </a:r>
            <a:r>
              <a:rPr lang="ru-RU" dirty="0"/>
              <a:t>людям: подмешивал мел в муку</a:t>
            </a:r>
            <a:r>
              <a:rPr lang="ru-RU" dirty="0" smtClean="0"/>
              <a:t>….</a:t>
            </a:r>
            <a:r>
              <a:rPr lang="ru-RU" dirty="0"/>
              <a:t> </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5154" y="3186544"/>
            <a:ext cx="6071369" cy="3415145"/>
          </a:xfrm>
          <a:prstGeom prst="rect">
            <a:avLst/>
          </a:prstGeom>
        </p:spPr>
      </p:pic>
    </p:spTree>
    <p:extLst>
      <p:ext uri="{BB962C8B-B14F-4D97-AF65-F5344CB8AC3E}">
        <p14:creationId xmlns:p14="http://schemas.microsoft.com/office/powerpoint/2010/main" val="3717710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3600" dirty="0"/>
              <a:t>Много чудес про Василия Блаженного рассказывают. Какие правда, какие нет – поди </a:t>
            </a:r>
            <a:r>
              <a:rPr lang="ru-RU" sz="3600" dirty="0" smtClean="0"/>
              <a:t>проверь.</a:t>
            </a:r>
            <a:endParaRPr lang="ru-RU" sz="3600" dirty="0"/>
          </a:p>
        </p:txBody>
      </p:sp>
      <p:sp>
        <p:nvSpPr>
          <p:cNvPr id="3" name="Объект 2"/>
          <p:cNvSpPr>
            <a:spLocks noGrp="1"/>
          </p:cNvSpPr>
          <p:nvPr>
            <p:ph idx="1"/>
          </p:nvPr>
        </p:nvSpPr>
        <p:spPr>
          <a:xfrm>
            <a:off x="1251678" y="2286001"/>
            <a:ext cx="10275304" cy="4211781"/>
          </a:xfrm>
        </p:spPr>
        <p:txBody>
          <a:bodyPr>
            <a:normAutofit lnSpcReduction="10000"/>
          </a:bodyPr>
          <a:lstStyle/>
          <a:p>
            <a:r>
              <a:rPr lang="ru-RU" dirty="0" smtClean="0"/>
              <a:t>Многие спросят: </a:t>
            </a:r>
            <a:r>
              <a:rPr lang="ru-RU" dirty="0"/>
              <a:t>за что же тогда люди почитали Василия Блаженного? Ведь получается, что он своим примером показывал, что ни к чему стремиться не </a:t>
            </a:r>
            <a:r>
              <a:rPr lang="ru-RU" dirty="0" smtClean="0"/>
              <a:t>надо?! Вон</a:t>
            </a:r>
            <a:r>
              <a:rPr lang="ru-RU" dirty="0"/>
              <a:t>, даже московский пожар – оплакал, но не попытался </a:t>
            </a:r>
            <a:r>
              <a:rPr lang="ru-RU" dirty="0" smtClean="0"/>
              <a:t>предотвратить, а </a:t>
            </a:r>
            <a:r>
              <a:rPr lang="ru-RU" dirty="0"/>
              <a:t>ведь там наверняка люди </a:t>
            </a:r>
            <a:r>
              <a:rPr lang="ru-RU" dirty="0" smtClean="0"/>
              <a:t>погибли.</a:t>
            </a:r>
          </a:p>
          <a:p>
            <a:r>
              <a:rPr lang="ru-RU" dirty="0"/>
              <a:t>Ну, во-первых, люди во все времена любили поклоняться «чудесникам». Даже сейчас – очень интересуются всякими «экстрасенсами». Во-вторых, Василий Блаженный достоин уважения за то, что не пытался обратить свой дар себе на пользу, как многие нынешние «экстрасенсы». А в третьих, и это самое главное, он подавал людям совсем другой пример. </a:t>
            </a:r>
            <a:endParaRPr lang="ru-RU" dirty="0" smtClean="0"/>
          </a:p>
          <a:p>
            <a:r>
              <a:rPr lang="ru-RU" dirty="0"/>
              <a:t>Глядя на него, люди задумывались о том, что счастье может быть не в тёплой одежде, не в сытной вкусной еде и не в богатстве. И тем, у кого ничего этого не было, становилось чуточку легче жить</a:t>
            </a:r>
          </a:p>
        </p:txBody>
      </p:sp>
    </p:spTree>
    <p:extLst>
      <p:ext uri="{BB962C8B-B14F-4D97-AF65-F5344CB8AC3E}">
        <p14:creationId xmlns:p14="http://schemas.microsoft.com/office/powerpoint/2010/main" val="2916654781"/>
      </p:ext>
    </p:extLst>
  </p:cSld>
  <p:clrMapOvr>
    <a:masterClrMapping/>
  </p:clrMapOvr>
  <p:timing>
    <p:tnLst>
      <p:par>
        <p:cTn id="1" dur="indefinite" restart="never" nodeType="tmRoot"/>
      </p:par>
    </p:tnLst>
  </p:timing>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TM10001106[[fn=Эмблема]]</Template>
  <TotalTime>50</TotalTime>
  <Words>305</Words>
  <Application>Microsoft Office PowerPoint</Application>
  <PresentationFormat>Широкоэкранный</PresentationFormat>
  <Paragraphs>24</Paragraphs>
  <Slides>10</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10</vt:i4>
      </vt:variant>
    </vt:vector>
  </HeadingPairs>
  <TitlesOfParts>
    <vt:vector size="16" baseType="lpstr">
      <vt:lpstr>Arial</vt:lpstr>
      <vt:lpstr>Corbel</vt:lpstr>
      <vt:lpstr>Gill Sans MT</vt:lpstr>
      <vt:lpstr>Impact</vt:lpstr>
      <vt:lpstr>Times New Roman</vt:lpstr>
      <vt:lpstr>Badge</vt:lpstr>
      <vt:lpstr>Василий блаженный и его святые чудеса</vt:lpstr>
      <vt:lpstr>Захарченко Алексей Сергеевич,  Учитель физической культуры МБОУ СОШ №16 г. Хабаровска, Хабаровского края   </vt:lpstr>
      <vt:lpstr>Об этом уроке</vt:lpstr>
      <vt:lpstr>Биография</vt:lpstr>
      <vt:lpstr>Лисья шкура</vt:lpstr>
      <vt:lpstr>Горе-монастырь</vt:lpstr>
      <vt:lpstr>Про образ божьей матери</vt:lpstr>
      <vt:lpstr>калачи</vt:lpstr>
      <vt:lpstr>Много чудес про Василия Блаженного рассказывают. Какие правда, какие нет – поди проверь.</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Василий блаженный</dc:title>
  <dc:creator>дом</dc:creator>
  <cp:lastModifiedBy>дом</cp:lastModifiedBy>
  <cp:revision>7</cp:revision>
  <dcterms:created xsi:type="dcterms:W3CDTF">2021-01-24T06:31:56Z</dcterms:created>
  <dcterms:modified xsi:type="dcterms:W3CDTF">2021-01-24T11:39:24Z</dcterms:modified>
</cp:coreProperties>
</file>