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87" r:id="rId5"/>
    <p:sldId id="267" r:id="rId6"/>
    <p:sldId id="288" r:id="rId7"/>
    <p:sldId id="258" r:id="rId8"/>
    <p:sldId id="289" r:id="rId9"/>
    <p:sldId id="262" r:id="rId10"/>
    <p:sldId id="290" r:id="rId11"/>
    <p:sldId id="266" r:id="rId12"/>
    <p:sldId id="291" r:id="rId13"/>
    <p:sldId id="265" r:id="rId14"/>
    <p:sldId id="292" r:id="rId15"/>
    <p:sldId id="271" r:id="rId16"/>
    <p:sldId id="293" r:id="rId17"/>
    <p:sldId id="261" r:id="rId18"/>
    <p:sldId id="294" r:id="rId19"/>
    <p:sldId id="269" r:id="rId20"/>
    <p:sldId id="295" r:id="rId21"/>
    <p:sldId id="284" r:id="rId22"/>
    <p:sldId id="296" r:id="rId23"/>
    <p:sldId id="260" r:id="rId24"/>
    <p:sldId id="297" r:id="rId25"/>
    <p:sldId id="272" r:id="rId26"/>
    <p:sldId id="298" r:id="rId27"/>
    <p:sldId id="273" r:id="rId28"/>
    <p:sldId id="299" r:id="rId29"/>
    <p:sldId id="285" r:id="rId30"/>
    <p:sldId id="300" r:id="rId31"/>
    <p:sldId id="286" r:id="rId32"/>
    <p:sldId id="301" r:id="rId33"/>
    <p:sldId id="274" r:id="rId34"/>
    <p:sldId id="302" r:id="rId35"/>
    <p:sldId id="282" r:id="rId36"/>
    <p:sldId id="303" r:id="rId37"/>
    <p:sldId id="283" r:id="rId38"/>
    <p:sldId id="304" r:id="rId39"/>
    <p:sldId id="275" r:id="rId40"/>
    <p:sldId id="305" r:id="rId41"/>
    <p:sldId id="276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10" Type="http://schemas.openxmlformats.org/officeDocument/2006/relationships/image" Target="../media/image9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3.xml"/><Relationship Id="rId18" Type="http://schemas.openxmlformats.org/officeDocument/2006/relationships/slide" Target="slide39.xml"/><Relationship Id="rId3" Type="http://schemas.openxmlformats.org/officeDocument/2006/relationships/image" Target="../media/image2.png"/><Relationship Id="rId7" Type="http://schemas.openxmlformats.org/officeDocument/2006/relationships/slide" Target="slide17.xml"/><Relationship Id="rId12" Type="http://schemas.openxmlformats.org/officeDocument/2006/relationships/slide" Target="slide5.xml"/><Relationship Id="rId17" Type="http://schemas.openxmlformats.org/officeDocument/2006/relationships/slide" Target="slide33.xml"/><Relationship Id="rId2" Type="http://schemas.openxmlformats.org/officeDocument/2006/relationships/image" Target="../media/image10.png"/><Relationship Id="rId16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3.xml"/><Relationship Id="rId11" Type="http://schemas.openxmlformats.org/officeDocument/2006/relationships/slide" Target="slide11.xml"/><Relationship Id="rId5" Type="http://schemas.openxmlformats.org/officeDocument/2006/relationships/slide" Target="slide14.xml"/><Relationship Id="rId15" Type="http://schemas.openxmlformats.org/officeDocument/2006/relationships/slide" Target="slide25.xml"/><Relationship Id="rId10" Type="http://schemas.openxmlformats.org/officeDocument/2006/relationships/slide" Target="slide15.xml"/><Relationship Id="rId19" Type="http://schemas.openxmlformats.org/officeDocument/2006/relationships/slide" Target="slide41.xml"/><Relationship Id="rId4" Type="http://schemas.openxmlformats.org/officeDocument/2006/relationships/slide" Target="slide7.xml"/><Relationship Id="rId9" Type="http://schemas.openxmlformats.org/officeDocument/2006/relationships/slide" Target="slide13.xml"/><Relationship Id="rId14" Type="http://schemas.openxmlformats.org/officeDocument/2006/relationships/slide" Target="slide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gi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gif"/><Relationship Id="rId5" Type="http://schemas.openxmlformats.org/officeDocument/2006/relationships/image" Target="../media/image3.gif"/><Relationship Id="rId4" Type="http://schemas.openxmlformats.org/officeDocument/2006/relationships/image" Target="../media/image2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1476375" y="2339975"/>
            <a:ext cx="6335713" cy="14478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259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«Знатоки ОБЖ»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149225"/>
            <a:ext cx="2988518" cy="2127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WordArt 6"/>
          <p:cNvSpPr>
            <a:spLocks noChangeArrowheads="1" noChangeShapeType="1" noTextEdit="1"/>
          </p:cNvSpPr>
          <p:nvPr/>
        </p:nvSpPr>
        <p:spPr bwMode="auto">
          <a:xfrm>
            <a:off x="3055938" y="3429000"/>
            <a:ext cx="3316287" cy="86518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6481"/>
                <a:gd name="adj2" fmla="val 2518"/>
              </a:avLst>
            </a:prstTxWarp>
          </a:bodyPr>
          <a:lstStyle/>
          <a:p>
            <a:pPr algn="ctr"/>
            <a:endParaRPr lang="ru-RU" sz="3600" kern="10" dirty="0">
              <a:ln w="12600">
                <a:solidFill>
                  <a:srgbClr val="000000"/>
                </a:solidFill>
                <a:miter lim="800000"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17819" dir="2700000" algn="ctr" rotWithShape="0">
                  <a:srgbClr val="C0C0C0">
                    <a:alpha val="80011"/>
                  </a:srgbClr>
                </a:outerShdw>
              </a:effectLst>
              <a:latin typeface="Comic Sans MS"/>
            </a:endParaRPr>
          </a:p>
          <a:p>
            <a:pPr algn="ctr"/>
            <a:r>
              <a:rPr lang="ru-RU" sz="3600" kern="10" dirty="0" smtClean="0">
                <a:ln w="12600">
                  <a:solidFill>
                    <a:srgbClr val="000000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ЧТО? ГДЕ? КОГДА? </a:t>
            </a:r>
            <a:endParaRPr lang="ru-RU" sz="3600" kern="10" dirty="0">
              <a:ln w="12600">
                <a:solidFill>
                  <a:srgbClr val="000000"/>
                </a:solidFill>
                <a:miter lim="800000"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17819" dir="2700000" algn="ctr" rotWithShape="0">
                  <a:srgbClr val="C0C0C0">
                    <a:alpha val="80011"/>
                  </a:srgbClr>
                </a:outerShdw>
              </a:effectLst>
              <a:latin typeface="Comic Sans MS"/>
            </a:endParaRPr>
          </a:p>
          <a:p>
            <a:pPr algn="ctr"/>
            <a:endParaRPr lang="ru-RU" sz="3600" kern="10" dirty="0">
              <a:ln w="12600">
                <a:solidFill>
                  <a:srgbClr val="000000"/>
                </a:solidFill>
                <a:miter lim="800000"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17819" dir="2700000" algn="ctr" rotWithShape="0">
                  <a:srgbClr val="C0C0C0">
                    <a:alpha val="80011"/>
                  </a:srgbClr>
                </a:outerShdw>
              </a:effectLst>
              <a:latin typeface="Comic Sans MS"/>
            </a:endParaRP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79498"/>
            <a:ext cx="1704975" cy="1525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4294189"/>
            <a:ext cx="1252538" cy="1511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286250"/>
            <a:ext cx="1731962" cy="207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4714875"/>
            <a:ext cx="2011363" cy="176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57188"/>
            <a:ext cx="1619250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163" y="2517775"/>
            <a:ext cx="1112837" cy="1761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28625" y="5929313"/>
            <a:ext cx="7500938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i="1" dirty="0">
                <a:solidFill>
                  <a:srgbClr val="FF0000"/>
                </a:solidFill>
                <a:latin typeface="Georgia" pitchFamily="16" charset="0"/>
              </a:rPr>
              <a:t>Подготовила  </a:t>
            </a:r>
            <a:r>
              <a:rPr lang="ru-RU" b="1" i="1" dirty="0" err="1" smtClean="0">
                <a:solidFill>
                  <a:srgbClr val="FF0000"/>
                </a:solidFill>
                <a:latin typeface="Georgia" pitchFamily="16" charset="0"/>
              </a:rPr>
              <a:t>Гвоздецкая</a:t>
            </a:r>
            <a:r>
              <a:rPr lang="ru-RU" b="1" i="1" dirty="0" smtClean="0">
                <a:solidFill>
                  <a:srgbClr val="FF0000"/>
                </a:solidFill>
                <a:latin typeface="Georgia" pitchFamily="16" charset="0"/>
              </a:rPr>
              <a:t> Е.В. </a:t>
            </a:r>
            <a:endParaRPr lang="ru-RU" b="1" i="1" dirty="0">
              <a:solidFill>
                <a:srgbClr val="FF0000"/>
              </a:solidFill>
              <a:latin typeface="Georgia" pitchFamily="1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879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468313" y="1988840"/>
            <a:ext cx="8208143" cy="388808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66"/>
              </a:gs>
              <a:gs pos="50000">
                <a:srgbClr val="FFFF66"/>
              </a:gs>
              <a:gs pos="100000">
                <a:srgbClr val="FFCC66"/>
              </a:gs>
            </a:gsLst>
            <a:lin ang="5400000" scaled="1"/>
          </a:gradFill>
          <a:ln w="936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У пола меньше дыма</a:t>
            </a:r>
          </a:p>
        </p:txBody>
      </p:sp>
    </p:spTree>
    <p:extLst>
      <p:ext uri="{BB962C8B-B14F-4D97-AF65-F5344CB8AC3E}">
        <p14:creationId xmlns="" xmlns:p14="http://schemas.microsoft.com/office/powerpoint/2010/main" val="1230352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28613"/>
            <a:ext cx="8534400" cy="101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AutoShape 8"/>
          <p:cNvSpPr>
            <a:spLocks noChangeArrowheads="1"/>
          </p:cNvSpPr>
          <p:nvPr/>
        </p:nvSpPr>
        <p:spPr bwMode="auto">
          <a:xfrm>
            <a:off x="179388" y="1484313"/>
            <a:ext cx="682625" cy="719137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1</a:t>
            </a: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684213" y="1484313"/>
            <a:ext cx="8229600" cy="165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ru-RU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	</a:t>
            </a:r>
            <a:r>
              <a:rPr lang="ru-RU" sz="3200" dirty="0" smtClean="0"/>
              <a:t>1. Назовите последовательность смены сигналов в </a:t>
            </a:r>
            <a:r>
              <a:rPr lang="ru-RU" sz="3200" dirty="0" err="1" smtClean="0"/>
              <a:t>трехсекционном</a:t>
            </a:r>
            <a:r>
              <a:rPr lang="ru-RU" sz="3200" dirty="0" smtClean="0"/>
              <a:t> светофоре: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ru-RU" sz="3200" dirty="0" smtClean="0"/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636838"/>
            <a:ext cx="2232025" cy="304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539750" y="2852738"/>
            <a:ext cx="5327650" cy="936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6600"/>
              </a:gs>
              <a:gs pos="50000">
                <a:srgbClr val="FEE7F2"/>
              </a:gs>
              <a:gs pos="100000">
                <a:srgbClr val="FF6600"/>
              </a:gs>
            </a:gsLst>
            <a:lin ang="5400000" scaled="1"/>
          </a:gradFill>
          <a:ln w="936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Зеленый, желтый, красный</a:t>
            </a: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539750" y="3789363"/>
            <a:ext cx="5327650" cy="936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6600"/>
              </a:gs>
              <a:gs pos="50000">
                <a:srgbClr val="FEE7F2"/>
              </a:gs>
              <a:gs pos="100000">
                <a:srgbClr val="FF6600"/>
              </a:gs>
            </a:gsLst>
            <a:lin ang="5400000" scaled="1"/>
          </a:gradFill>
          <a:ln w="936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Красный, зеленый, желтый</a:t>
            </a: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539750" y="4724400"/>
            <a:ext cx="5324475" cy="936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6600"/>
              </a:gs>
              <a:gs pos="50000">
                <a:srgbClr val="FEE7F2"/>
              </a:gs>
              <a:gs pos="100000">
                <a:srgbClr val="FF6600"/>
              </a:gs>
            </a:gsLst>
            <a:lin ang="5400000" scaled="1"/>
          </a:gradFill>
          <a:ln w="936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Зеленый, красный, желтый</a:t>
            </a:r>
          </a:p>
        </p:txBody>
      </p: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7956550" y="5661025"/>
            <a:ext cx="1006475" cy="1006475"/>
            <a:chOff x="5012" y="3702"/>
            <a:chExt cx="634" cy="498"/>
          </a:xfrm>
        </p:grpSpPr>
        <p:sp>
          <p:nvSpPr>
            <p:cNvPr id="11" name="AutoShape 6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012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7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148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347858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539750" y="1648918"/>
            <a:ext cx="8064698" cy="278819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6600"/>
              </a:gs>
              <a:gs pos="50000">
                <a:srgbClr val="FEE7F2"/>
              </a:gs>
              <a:gs pos="100000">
                <a:srgbClr val="FF6600"/>
              </a:gs>
            </a:gsLst>
            <a:lin ang="5400000" scaled="1"/>
          </a:gradFill>
          <a:ln w="936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Зеленый, желтый, красный</a:t>
            </a:r>
          </a:p>
        </p:txBody>
      </p:sp>
    </p:spTree>
    <p:extLst>
      <p:ext uri="{BB962C8B-B14F-4D97-AF65-F5344CB8AC3E}">
        <p14:creationId xmlns="" xmlns:p14="http://schemas.microsoft.com/office/powerpoint/2010/main" val="4152293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396875"/>
            <a:ext cx="8210550" cy="101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179388" y="1484313"/>
            <a:ext cx="682625" cy="719137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2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84213" y="1484313"/>
            <a:ext cx="8229600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ru-RU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	Где должны ходить пешеходы при отсутствии тротуара?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2565399"/>
            <a:ext cx="4000500" cy="3095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539750" y="2852738"/>
            <a:ext cx="5327650" cy="936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EE7F2"/>
              </a:gs>
              <a:gs pos="50000">
                <a:srgbClr val="FFFFCC"/>
              </a:gs>
              <a:gs pos="100000">
                <a:srgbClr val="FEE7F2"/>
              </a:gs>
            </a:gsLst>
            <a:lin ang="5400000" scaled="1"/>
          </a:gradFill>
          <a:ln w="9360">
            <a:solidFill>
              <a:srgbClr val="CC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По правой стороне дороги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39750" y="3789363"/>
            <a:ext cx="5327650" cy="936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EE7F2"/>
              </a:gs>
              <a:gs pos="50000">
                <a:srgbClr val="FFFFCC"/>
              </a:gs>
              <a:gs pos="100000">
                <a:srgbClr val="FEE7F2"/>
              </a:gs>
            </a:gsLst>
            <a:lin ang="5400000" scaled="1"/>
          </a:gradFill>
          <a:ln w="9360">
            <a:solidFill>
              <a:srgbClr val="CC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По правому краю дороги</a:t>
            </a: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539750" y="4724400"/>
            <a:ext cx="5324475" cy="936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EE7F2"/>
              </a:gs>
              <a:gs pos="50000">
                <a:srgbClr val="FFFFCC"/>
              </a:gs>
              <a:gs pos="100000">
                <a:srgbClr val="FEE7F2"/>
              </a:gs>
            </a:gsLst>
            <a:lin ang="5400000" scaled="1"/>
          </a:gradFill>
          <a:ln w="9360">
            <a:solidFill>
              <a:srgbClr val="CC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По левой обочине навстречу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движущемуся транспорту</a:t>
            </a:r>
          </a:p>
        </p:txBody>
      </p:sp>
      <p:grpSp>
        <p:nvGrpSpPr>
          <p:cNvPr id="10" name="Group 6"/>
          <p:cNvGrpSpPr>
            <a:grpSpLocks/>
          </p:cNvGrpSpPr>
          <p:nvPr/>
        </p:nvGrpSpPr>
        <p:grpSpPr bwMode="auto">
          <a:xfrm>
            <a:off x="7956550" y="5517233"/>
            <a:ext cx="1006475" cy="1150268"/>
            <a:chOff x="5012" y="3702"/>
            <a:chExt cx="634" cy="498"/>
          </a:xfrm>
        </p:grpSpPr>
        <p:sp>
          <p:nvSpPr>
            <p:cNvPr id="11" name="AutoShape 7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012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8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148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347858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611561" y="1484784"/>
            <a:ext cx="7914902" cy="4248249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EE7F2"/>
              </a:gs>
              <a:gs pos="50000">
                <a:srgbClr val="FFFFCC"/>
              </a:gs>
              <a:gs pos="100000">
                <a:srgbClr val="FEE7F2"/>
              </a:gs>
            </a:gsLst>
            <a:lin ang="5400000" scaled="1"/>
          </a:gradFill>
          <a:ln w="9360">
            <a:solidFill>
              <a:srgbClr val="CC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По левой обочине навстречу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движущемуся транспорту</a:t>
            </a:r>
          </a:p>
        </p:txBody>
      </p:sp>
    </p:spTree>
    <p:extLst>
      <p:ext uri="{BB962C8B-B14F-4D97-AF65-F5344CB8AC3E}">
        <p14:creationId xmlns="" xmlns:p14="http://schemas.microsoft.com/office/powerpoint/2010/main" val="214625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238125"/>
            <a:ext cx="8050213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AutoShape 8"/>
          <p:cNvSpPr>
            <a:spLocks noChangeArrowheads="1"/>
          </p:cNvSpPr>
          <p:nvPr/>
        </p:nvSpPr>
        <p:spPr bwMode="auto">
          <a:xfrm>
            <a:off x="179388" y="1484313"/>
            <a:ext cx="682625" cy="719137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3</a:t>
            </a: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684213" y="1484313"/>
            <a:ext cx="8229600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ru-RU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	Где разрешается кататься на санках или лыжах?</a:t>
            </a: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2786063"/>
            <a:ext cx="2357437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539750" y="2852738"/>
            <a:ext cx="5327650" cy="936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EE7F2"/>
              </a:gs>
              <a:gs pos="100000">
                <a:srgbClr val="FBEAC7"/>
              </a:gs>
            </a:gsLst>
            <a:lin ang="5400000" scaled="1"/>
          </a:gradFill>
          <a:ln w="936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По дороге, предназначенной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для пешеходов</a:t>
            </a:r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539750" y="4725988"/>
            <a:ext cx="5324475" cy="115128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EE7F2"/>
              </a:gs>
              <a:gs pos="100000">
                <a:srgbClr val="FBEAC7"/>
              </a:gs>
            </a:gsLst>
            <a:lin ang="5400000" scaled="1"/>
          </a:gradFill>
          <a:ln w="936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По правой стороне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проезжей части</a:t>
            </a: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539750" y="3789363"/>
            <a:ext cx="5327650" cy="936626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EE7F2"/>
              </a:gs>
              <a:gs pos="100000">
                <a:srgbClr val="FBEAC7"/>
              </a:gs>
            </a:gsLst>
            <a:lin ang="5400000" scaled="1"/>
          </a:gradFill>
          <a:ln w="936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В специально отведенных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местах</a:t>
            </a:r>
          </a:p>
        </p:txBody>
      </p: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7956550" y="5661025"/>
            <a:ext cx="1006475" cy="1006475"/>
            <a:chOff x="5012" y="3702"/>
            <a:chExt cx="634" cy="498"/>
          </a:xfrm>
        </p:grpSpPr>
        <p:sp>
          <p:nvSpPr>
            <p:cNvPr id="11" name="AutoShape 6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012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7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148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394517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539750" y="1268760"/>
            <a:ext cx="8064698" cy="417646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EE7F2"/>
              </a:gs>
              <a:gs pos="100000">
                <a:srgbClr val="FBEAC7"/>
              </a:gs>
            </a:gsLst>
            <a:lin ang="5400000" scaled="1"/>
          </a:gradFill>
          <a:ln w="936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В специально отведенных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местах</a:t>
            </a:r>
          </a:p>
        </p:txBody>
      </p:sp>
    </p:spTree>
    <p:extLst>
      <p:ext uri="{BB962C8B-B14F-4D97-AF65-F5344CB8AC3E}">
        <p14:creationId xmlns="" xmlns:p14="http://schemas.microsoft.com/office/powerpoint/2010/main" val="394365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684213" y="1484313"/>
            <a:ext cx="8229600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ru-RU" sz="320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	В какие игры можно играть на проезжей части дороги?</a:t>
            </a: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539750" y="4724400"/>
            <a:ext cx="4818063" cy="936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CC"/>
              </a:gs>
              <a:gs pos="50000">
                <a:srgbClr val="FEE7F2"/>
              </a:gs>
              <a:gs pos="100000">
                <a:srgbClr val="FFCCCC"/>
              </a:gs>
            </a:gsLst>
            <a:lin ang="5400000" scaled="1"/>
          </a:gra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Только в интеллектуальные</a:t>
            </a: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539750" y="3789363"/>
            <a:ext cx="4746625" cy="936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CC"/>
              </a:gs>
              <a:gs pos="50000">
                <a:srgbClr val="FEE7F2"/>
              </a:gs>
              <a:gs pos="100000">
                <a:srgbClr val="FFCCCC"/>
              </a:gs>
            </a:gsLst>
            <a:lin ang="5400000" scaled="1"/>
          </a:gra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На дороге играть нельзя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39750" y="2852738"/>
            <a:ext cx="4603750" cy="936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CC"/>
              </a:gs>
              <a:gs pos="50000">
                <a:srgbClr val="FEE7F2"/>
              </a:gs>
              <a:gs pos="100000">
                <a:srgbClr val="FFCCCC"/>
              </a:gs>
            </a:gsLst>
            <a:lin ang="5400000" scaled="1"/>
          </a:gra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В малоподвижные</a:t>
            </a: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7956550" y="5876925"/>
            <a:ext cx="1006475" cy="790575"/>
            <a:chOff x="5012" y="3702"/>
            <a:chExt cx="634" cy="498"/>
          </a:xfrm>
        </p:grpSpPr>
        <p:sp>
          <p:nvSpPr>
            <p:cNvPr id="8" name="AutoShape 6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012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7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148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179388" y="1484313"/>
            <a:ext cx="682625" cy="719137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4</a:t>
            </a:r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65100"/>
            <a:ext cx="8388350" cy="141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2214563"/>
            <a:ext cx="285750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1116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539750" y="1268760"/>
            <a:ext cx="7992690" cy="410445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CC"/>
              </a:gs>
              <a:gs pos="50000">
                <a:srgbClr val="FEE7F2"/>
              </a:gs>
              <a:gs pos="100000">
                <a:srgbClr val="FFCCCC"/>
              </a:gs>
            </a:gsLst>
            <a:lin ang="5400000" scaled="1"/>
          </a:gra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На дороге играть нельзя</a:t>
            </a:r>
          </a:p>
        </p:txBody>
      </p:sp>
    </p:spTree>
    <p:extLst>
      <p:ext uri="{BB962C8B-B14F-4D97-AF65-F5344CB8AC3E}">
        <p14:creationId xmlns="" xmlns:p14="http://schemas.microsoft.com/office/powerpoint/2010/main" val="100832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WordArt 2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«Если ты на прогулке""</a:t>
            </a: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179388" y="1341438"/>
            <a:ext cx="682625" cy="719137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1</a:t>
            </a:r>
          </a:p>
        </p:txBody>
      </p:sp>
      <p:sp>
        <p:nvSpPr>
          <p:cNvPr id="14" name="Text Box 1"/>
          <p:cNvSpPr txBox="1">
            <a:spLocks noChangeArrowheads="1"/>
          </p:cNvSpPr>
          <p:nvPr/>
        </p:nvSpPr>
        <p:spPr bwMode="auto">
          <a:xfrm>
            <a:off x="900113" y="1557338"/>
            <a:ext cx="8686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1pPr>
            <a:lvl2pPr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2pPr>
            <a:lvl3pPr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3pPr>
            <a:lvl4pPr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4pPr>
            <a:lvl5pPr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9pPr>
          </a:lstStyle>
          <a:p>
            <a:pPr eaLnBrk="1" hangingPunct="1">
              <a:spcBef>
                <a:spcPts val="1000"/>
              </a:spcBef>
              <a:buClrTx/>
              <a:buFontTx/>
              <a:buNone/>
            </a:pPr>
            <a:r>
              <a:rPr lang="ru-RU" sz="4000" b="1" dirty="0">
                <a:solidFill>
                  <a:srgbClr val="006600"/>
                </a:solidFill>
                <a:latin typeface="Comic Sans MS" pitchFamily="64" charset="0"/>
              </a:rPr>
              <a:t>	Сколько человек может ехать на велосипеде?</a:t>
            </a:r>
          </a:p>
        </p:txBody>
      </p:sp>
      <p:grpSp>
        <p:nvGrpSpPr>
          <p:cNvPr id="15" name="Group 3"/>
          <p:cNvGrpSpPr>
            <a:grpSpLocks/>
          </p:cNvGrpSpPr>
          <p:nvPr/>
        </p:nvGrpSpPr>
        <p:grpSpPr bwMode="auto">
          <a:xfrm>
            <a:off x="7885113" y="5876925"/>
            <a:ext cx="1006475" cy="790575"/>
            <a:chOff x="4967" y="3702"/>
            <a:chExt cx="634" cy="498"/>
          </a:xfrm>
        </p:grpSpPr>
        <p:sp>
          <p:nvSpPr>
            <p:cNvPr id="16" name="AutoShape 4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967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AutoShape 5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103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" name="AutoShape 6"/>
          <p:cNvSpPr>
            <a:spLocks noChangeArrowheads="1"/>
          </p:cNvSpPr>
          <p:nvPr/>
        </p:nvSpPr>
        <p:spPr bwMode="auto">
          <a:xfrm>
            <a:off x="395288" y="4725988"/>
            <a:ext cx="5462587" cy="86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FFFF"/>
              </a:gs>
              <a:gs pos="50000">
                <a:srgbClr val="FFFFCC"/>
              </a:gs>
              <a:gs pos="100000">
                <a:srgbClr val="00FFFF"/>
              </a:gs>
            </a:gsLst>
            <a:lin ang="5400000" scaled="1"/>
          </a:gra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Один или два при наличии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специального другого сиденья</a:t>
            </a:r>
          </a:p>
        </p:txBody>
      </p:sp>
      <p:sp>
        <p:nvSpPr>
          <p:cNvPr id="19" name="AutoShape 7"/>
          <p:cNvSpPr>
            <a:spLocks noChangeArrowheads="1"/>
          </p:cNvSpPr>
          <p:nvPr/>
        </p:nvSpPr>
        <p:spPr bwMode="auto">
          <a:xfrm>
            <a:off x="428625" y="3857625"/>
            <a:ext cx="5429250" cy="86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FFFF"/>
              </a:gs>
              <a:gs pos="50000">
                <a:srgbClr val="FFFFCC"/>
              </a:gs>
              <a:gs pos="100000">
                <a:srgbClr val="00FFFF"/>
              </a:gs>
            </a:gsLst>
            <a:lin ang="5400000" scaled="1"/>
          </a:gra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Сколько поместится</a:t>
            </a:r>
          </a:p>
        </p:txBody>
      </p:sp>
      <p:sp>
        <p:nvSpPr>
          <p:cNvPr id="20" name="AutoShape 8"/>
          <p:cNvSpPr>
            <a:spLocks noChangeArrowheads="1"/>
          </p:cNvSpPr>
          <p:nvPr/>
        </p:nvSpPr>
        <p:spPr bwMode="auto">
          <a:xfrm>
            <a:off x="395288" y="2997200"/>
            <a:ext cx="5391150" cy="86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FFFF"/>
              </a:gs>
              <a:gs pos="50000">
                <a:srgbClr val="FFFFCC"/>
              </a:gs>
              <a:gs pos="100000">
                <a:srgbClr val="00FFFF"/>
              </a:gs>
            </a:gsLst>
            <a:lin ang="5400000" scaled="1"/>
          </a:gra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два</a:t>
            </a:r>
          </a:p>
        </p:txBody>
      </p:sp>
      <p:pic>
        <p:nvPicPr>
          <p:cNvPr id="21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714625"/>
            <a:ext cx="2519362" cy="310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85293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15"/>
          <p:cNvSpPr>
            <a:spLocks noChangeArrowheads="1" noChangeShapeType="1" noTextEdit="1"/>
          </p:cNvSpPr>
          <p:nvPr/>
        </p:nvSpPr>
        <p:spPr bwMode="auto">
          <a:xfrm>
            <a:off x="1908175" y="188913"/>
            <a:ext cx="5616575" cy="719137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«Берегите себя"</a:t>
            </a:r>
          </a:p>
        </p:txBody>
      </p:sp>
      <p:sp>
        <p:nvSpPr>
          <p:cNvPr id="14" name="AutoShape 22"/>
          <p:cNvSpPr>
            <a:spLocks noChangeArrowheads="1"/>
          </p:cNvSpPr>
          <p:nvPr/>
        </p:nvSpPr>
        <p:spPr bwMode="auto">
          <a:xfrm>
            <a:off x="179388" y="920579"/>
            <a:ext cx="3117850" cy="1168400"/>
          </a:xfrm>
          <a:prstGeom prst="cube">
            <a:avLst>
              <a:gd name="adj" fmla="val 25000"/>
            </a:avLst>
          </a:prstGeom>
          <a:solidFill>
            <a:srgbClr val="CC99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Если возник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 пожар</a:t>
            </a:r>
          </a:p>
        </p:txBody>
      </p:sp>
      <p:sp>
        <p:nvSpPr>
          <p:cNvPr id="15" name="AutoShape 21"/>
          <p:cNvSpPr>
            <a:spLocks noChangeArrowheads="1"/>
          </p:cNvSpPr>
          <p:nvPr/>
        </p:nvSpPr>
        <p:spPr bwMode="auto">
          <a:xfrm>
            <a:off x="167481" y="2088979"/>
            <a:ext cx="3117850" cy="1206500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Если ты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 пешеход</a:t>
            </a:r>
          </a:p>
        </p:txBody>
      </p:sp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157163" y="3309941"/>
            <a:ext cx="3117850" cy="1168400"/>
          </a:xfrm>
          <a:prstGeom prst="cube">
            <a:avLst>
              <a:gd name="adj" fmla="val 25000"/>
            </a:avLst>
          </a:prstGeom>
          <a:solidFill>
            <a:srgbClr val="99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Если ты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на прогулке</a:t>
            </a:r>
          </a:p>
        </p:txBody>
      </p:sp>
      <p:sp>
        <p:nvSpPr>
          <p:cNvPr id="17" name="AutoShape 16"/>
          <p:cNvSpPr>
            <a:spLocks noChangeArrowheads="1"/>
          </p:cNvSpPr>
          <p:nvPr/>
        </p:nvSpPr>
        <p:spPr bwMode="auto">
          <a:xfrm>
            <a:off x="179388" y="4487745"/>
            <a:ext cx="3117850" cy="1168400"/>
          </a:xfrm>
          <a:prstGeom prst="cube">
            <a:avLst>
              <a:gd name="adj" fmla="val 25000"/>
            </a:avLst>
          </a:prstGeom>
          <a:solidFill>
            <a:srgbClr val="FF99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Если ты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один дома</a:t>
            </a:r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177800" y="5656145"/>
            <a:ext cx="3097213" cy="1168400"/>
          </a:xfrm>
          <a:prstGeom prst="cube">
            <a:avLst>
              <a:gd name="adj" fmla="val 25000"/>
            </a:avLst>
          </a:prstGeom>
          <a:solidFill>
            <a:srgbClr val="00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Конкурс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 капитанов</a:t>
            </a:r>
          </a:p>
        </p:txBody>
      </p:sp>
      <p:sp>
        <p:nvSpPr>
          <p:cNvPr id="19" name="AutoShap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276600" y="1125538"/>
            <a:ext cx="936625" cy="936625"/>
          </a:xfrm>
          <a:prstGeom prst="cube">
            <a:avLst>
              <a:gd name="adj" fmla="val 25000"/>
            </a:avLst>
          </a:prstGeom>
          <a:solidFill>
            <a:srgbClr val="CC99FF">
              <a:alpha val="8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FF00"/>
                </a:solidFill>
                <a:latin typeface="Comic Sans MS" pitchFamily="64" charset="0"/>
              </a:rPr>
              <a:t>1</a:t>
            </a:r>
          </a:p>
        </p:txBody>
      </p:sp>
      <p:sp>
        <p:nvSpPr>
          <p:cNvPr id="20" name="AutoShape 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500563" y="1125538"/>
            <a:ext cx="936625" cy="936625"/>
          </a:xfrm>
          <a:prstGeom prst="cube">
            <a:avLst>
              <a:gd name="adj" fmla="val 25000"/>
            </a:avLst>
          </a:prstGeom>
          <a:solidFill>
            <a:srgbClr val="CC99FF">
              <a:alpha val="8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FF00"/>
                </a:solidFill>
                <a:latin typeface="Comic Sans MS" pitchFamily="64" charset="0"/>
              </a:rPr>
              <a:t>2</a:t>
            </a:r>
          </a:p>
        </p:txBody>
      </p:sp>
      <p:sp>
        <p:nvSpPr>
          <p:cNvPr id="21" name="AutoShape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651500" y="1125538"/>
            <a:ext cx="936625" cy="936625"/>
          </a:xfrm>
          <a:prstGeom prst="cube">
            <a:avLst>
              <a:gd name="adj" fmla="val 25000"/>
            </a:avLst>
          </a:prstGeom>
          <a:solidFill>
            <a:srgbClr val="CC99FF">
              <a:alpha val="8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>
                <a:solidFill>
                  <a:srgbClr val="FFFF00"/>
                </a:solidFill>
                <a:latin typeface="Comic Sans MS" pitchFamily="64" charset="0"/>
              </a:rPr>
              <a:t>3</a:t>
            </a:r>
          </a:p>
        </p:txBody>
      </p:sp>
      <p:sp>
        <p:nvSpPr>
          <p:cNvPr id="22" name="AutoShape 5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092950" y="1125538"/>
            <a:ext cx="936625" cy="936625"/>
          </a:xfrm>
          <a:prstGeom prst="cube">
            <a:avLst>
              <a:gd name="adj" fmla="val 25000"/>
            </a:avLst>
          </a:prstGeom>
          <a:solidFill>
            <a:srgbClr val="CC99FF">
              <a:alpha val="8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FF00"/>
                </a:solidFill>
                <a:latin typeface="Comic Sans MS" pitchFamily="64" charset="0"/>
              </a:rPr>
              <a:t>4</a:t>
            </a:r>
          </a:p>
        </p:txBody>
      </p:sp>
      <p:sp>
        <p:nvSpPr>
          <p:cNvPr id="23" name="AutoShape 24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3275013" y="2206625"/>
            <a:ext cx="936625" cy="936625"/>
          </a:xfrm>
          <a:prstGeom prst="cube">
            <a:avLst>
              <a:gd name="adj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9933"/>
              </a:gs>
            </a:gsLst>
            <a:lin ang="27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FF00"/>
                </a:solidFill>
                <a:latin typeface="Comic Sans MS" pitchFamily="64" charset="0"/>
              </a:rPr>
              <a:t>1</a:t>
            </a:r>
          </a:p>
        </p:txBody>
      </p:sp>
      <p:sp>
        <p:nvSpPr>
          <p:cNvPr id="25" name="AutoShape 6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4500562" y="2278063"/>
            <a:ext cx="936625" cy="936625"/>
          </a:xfrm>
          <a:prstGeom prst="cube">
            <a:avLst>
              <a:gd name="adj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9933"/>
              </a:gs>
            </a:gsLst>
            <a:lin ang="27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>
                <a:solidFill>
                  <a:srgbClr val="FFFF00"/>
                </a:solidFill>
                <a:latin typeface="Comic Sans MS" pitchFamily="64" charset="0"/>
              </a:rPr>
              <a:t>2</a:t>
            </a:r>
          </a:p>
        </p:txBody>
      </p:sp>
      <p:sp>
        <p:nvSpPr>
          <p:cNvPr id="26" name="AutoShape 7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5651500" y="2205038"/>
            <a:ext cx="936625" cy="936625"/>
          </a:xfrm>
          <a:prstGeom prst="cube">
            <a:avLst>
              <a:gd name="adj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9933"/>
              </a:gs>
            </a:gsLst>
            <a:lin ang="27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FF00"/>
                </a:solidFill>
                <a:latin typeface="Comic Sans MS" pitchFamily="64" charset="0"/>
              </a:rPr>
              <a:t>3</a:t>
            </a:r>
          </a:p>
        </p:txBody>
      </p:sp>
      <p:sp>
        <p:nvSpPr>
          <p:cNvPr id="27" name="AutoShape 8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019925" y="2205038"/>
            <a:ext cx="936625" cy="936625"/>
          </a:xfrm>
          <a:prstGeom prst="cube">
            <a:avLst>
              <a:gd name="adj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9933"/>
              </a:gs>
            </a:gsLst>
            <a:lin ang="27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>
                <a:solidFill>
                  <a:srgbClr val="FFFF00"/>
                </a:solidFill>
                <a:latin typeface="Comic Sans MS" pitchFamily="64" charset="0"/>
              </a:rPr>
              <a:t>4</a:t>
            </a:r>
          </a:p>
        </p:txBody>
      </p:sp>
      <p:sp>
        <p:nvSpPr>
          <p:cNvPr id="28" name="AutoShape 25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3276600" y="3357563"/>
            <a:ext cx="936625" cy="936625"/>
          </a:xfrm>
          <a:prstGeom prst="cube">
            <a:avLst>
              <a:gd name="adj" fmla="val 25000"/>
            </a:avLst>
          </a:prstGeom>
          <a:solidFill>
            <a:srgbClr val="99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FF00"/>
                </a:solidFill>
                <a:latin typeface="Comic Sans MS" pitchFamily="64" charset="0"/>
              </a:rPr>
              <a:t>1</a:t>
            </a:r>
          </a:p>
        </p:txBody>
      </p:sp>
      <p:sp>
        <p:nvSpPr>
          <p:cNvPr id="29" name="AutoShape 9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4500563" y="3357563"/>
            <a:ext cx="936625" cy="936625"/>
          </a:xfrm>
          <a:prstGeom prst="cube">
            <a:avLst>
              <a:gd name="adj" fmla="val 25000"/>
            </a:avLst>
          </a:prstGeom>
          <a:solidFill>
            <a:srgbClr val="99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FF00"/>
                </a:solidFill>
                <a:latin typeface="Comic Sans MS" pitchFamily="64" charset="0"/>
              </a:rPr>
              <a:t>2</a:t>
            </a:r>
          </a:p>
        </p:txBody>
      </p:sp>
      <p:sp>
        <p:nvSpPr>
          <p:cNvPr id="30" name="AutoShape 10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5651500" y="3357563"/>
            <a:ext cx="936625" cy="936625"/>
          </a:xfrm>
          <a:prstGeom prst="cube">
            <a:avLst>
              <a:gd name="adj" fmla="val 25000"/>
            </a:avLst>
          </a:prstGeom>
          <a:solidFill>
            <a:srgbClr val="99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FF00"/>
                </a:solidFill>
                <a:latin typeface="Comic Sans MS" pitchFamily="64" charset="0"/>
              </a:rPr>
              <a:t>3</a:t>
            </a:r>
          </a:p>
        </p:txBody>
      </p:sp>
      <p:sp>
        <p:nvSpPr>
          <p:cNvPr id="31" name="AutoShape 11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7019925" y="3357563"/>
            <a:ext cx="936625" cy="936625"/>
          </a:xfrm>
          <a:prstGeom prst="cube">
            <a:avLst>
              <a:gd name="adj" fmla="val 25000"/>
            </a:avLst>
          </a:prstGeom>
          <a:solidFill>
            <a:srgbClr val="99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>
                <a:solidFill>
                  <a:srgbClr val="FFFF00"/>
                </a:solidFill>
                <a:latin typeface="Comic Sans MS" pitchFamily="64" charset="0"/>
              </a:rPr>
              <a:t>4</a:t>
            </a:r>
          </a:p>
        </p:txBody>
      </p:sp>
      <p:sp>
        <p:nvSpPr>
          <p:cNvPr id="32" name="AutoShape 26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3276600" y="4438650"/>
            <a:ext cx="936625" cy="936625"/>
          </a:xfrm>
          <a:prstGeom prst="cube">
            <a:avLst>
              <a:gd name="adj" fmla="val 25000"/>
            </a:avLst>
          </a:prstGeom>
          <a:solidFill>
            <a:srgbClr val="FF99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FF00"/>
                </a:solidFill>
                <a:latin typeface="Comic Sans MS" pitchFamily="64" charset="0"/>
              </a:rPr>
              <a:t>1</a:t>
            </a:r>
          </a:p>
        </p:txBody>
      </p:sp>
      <p:sp>
        <p:nvSpPr>
          <p:cNvPr id="33" name="AutoShape 12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4500563" y="4429125"/>
            <a:ext cx="936625" cy="936625"/>
          </a:xfrm>
          <a:prstGeom prst="cube">
            <a:avLst>
              <a:gd name="adj" fmla="val 25000"/>
            </a:avLst>
          </a:prstGeom>
          <a:solidFill>
            <a:srgbClr val="FF99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FF00"/>
                </a:solidFill>
                <a:latin typeface="Comic Sans MS" pitchFamily="64" charset="0"/>
              </a:rPr>
              <a:t>2</a:t>
            </a:r>
          </a:p>
        </p:txBody>
      </p:sp>
      <p:sp>
        <p:nvSpPr>
          <p:cNvPr id="34" name="AutoShape 13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5715000" y="4429125"/>
            <a:ext cx="936625" cy="936625"/>
          </a:xfrm>
          <a:prstGeom prst="cube">
            <a:avLst>
              <a:gd name="adj" fmla="val 25000"/>
            </a:avLst>
          </a:prstGeom>
          <a:solidFill>
            <a:srgbClr val="FF99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FF00"/>
                </a:solidFill>
                <a:latin typeface="Comic Sans MS" pitchFamily="64" charset="0"/>
              </a:rPr>
              <a:t>3</a:t>
            </a:r>
          </a:p>
        </p:txBody>
      </p:sp>
      <p:sp>
        <p:nvSpPr>
          <p:cNvPr id="35" name="AutoShape 14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7072313" y="4429125"/>
            <a:ext cx="936625" cy="936625"/>
          </a:xfrm>
          <a:prstGeom prst="cube">
            <a:avLst>
              <a:gd name="adj" fmla="val 25000"/>
            </a:avLst>
          </a:prstGeom>
          <a:solidFill>
            <a:srgbClr val="FF99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FF00"/>
                </a:solidFill>
                <a:latin typeface="Comic Sans MS" pitchFamily="64" charset="0"/>
              </a:rPr>
              <a:t>4</a:t>
            </a:r>
          </a:p>
        </p:txBody>
      </p:sp>
      <p:sp>
        <p:nvSpPr>
          <p:cNvPr id="36" name="AutoShape 27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3275013" y="5772032"/>
            <a:ext cx="936625" cy="936625"/>
          </a:xfrm>
          <a:prstGeom prst="cube">
            <a:avLst>
              <a:gd name="adj" fmla="val 25000"/>
            </a:avLst>
          </a:prstGeom>
          <a:solidFill>
            <a:srgbClr val="00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>
                <a:solidFill>
                  <a:srgbClr val="FFFF00"/>
                </a:solidFill>
                <a:latin typeface="Comic Sans MS" pitchFamily="64" charset="0"/>
              </a:rPr>
              <a:t>1</a:t>
            </a:r>
          </a:p>
        </p:txBody>
      </p:sp>
      <p:sp>
        <p:nvSpPr>
          <p:cNvPr id="37" name="AutoShape 17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4500561" y="5772032"/>
            <a:ext cx="936625" cy="936625"/>
          </a:xfrm>
          <a:prstGeom prst="cube">
            <a:avLst>
              <a:gd name="adj" fmla="val 25000"/>
            </a:avLst>
          </a:prstGeom>
          <a:solidFill>
            <a:srgbClr val="00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FF00"/>
                </a:solidFill>
                <a:latin typeface="Comic Sans MS" pitchFamily="64" charset="0"/>
              </a:rPr>
              <a:t>2</a:t>
            </a:r>
          </a:p>
        </p:txBody>
      </p:sp>
      <p:sp>
        <p:nvSpPr>
          <p:cNvPr id="38" name="AutoShape 18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5673855" y="5802831"/>
            <a:ext cx="936625" cy="936625"/>
          </a:xfrm>
          <a:prstGeom prst="cube">
            <a:avLst>
              <a:gd name="adj" fmla="val 25000"/>
            </a:avLst>
          </a:prstGeom>
          <a:solidFill>
            <a:srgbClr val="00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FF00"/>
                </a:solidFill>
                <a:latin typeface="Comic Sans MS" pitchFamily="64" charset="0"/>
              </a:rPr>
              <a:t>3</a:t>
            </a:r>
          </a:p>
        </p:txBody>
      </p:sp>
      <p:sp>
        <p:nvSpPr>
          <p:cNvPr id="39" name="AutoShape 19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7026144" y="5802831"/>
            <a:ext cx="936625" cy="936625"/>
          </a:xfrm>
          <a:prstGeom prst="cube">
            <a:avLst>
              <a:gd name="adj" fmla="val 25000"/>
            </a:avLst>
          </a:prstGeom>
          <a:solidFill>
            <a:srgbClr val="00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FFFF00"/>
                </a:solidFill>
                <a:latin typeface="Comic Sans MS" pitchFamily="64" charset="0"/>
              </a:rPr>
              <a:t>4</a:t>
            </a:r>
          </a:p>
        </p:txBody>
      </p:sp>
    </p:spTree>
    <p:extLst>
      <p:ext uri="{BB962C8B-B14F-4D97-AF65-F5344CB8AC3E}">
        <p14:creationId xmlns="" xmlns:p14="http://schemas.microsoft.com/office/powerpoint/2010/main" val="369234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395288" y="1052736"/>
            <a:ext cx="7993136" cy="4824536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FFFF"/>
              </a:gs>
              <a:gs pos="50000">
                <a:srgbClr val="FFFFCC"/>
              </a:gs>
              <a:gs pos="100000">
                <a:srgbClr val="00FFFF"/>
              </a:gs>
            </a:gsLst>
            <a:lin ang="5400000" scaled="1"/>
          </a:gra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Один или два при наличии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специального другого сиденья</a:t>
            </a:r>
          </a:p>
        </p:txBody>
      </p:sp>
    </p:spTree>
    <p:extLst>
      <p:ext uri="{BB962C8B-B14F-4D97-AF65-F5344CB8AC3E}">
        <p14:creationId xmlns="" xmlns:p14="http://schemas.microsoft.com/office/powerpoint/2010/main" val="2156026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684213" y="1350204"/>
            <a:ext cx="86868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>
              <a:spcBef>
                <a:spcPts val="900"/>
              </a:spcBef>
              <a:buClrTx/>
              <a:buFontTx/>
              <a:buNone/>
              <a:defRPr/>
            </a:pPr>
            <a:r>
              <a:rPr lang="ru-RU" sz="3600" b="1" smtClean="0">
                <a:solidFill>
                  <a:srgbClr val="006600"/>
                </a:solidFill>
                <a:latin typeface="Comic Sans MS" pitchFamily="64" charset="0"/>
              </a:rPr>
              <a:t>	</a:t>
            </a:r>
            <a:r>
              <a:rPr lang="ru-RU" sz="36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Если вы промочили ноги,</a:t>
            </a:r>
          </a:p>
          <a:p>
            <a:pPr>
              <a:spcBef>
                <a:spcPts val="900"/>
              </a:spcBef>
              <a:buClrTx/>
              <a:buFontTx/>
              <a:buNone/>
              <a:defRPr/>
            </a:pPr>
            <a:r>
              <a:rPr lang="ru-RU" sz="36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 то надо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7885113" y="5885691"/>
            <a:ext cx="1006475" cy="790575"/>
            <a:chOff x="4967" y="3702"/>
            <a:chExt cx="634" cy="498"/>
          </a:xfrm>
        </p:grpSpPr>
        <p:sp>
          <p:nvSpPr>
            <p:cNvPr id="5" name="AutoShape 3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967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AutoShape 4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103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395288" y="2794829"/>
            <a:ext cx="5819775" cy="12858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CCCFF"/>
              </a:gs>
              <a:gs pos="50000">
                <a:srgbClr val="00FFFF"/>
              </a:gs>
              <a:gs pos="100000">
                <a:srgbClr val="CCCCFF"/>
              </a:gs>
            </a:gsLst>
            <a:lin ang="5400000" scaled="1"/>
          </a:gradFill>
          <a:ln w="9360">
            <a:solidFill>
              <a:srgbClr val="CC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Быстро бежать домой, снять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обувь, попарить ноги и лечь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в постель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57188" y="5152266"/>
            <a:ext cx="5929312" cy="86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CCCFF"/>
              </a:gs>
              <a:gs pos="50000">
                <a:srgbClr val="00FFFF"/>
              </a:gs>
              <a:gs pos="100000">
                <a:srgbClr val="CCCCFF"/>
              </a:gs>
            </a:gsLst>
            <a:lin ang="5400000" scaled="1"/>
          </a:gradFill>
          <a:ln w="9360">
            <a:solidFill>
              <a:srgbClr val="CC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Забежать домой, переобуться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и снова идти гулять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57188" y="4152141"/>
            <a:ext cx="5857875" cy="86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CCCFF"/>
              </a:gs>
              <a:gs pos="50000">
                <a:srgbClr val="00FFFF"/>
              </a:gs>
              <a:gs pos="100000">
                <a:srgbClr val="CCCCFF"/>
              </a:gs>
            </a:gsLst>
            <a:lin ang="5400000" scaled="1"/>
          </a:gradFill>
          <a:ln w="9360">
            <a:solidFill>
              <a:srgbClr val="CC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Продолжать гулять, не обращая внимания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179388" y="1350204"/>
            <a:ext cx="682625" cy="719137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2</a:t>
            </a:r>
          </a:p>
        </p:txBody>
      </p:sp>
      <p:sp>
        <p:nvSpPr>
          <p:cNvPr id="11" name="WordArt 9"/>
          <p:cNvSpPr>
            <a:spLocks noChangeArrowheads="1" noChangeShapeType="1" noTextEdit="1"/>
          </p:cNvSpPr>
          <p:nvPr/>
        </p:nvSpPr>
        <p:spPr bwMode="auto">
          <a:xfrm>
            <a:off x="0" y="283404"/>
            <a:ext cx="9144000" cy="11430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	«Если ты на прогулке»</a:t>
            </a:r>
          </a:p>
        </p:txBody>
      </p: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2366204"/>
            <a:ext cx="2143125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9940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395288" y="908721"/>
            <a:ext cx="8281168" cy="496855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CCCFF"/>
              </a:gs>
              <a:gs pos="50000">
                <a:srgbClr val="00FFFF"/>
              </a:gs>
              <a:gs pos="100000">
                <a:srgbClr val="CCCCFF"/>
              </a:gs>
            </a:gsLst>
            <a:lin ang="5400000" scaled="1"/>
          </a:gradFill>
          <a:ln w="9360">
            <a:solidFill>
              <a:srgbClr val="CC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Быстро бежать домой, снять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обувь, попарить ноги и лечь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в постель</a:t>
            </a:r>
          </a:p>
        </p:txBody>
      </p:sp>
    </p:spTree>
    <p:extLst>
      <p:ext uri="{BB962C8B-B14F-4D97-AF65-F5344CB8AC3E}">
        <p14:creationId xmlns="" xmlns:p14="http://schemas.microsoft.com/office/powerpoint/2010/main" val="3165201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WordArt 10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«Если ты на прогулке»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7885113" y="5876925"/>
            <a:ext cx="1006475" cy="673453"/>
            <a:chOff x="4967" y="3702"/>
            <a:chExt cx="634" cy="498"/>
          </a:xfrm>
        </p:grpSpPr>
        <p:sp>
          <p:nvSpPr>
            <p:cNvPr id="5" name="AutoShape 3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967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AutoShape 4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103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357188" y="4214814"/>
            <a:ext cx="5572125" cy="103452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CC"/>
              </a:gs>
              <a:gs pos="50000">
                <a:srgbClr val="FFFFCC"/>
              </a:gs>
              <a:gs pos="100000">
                <a:srgbClr val="FFCCCC"/>
              </a:gs>
            </a:gsLst>
            <a:lin ang="5400000" scaled="1"/>
          </a:gra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Не подойду к чужой машине,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даже если водитель предложит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меня подвезти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428625" y="5572125"/>
            <a:ext cx="5500688" cy="10953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CC"/>
              </a:gs>
              <a:gs pos="50000">
                <a:srgbClr val="FFFFCC"/>
              </a:gs>
              <a:gs pos="100000">
                <a:srgbClr val="FFCCCC"/>
              </a:gs>
            </a:gsLst>
            <a:lin ang="5400000" scaled="1"/>
          </a:gra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По дороге пообщаюсь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со встречными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 прохожими, чтобы не было скучно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57188" y="2714625"/>
            <a:ext cx="5572125" cy="1161639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CC"/>
              </a:gs>
              <a:gs pos="50000">
                <a:srgbClr val="FFFFCC"/>
              </a:gs>
              <a:gs pos="100000">
                <a:srgbClr val="FFCCCC"/>
              </a:gs>
            </a:gsLst>
            <a:lin ang="5400000" scaled="1"/>
          </a:gra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Угощу бродячую собаку печеньем, чтобы она с тобой поиграла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179388" y="1341439"/>
            <a:ext cx="682625" cy="612598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3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258888" y="1484313"/>
            <a:ext cx="7885112" cy="106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>
              <a:spcBef>
                <a:spcPts val="2000"/>
              </a:spcBef>
              <a:buClrTx/>
              <a:buFontTx/>
              <a:buNone/>
              <a:defRPr/>
            </a:pPr>
            <a:r>
              <a:rPr lang="ru-RU" sz="32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Как вести себя, если ты идешь по улице один?</a:t>
            </a: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2428875"/>
            <a:ext cx="2265363" cy="2186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97292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357188" y="1484784"/>
            <a:ext cx="8463284" cy="39604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CC"/>
              </a:gs>
              <a:gs pos="50000">
                <a:srgbClr val="FFFFCC"/>
              </a:gs>
              <a:gs pos="100000">
                <a:srgbClr val="FFCCCC"/>
              </a:gs>
            </a:gsLst>
            <a:lin ang="5400000" scaled="1"/>
          </a:gra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Не подойду к чужой машине,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даже если водитель предложит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меня подвезти</a:t>
            </a:r>
          </a:p>
        </p:txBody>
      </p:sp>
    </p:spTree>
    <p:extLst>
      <p:ext uri="{BB962C8B-B14F-4D97-AF65-F5344CB8AC3E}">
        <p14:creationId xmlns="" xmlns:p14="http://schemas.microsoft.com/office/powerpoint/2010/main" val="2806668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755650" y="1412875"/>
            <a:ext cx="86868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ru-RU" sz="4000" b="1" dirty="0" smtClean="0">
                <a:solidFill>
                  <a:srgbClr val="006600"/>
                </a:solidFill>
                <a:latin typeface="Comic Sans MS" pitchFamily="64" charset="0"/>
              </a:rPr>
              <a:t>	</a:t>
            </a:r>
            <a:r>
              <a:rPr lang="ru-RU" sz="32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Что будешь делать, если вдруг почувствуешь сильный запах газа?</a:t>
            </a: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0" y="274638"/>
            <a:ext cx="9144000" cy="11430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«Если ты один дома»</a:t>
            </a: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395288" y="4725988"/>
            <a:ext cx="5676900" cy="163195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9900"/>
              </a:gs>
              <a:gs pos="50000">
                <a:srgbClr val="FFFFCC"/>
              </a:gs>
              <a:gs pos="100000">
                <a:srgbClr val="FF9900"/>
              </a:gs>
            </a:gsLst>
            <a:lin ang="5400000" scaled="1"/>
          </a:gradFill>
          <a:ln w="936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Позвоню О4 в газовую службу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и пойду на улицу ждать,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когда они приедут</a:t>
            </a: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395288" y="3862388"/>
            <a:ext cx="5534025" cy="86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9900"/>
              </a:gs>
              <a:gs pos="50000">
                <a:srgbClr val="FFFFCC"/>
              </a:gs>
              <a:gs pos="100000">
                <a:srgbClr val="FF9900"/>
              </a:gs>
            </a:gsLst>
            <a:lin ang="5400000" scaled="1"/>
          </a:gradFill>
          <a:ln w="936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Пойду и понюхаю,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откуда пахнет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395288" y="2571750"/>
            <a:ext cx="5534025" cy="128905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9900"/>
              </a:gs>
              <a:gs pos="50000">
                <a:srgbClr val="FFFFCC"/>
              </a:gs>
              <a:gs pos="100000">
                <a:srgbClr val="FF9900"/>
              </a:gs>
            </a:gsLst>
            <a:lin ang="5400000" scaled="1"/>
          </a:gradFill>
          <a:ln w="936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Первым делом включу свет и проверю откуда пахнет</a:t>
            </a: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179388" y="1341438"/>
            <a:ext cx="682625" cy="719137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1</a:t>
            </a: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2786063"/>
            <a:ext cx="2371725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1092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611560" y="836712"/>
            <a:ext cx="8209160" cy="47291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9900"/>
              </a:gs>
              <a:gs pos="50000">
                <a:srgbClr val="FFFFCC"/>
              </a:gs>
              <a:gs pos="100000">
                <a:srgbClr val="FF9900"/>
              </a:gs>
            </a:gsLst>
            <a:lin ang="5400000" scaled="1"/>
          </a:gradFill>
          <a:ln w="936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Позвоню О4 в газовую службу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и пойду на улицу ждать,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когда они приедут</a:t>
            </a:r>
          </a:p>
        </p:txBody>
      </p:sp>
    </p:spTree>
    <p:extLst>
      <p:ext uri="{BB962C8B-B14F-4D97-AF65-F5344CB8AC3E}">
        <p14:creationId xmlns="" xmlns:p14="http://schemas.microsoft.com/office/powerpoint/2010/main" val="369287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96400" cy="7010400"/>
          </a:xfrm>
          <a:prstGeom prst="rect">
            <a:avLst/>
          </a:prstGeom>
        </p:spPr>
      </p:pic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«Если ты один дома»</a:t>
            </a: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179388" y="1341438"/>
            <a:ext cx="682625" cy="719137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2</a:t>
            </a: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7812881" y="5876925"/>
            <a:ext cx="1006475" cy="790575"/>
            <a:chOff x="4967" y="3702"/>
            <a:chExt cx="634" cy="498"/>
          </a:xfrm>
        </p:grpSpPr>
        <p:sp>
          <p:nvSpPr>
            <p:cNvPr id="7" name="AutoShape 4"/>
            <p:cNvSpPr>
              <a:spLocks noChangeArrowheads="1"/>
            </p:cNvSpPr>
            <p:nvPr/>
          </p:nvSpPr>
          <p:spPr bwMode="auto">
            <a:xfrm>
              <a:off x="4967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5"/>
            <p:cNvSpPr>
              <a:spLocks noChangeArrowheads="1"/>
            </p:cNvSpPr>
            <p:nvPr/>
          </p:nvSpPr>
          <p:spPr bwMode="auto">
            <a:xfrm>
              <a:off x="5103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323056" y="4725988"/>
            <a:ext cx="5319712" cy="14890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0000"/>
              </a:gs>
              <a:gs pos="50000">
                <a:srgbClr val="FFCCCC"/>
              </a:gs>
              <a:gs pos="100000">
                <a:srgbClr val="FF0000"/>
              </a:gs>
            </a:gsLst>
            <a:lin ang="5400000" scaled="1"/>
          </a:gradFill>
          <a:ln w="9360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Отключить ток, накинуть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на телевизор одеяло,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позвонить по телефону 01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323056" y="3862388"/>
            <a:ext cx="5187950" cy="86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0000"/>
              </a:gs>
              <a:gs pos="50000">
                <a:srgbClr val="FFCCCC"/>
              </a:gs>
              <a:gs pos="100000">
                <a:srgbClr val="FF0000"/>
              </a:gs>
            </a:gsLst>
            <a:lin ang="5400000" scaled="1"/>
          </a:gradFill>
          <a:ln w="9360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Бежать  из дома и 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звать на помощь соседей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831" y="3500438"/>
            <a:ext cx="2479675" cy="192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681051" y="1412875"/>
            <a:ext cx="86868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>
              <a:spcBef>
                <a:spcPts val="700"/>
              </a:spcBef>
              <a:buClrTx/>
              <a:buFontTx/>
              <a:buNone/>
              <a:defRPr/>
            </a:pPr>
            <a:r>
              <a:rPr lang="ru-RU" sz="4400" b="1" dirty="0" smtClean="0">
                <a:solidFill>
                  <a:srgbClr val="006600"/>
                </a:solidFill>
                <a:latin typeface="Comic Sans MS" pitchFamily="64" charset="0"/>
              </a:rPr>
              <a:t>	</a:t>
            </a:r>
            <a:r>
              <a:rPr lang="ru-RU" sz="28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Вдруг у тебя задымился включенный телевизор. Что нужно сделать?</a:t>
            </a: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282589" y="3000375"/>
            <a:ext cx="5187950" cy="86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0000"/>
              </a:gs>
              <a:gs pos="50000">
                <a:srgbClr val="FFCCCC"/>
              </a:gs>
              <a:gs pos="100000">
                <a:srgbClr val="FF0000"/>
              </a:gs>
            </a:gsLst>
            <a:lin ang="5400000" scaled="1"/>
          </a:gradFill>
          <a:ln w="9360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Залить телевизор водой</a:t>
            </a:r>
          </a:p>
        </p:txBody>
      </p:sp>
    </p:spTree>
    <p:extLst>
      <p:ext uri="{BB962C8B-B14F-4D97-AF65-F5344CB8AC3E}">
        <p14:creationId xmlns="" xmlns:p14="http://schemas.microsoft.com/office/powerpoint/2010/main" val="322990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395300" y="908720"/>
            <a:ext cx="8353400" cy="45862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0000"/>
              </a:gs>
              <a:gs pos="50000">
                <a:srgbClr val="FFCCCC"/>
              </a:gs>
              <a:gs pos="100000">
                <a:srgbClr val="FF0000"/>
              </a:gs>
            </a:gsLst>
            <a:lin ang="5400000" scaled="1"/>
          </a:gradFill>
          <a:ln w="9360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Отключить ток, накинуть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на телевизор одеяло,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позвонить по телефону 01</a:t>
            </a:r>
          </a:p>
        </p:txBody>
      </p:sp>
    </p:spTree>
    <p:extLst>
      <p:ext uri="{BB962C8B-B14F-4D97-AF65-F5344CB8AC3E}">
        <p14:creationId xmlns="" xmlns:p14="http://schemas.microsoft.com/office/powerpoint/2010/main" val="68015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7885113" y="5876925"/>
            <a:ext cx="1006475" cy="790575"/>
            <a:chOff x="4967" y="3702"/>
            <a:chExt cx="634" cy="498"/>
          </a:xfrm>
        </p:grpSpPr>
        <p:sp>
          <p:nvSpPr>
            <p:cNvPr id="4" name="AutoShape 4"/>
            <p:cNvSpPr>
              <a:spLocks noChangeArrowheads="1"/>
            </p:cNvSpPr>
            <p:nvPr/>
          </p:nvSpPr>
          <p:spPr bwMode="auto">
            <a:xfrm>
              <a:off x="4967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5103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357188" y="5500688"/>
            <a:ext cx="5500687" cy="86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9CCFF"/>
              </a:gs>
              <a:gs pos="50000">
                <a:srgbClr val="CCECFF"/>
              </a:gs>
              <a:gs pos="100000">
                <a:srgbClr val="99CCFF"/>
              </a:gs>
            </a:gsLst>
            <a:lin ang="5400000" scaled="1"/>
          </a:gradFill>
          <a:ln w="936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Просто наложить марлевую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повязку и позвонить маме на работу</a:t>
            </a: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188" y="2571750"/>
            <a:ext cx="2984500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722312" y="1412875"/>
            <a:ext cx="86868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>
              <a:spcBef>
                <a:spcPts val="900"/>
              </a:spcBef>
              <a:buClrTx/>
              <a:buFontTx/>
              <a:buNone/>
              <a:defRPr/>
            </a:pPr>
            <a:r>
              <a:rPr lang="ru-RU" sz="3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	</a:t>
            </a:r>
            <a:r>
              <a:rPr lang="ru-RU" sz="360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 Как поступить, если вы получили сильный ожог кипятком?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423862" y="274638"/>
            <a:ext cx="8229600" cy="11430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«ЕСЛИ ТЫ ОДИН ДОМА»</a:t>
            </a: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323850" y="4357688"/>
            <a:ext cx="5391150" cy="99536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9CCFF"/>
              </a:gs>
              <a:gs pos="50000">
                <a:srgbClr val="CCECFF"/>
              </a:gs>
              <a:gs pos="100000">
                <a:srgbClr val="99CCFF"/>
              </a:gs>
            </a:gsLst>
            <a:lin ang="5400000" scaled="1"/>
          </a:gradFill>
          <a:ln w="936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Быстро охладить место ожога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 холодной водой из-под крана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323850" y="3143250"/>
            <a:ext cx="5357812" cy="10779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9CCFF"/>
              </a:gs>
              <a:gs pos="50000">
                <a:srgbClr val="CCECFF"/>
              </a:gs>
              <a:gs pos="100000">
                <a:srgbClr val="99CCFF"/>
              </a:gs>
            </a:gsLst>
            <a:lin ang="5400000" scaled="1"/>
          </a:gradFill>
          <a:ln w="936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Смазать место ожога маслом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или другим подручным средством</a:t>
            </a: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146050" y="1341438"/>
            <a:ext cx="682625" cy="719137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3</a:t>
            </a:r>
          </a:p>
        </p:txBody>
      </p:sp>
    </p:spTree>
    <p:extLst>
      <p:ext uri="{BB962C8B-B14F-4D97-AF65-F5344CB8AC3E}">
        <p14:creationId xmlns="" xmlns:p14="http://schemas.microsoft.com/office/powerpoint/2010/main" val="32997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611188" y="260350"/>
            <a:ext cx="8229600" cy="11430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Если возник пожар</a:t>
            </a:r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179388" y="1341438"/>
            <a:ext cx="682625" cy="719137"/>
          </a:xfrm>
          <a:prstGeom prst="cube">
            <a:avLst>
              <a:gd name="adj" fmla="val 25000"/>
            </a:avLst>
          </a:prstGeom>
          <a:solidFill>
            <a:srgbClr val="CC99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1</a:t>
            </a: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457200" y="1412875"/>
            <a:ext cx="86868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1pPr>
            <a:lvl2pPr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2pPr>
            <a:lvl3pPr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3pPr>
            <a:lvl4pPr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4pPr>
            <a:lvl5pPr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9pPr>
          </a:lstStyle>
          <a:p>
            <a:pPr eaLnBrk="1" hangingPunct="1">
              <a:spcBef>
                <a:spcPts val="900"/>
              </a:spcBef>
              <a:buClrTx/>
              <a:buFontTx/>
              <a:buNone/>
            </a:pPr>
            <a:r>
              <a:rPr lang="ru-RU" sz="3600" b="1" dirty="0">
                <a:solidFill>
                  <a:srgbClr val="006600"/>
                </a:solidFill>
                <a:latin typeface="Comic Sans MS" pitchFamily="64" charset="0"/>
              </a:rPr>
              <a:t>	 Ваши действия</a:t>
            </a: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557338"/>
            <a:ext cx="2374900" cy="327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382210" y="2456123"/>
            <a:ext cx="5329237" cy="93610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CFF66"/>
              </a:gs>
              <a:gs pos="50000">
                <a:srgbClr val="FFFFCC"/>
              </a:gs>
              <a:gs pos="100000">
                <a:srgbClr val="CCFF66"/>
              </a:gs>
            </a:gsLst>
            <a:lin ang="5400000" scaled="1"/>
          </a:gra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Убежать подальше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358850" y="3645024"/>
            <a:ext cx="5329237" cy="864096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CFF66"/>
              </a:gs>
              <a:gs pos="50000">
                <a:srgbClr val="FFFFCC"/>
              </a:gs>
              <a:gs pos="100000">
                <a:srgbClr val="CCFF66"/>
              </a:gs>
            </a:gsLst>
            <a:lin ang="5400000" scaled="1"/>
          </a:gra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Спрятаться в укромное место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358850" y="4725988"/>
            <a:ext cx="5365675" cy="1295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CFF66"/>
              </a:gs>
              <a:gs pos="50000">
                <a:srgbClr val="FFFFCC"/>
              </a:gs>
              <a:gs pos="100000">
                <a:srgbClr val="CCFF66"/>
              </a:gs>
            </a:gsLst>
            <a:lin ang="5400000" scaled="1"/>
          </a:gra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Позвонить по телефону «01»,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сообщив точный адрес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 и что горит</a:t>
            </a:r>
          </a:p>
        </p:txBody>
      </p:sp>
      <p:grpSp>
        <p:nvGrpSpPr>
          <p:cNvPr id="10" name="Group 3"/>
          <p:cNvGrpSpPr>
            <a:grpSpLocks/>
          </p:cNvGrpSpPr>
          <p:nvPr/>
        </p:nvGrpSpPr>
        <p:grpSpPr bwMode="auto">
          <a:xfrm>
            <a:off x="7597775" y="5626100"/>
            <a:ext cx="1006475" cy="1119474"/>
            <a:chOff x="4967" y="3702"/>
            <a:chExt cx="634" cy="498"/>
          </a:xfrm>
        </p:grpSpPr>
        <p:sp>
          <p:nvSpPr>
            <p:cNvPr id="11" name="AutoShape 4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967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5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103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347858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467544" y="1494867"/>
            <a:ext cx="8496622" cy="3868266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9CCFF"/>
              </a:gs>
              <a:gs pos="50000">
                <a:srgbClr val="CCECFF"/>
              </a:gs>
              <a:gs pos="100000">
                <a:srgbClr val="99CCFF"/>
              </a:gs>
            </a:gsLst>
            <a:lin ang="5400000" scaled="1"/>
          </a:gradFill>
          <a:ln w="936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Быстро охладить место ожога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 холодной водой из-под крана</a:t>
            </a:r>
          </a:p>
        </p:txBody>
      </p:sp>
    </p:spTree>
    <p:extLst>
      <p:ext uri="{BB962C8B-B14F-4D97-AF65-F5344CB8AC3E}">
        <p14:creationId xmlns="" xmlns:p14="http://schemas.microsoft.com/office/powerpoint/2010/main" val="400631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755650" y="1412875"/>
            <a:ext cx="86868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1pPr>
            <a:lvl2pPr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2pPr>
            <a:lvl3pPr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3pPr>
            <a:lvl4pPr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4pPr>
            <a:lvl5pPr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9pPr>
          </a:lstStyle>
          <a:p>
            <a:pPr eaLnBrk="1" hangingPunct="1">
              <a:spcBef>
                <a:spcPts val="900"/>
              </a:spcBef>
              <a:buClrTx/>
              <a:buFontTx/>
              <a:buNone/>
            </a:pPr>
            <a:r>
              <a:rPr lang="ru-RU" sz="3600" b="1">
                <a:solidFill>
                  <a:srgbClr val="006600"/>
                </a:solidFill>
                <a:latin typeface="Comic Sans MS" pitchFamily="64" charset="0"/>
              </a:rPr>
              <a:t>	</a:t>
            </a:r>
            <a:r>
              <a:rPr lang="ru-RU" sz="3600" b="1">
                <a:solidFill>
                  <a:srgbClr val="0000FF"/>
                </a:solidFill>
                <a:latin typeface="Comic Sans MS" pitchFamily="64" charset="0"/>
              </a:rPr>
              <a:t>Если в дверь позвонил незнакомый человек?</a:t>
            </a: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«Если ты один дома»</a:t>
            </a: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7885113" y="5876925"/>
            <a:ext cx="1006475" cy="790575"/>
            <a:chOff x="4967" y="3702"/>
            <a:chExt cx="634" cy="498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4967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5103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57188" y="3214688"/>
            <a:ext cx="5319712" cy="128905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9900"/>
              </a:gs>
              <a:gs pos="50000">
                <a:srgbClr val="FFCC66"/>
              </a:gs>
              <a:gs pos="100000">
                <a:srgbClr val="FF9900"/>
              </a:gs>
            </a:gsLst>
            <a:lin ang="5400000" scaled="1"/>
          </a:gradFill>
          <a:ln w="936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Не открою никому, кроме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родителей у которых к тому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же есть свои ключи 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28625" y="5572125"/>
            <a:ext cx="5187950" cy="86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9900"/>
              </a:gs>
              <a:gs pos="50000">
                <a:srgbClr val="FFCC66"/>
              </a:gs>
              <a:gs pos="100000">
                <a:srgbClr val="FF9900"/>
              </a:gs>
            </a:gsLst>
            <a:lin ang="5400000" scaled="1"/>
          </a:gradFill>
          <a:ln w="936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Если скажут, что это из ЖКО,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тогда открою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428625" y="4643438"/>
            <a:ext cx="5187950" cy="86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9900"/>
              </a:gs>
              <a:gs pos="50000">
                <a:srgbClr val="FFCC66"/>
              </a:gs>
              <a:gs pos="100000">
                <a:srgbClr val="FF9900"/>
              </a:gs>
            </a:gsLst>
            <a:lin ang="5400000" scaled="1"/>
          </a:gradFill>
          <a:ln w="936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Открою и спрошу, что ему надо</a:t>
            </a: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179388" y="1341438"/>
            <a:ext cx="682625" cy="719137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4</a:t>
            </a:r>
          </a:p>
        </p:txBody>
      </p: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924175"/>
            <a:ext cx="2943225" cy="347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4595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357188" y="692696"/>
            <a:ext cx="8247260" cy="532859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9900"/>
              </a:gs>
              <a:gs pos="50000">
                <a:srgbClr val="FFCC66"/>
              </a:gs>
              <a:gs pos="100000">
                <a:srgbClr val="FF9900"/>
              </a:gs>
            </a:gsLst>
            <a:lin ang="5400000" scaled="1"/>
          </a:gradFill>
          <a:ln w="936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Не открою никому, кроме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родителей у которых к тому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же есть свои ключи </a:t>
            </a:r>
          </a:p>
        </p:txBody>
      </p:sp>
    </p:spTree>
    <p:extLst>
      <p:ext uri="{BB962C8B-B14F-4D97-AF65-F5344CB8AC3E}">
        <p14:creationId xmlns="" xmlns:p14="http://schemas.microsoft.com/office/powerpoint/2010/main" val="255006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790575" y="1071563"/>
            <a:ext cx="8353425" cy="1133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31788"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>
              <a:spcBef>
                <a:spcPts val="900"/>
              </a:spcBef>
              <a:buClrTx/>
              <a:buFontTx/>
              <a:buNone/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	</a:t>
            </a:r>
          </a:p>
          <a:p>
            <a:pPr>
              <a:spcBef>
                <a:spcPts val="900"/>
              </a:spcBef>
              <a:buClrTx/>
              <a:buFontTx/>
              <a:buNone/>
              <a:defRPr/>
            </a:pPr>
            <a:r>
              <a:rPr lang="ru-RU" sz="3600" b="1" dirty="0" smtClean="0">
                <a:solidFill>
                  <a:srgbClr val="006600"/>
                </a:solidFill>
                <a:latin typeface="Comic Sans MS" pitchFamily="64" charset="0"/>
              </a:rPr>
              <a:t>Найди  и прочитай пословицу</a:t>
            </a:r>
          </a:p>
          <a:p>
            <a:pPr>
              <a:lnSpc>
                <a:spcPct val="90000"/>
              </a:lnSpc>
              <a:spcBef>
                <a:spcPts val="900"/>
              </a:spcBef>
              <a:buClrTx/>
              <a:buFontTx/>
              <a:buNone/>
              <a:defRPr/>
            </a:pPr>
            <a:endParaRPr lang="ru-RU" sz="3600" b="1" dirty="0" smtClean="0">
              <a:solidFill>
                <a:srgbClr val="006600"/>
              </a:solidFill>
              <a:latin typeface="Comic Sans MS" pitchFamily="64" charset="0"/>
            </a:endParaRP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«Конкурс капитанов»</a:t>
            </a: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7885113" y="5876925"/>
            <a:ext cx="1006475" cy="790575"/>
            <a:chOff x="4967" y="3702"/>
            <a:chExt cx="634" cy="498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4967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5103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500063" y="4143375"/>
            <a:ext cx="5251450" cy="10810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3366FF"/>
              </a:gs>
              <a:gs pos="50000">
                <a:srgbClr val="CCECFF"/>
              </a:gs>
              <a:gs pos="100000">
                <a:srgbClr val="3366FF"/>
              </a:gs>
            </a:gsLst>
            <a:lin ang="5400000" scaled="1"/>
          </a:gradFill>
          <a:ln w="936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«НЕ  ЗНАЯ  БРОДУ,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НЕ  ЛЕЗЬ  В  ВОДУ»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500063" y="3000375"/>
            <a:ext cx="5254625" cy="10810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3366FF"/>
              </a:gs>
              <a:gs pos="50000">
                <a:srgbClr val="CCECFF"/>
              </a:gs>
              <a:gs pos="100000">
                <a:srgbClr val="3366FF"/>
              </a:gs>
            </a:gsLst>
            <a:lin ang="5400000" scaled="1"/>
          </a:gradFill>
          <a:ln w="936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«БРОДУ НЕ ВОДУ,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ЗНАЯ НЕ ЛЕЗЬ»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500063" y="5286375"/>
            <a:ext cx="5256212" cy="10810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3366FF"/>
              </a:gs>
              <a:gs pos="50000">
                <a:srgbClr val="CCECFF"/>
              </a:gs>
              <a:gs pos="100000">
                <a:srgbClr val="3366FF"/>
              </a:gs>
            </a:gsLst>
            <a:lin ang="5400000" scaled="1"/>
          </a:gradFill>
          <a:ln w="936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«НЕ ЛЕЗЬ В БРОДУ,НЕ ЗНАЯ ВОДУ»</a:t>
            </a: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74933" y="1485727"/>
            <a:ext cx="682625" cy="719137"/>
          </a:xfrm>
          <a:prstGeom prst="cube">
            <a:avLst>
              <a:gd name="adj" fmla="val 25000"/>
            </a:avLst>
          </a:prstGeom>
          <a:solidFill>
            <a:srgbClr val="00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1</a:t>
            </a:r>
          </a:p>
        </p:txBody>
      </p: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2714625"/>
            <a:ext cx="2700337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8627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500062" y="1196752"/>
            <a:ext cx="8248401" cy="4464496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3366FF"/>
              </a:gs>
              <a:gs pos="50000">
                <a:srgbClr val="CCECFF"/>
              </a:gs>
              <a:gs pos="100000">
                <a:srgbClr val="3366FF"/>
              </a:gs>
            </a:gsLst>
            <a:lin ang="5400000" scaled="1"/>
          </a:gradFill>
          <a:ln w="936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«НЕ  ЗНАЯ  БРОДУ,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НЕ  ЛЕЗЬ  В  ВОДУ»</a:t>
            </a:r>
          </a:p>
        </p:txBody>
      </p:sp>
    </p:spTree>
    <p:extLst>
      <p:ext uri="{BB962C8B-B14F-4D97-AF65-F5344CB8AC3E}">
        <p14:creationId xmlns="" xmlns:p14="http://schemas.microsoft.com/office/powerpoint/2010/main" val="402839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611188" y="1412875"/>
            <a:ext cx="8353425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31788"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03288" algn="l"/>
                <a:tab pos="1817688" algn="l"/>
                <a:tab pos="2732088" algn="l"/>
                <a:tab pos="3646488" algn="l"/>
                <a:tab pos="4560888" algn="l"/>
                <a:tab pos="5475288" algn="l"/>
                <a:tab pos="6389688" algn="l"/>
                <a:tab pos="7304088" algn="l"/>
                <a:tab pos="8218488" algn="l"/>
                <a:tab pos="9132888" algn="l"/>
                <a:tab pos="10047288" algn="l"/>
                <a:tab pos="10323513" algn="l"/>
                <a:tab pos="10772775" algn="l"/>
                <a:tab pos="10774363" algn="l"/>
                <a:tab pos="10775950" algn="l"/>
                <a:tab pos="10777538" algn="l"/>
                <a:tab pos="10779125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>
              <a:spcBef>
                <a:spcPts val="900"/>
              </a:spcBef>
              <a:buClrTx/>
              <a:buFontTx/>
              <a:buNone/>
              <a:defRPr/>
            </a:pPr>
            <a:r>
              <a:rPr lang="ru-RU" sz="3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	</a:t>
            </a:r>
            <a:r>
              <a:rPr lang="ru-RU" sz="3600" b="1" smtClean="0">
                <a:solidFill>
                  <a:srgbClr val="006600"/>
                </a:solidFill>
                <a:latin typeface="Comic Sans MS" pitchFamily="64" charset="0"/>
              </a:rPr>
              <a:t>Найди  и прочитай пословицу</a:t>
            </a: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«Конкурс капитанов»</a:t>
            </a: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7885113" y="5876925"/>
            <a:ext cx="1006475" cy="790575"/>
            <a:chOff x="4967" y="3702"/>
            <a:chExt cx="634" cy="498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4967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5103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539750" y="2143125"/>
            <a:ext cx="5184775" cy="15732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CC99"/>
              </a:gs>
              <a:gs pos="50000">
                <a:srgbClr val="CCFFFF"/>
              </a:gs>
              <a:gs pos="100000">
                <a:srgbClr val="00CC99"/>
              </a:gs>
            </a:gsLst>
            <a:lin ang="5400000" scaled="1"/>
          </a:gradFill>
          <a:ln w="9360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94006B"/>
                </a:solidFill>
                <a:latin typeface="Comic Sans MS" pitchFamily="64" charset="0"/>
              </a:rPr>
              <a:t>Огонь беда, и вода – беда,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94006B"/>
                </a:solidFill>
                <a:latin typeface="Comic Sans MS" pitchFamily="64" charset="0"/>
              </a:rPr>
              <a:t>а нет хуже беды,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94006B"/>
                </a:solidFill>
                <a:latin typeface="Comic Sans MS" pitchFamily="64" charset="0"/>
              </a:rPr>
              <a:t> когда ни огня, ни воды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539750" y="3717925"/>
            <a:ext cx="5175250" cy="16398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CC99"/>
              </a:gs>
              <a:gs pos="50000">
                <a:srgbClr val="CCFFFF"/>
              </a:gs>
              <a:gs pos="100000">
                <a:srgbClr val="00CC99"/>
              </a:gs>
            </a:gsLst>
            <a:lin ang="5400000" scaled="1"/>
          </a:gradFill>
          <a:ln w="9360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ts val="9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94006B"/>
                </a:solidFill>
                <a:latin typeface="Comic Sans MS" pitchFamily="64" charset="0"/>
              </a:rPr>
              <a:t>Огонь ни хуже беды,</a:t>
            </a:r>
          </a:p>
          <a:p>
            <a:pPr>
              <a:spcBef>
                <a:spcPts val="9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94006B"/>
                </a:solidFill>
                <a:latin typeface="Comic Sans MS" pitchFamily="64" charset="0"/>
              </a:rPr>
              <a:t>беда, ни когда огня и </a:t>
            </a:r>
          </a:p>
          <a:p>
            <a:pPr>
              <a:spcBef>
                <a:spcPts val="9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94006B"/>
                </a:solidFill>
                <a:latin typeface="Comic Sans MS" pitchFamily="64" charset="0"/>
              </a:rPr>
              <a:t>воды  нет, а вода – беда</a:t>
            </a:r>
            <a:r>
              <a:rPr lang="ru-RU" sz="3200" b="1" dirty="0">
                <a:solidFill>
                  <a:srgbClr val="94006B"/>
                </a:solidFill>
                <a:latin typeface="Comic Sans MS" pitchFamily="64" charset="0"/>
              </a:rPr>
              <a:t>,   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571500" y="5429250"/>
            <a:ext cx="5214938" cy="12144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CC99"/>
              </a:gs>
              <a:gs pos="50000">
                <a:srgbClr val="CCFFFF"/>
              </a:gs>
              <a:gs pos="100000">
                <a:srgbClr val="00CC99"/>
              </a:gs>
            </a:gsLst>
            <a:lin ang="5400000" scaled="1"/>
          </a:gradFill>
          <a:ln w="9360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>
              <a:spcBef>
                <a:spcPts val="9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94006B"/>
                </a:solidFill>
                <a:latin typeface="Comic Sans MS" pitchFamily="64" charset="0"/>
              </a:rPr>
              <a:t>когда ни огня, ни воды– беда</a:t>
            </a:r>
          </a:p>
          <a:p>
            <a:pPr>
              <a:spcBef>
                <a:spcPts val="9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94006B"/>
                </a:solidFill>
                <a:latin typeface="Comic Sans MS" pitchFamily="64" charset="0"/>
              </a:rPr>
              <a:t>огонь беда, и вода , а нет хуже беды</a:t>
            </a: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179388" y="1341438"/>
            <a:ext cx="682625" cy="719137"/>
          </a:xfrm>
          <a:prstGeom prst="cube">
            <a:avLst>
              <a:gd name="adj" fmla="val 25000"/>
            </a:avLst>
          </a:prstGeom>
          <a:solidFill>
            <a:srgbClr val="00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2</a:t>
            </a:r>
          </a:p>
        </p:txBody>
      </p: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2714625"/>
            <a:ext cx="2700337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27468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539750" y="1268761"/>
            <a:ext cx="7920682" cy="4104456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CC99"/>
              </a:gs>
              <a:gs pos="50000">
                <a:srgbClr val="CCFFFF"/>
              </a:gs>
              <a:gs pos="100000">
                <a:srgbClr val="00CC99"/>
              </a:gs>
            </a:gsLst>
            <a:lin ang="5400000" scaled="1"/>
          </a:gradFill>
          <a:ln w="9360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94006B"/>
                </a:solidFill>
                <a:latin typeface="Comic Sans MS" pitchFamily="64" charset="0"/>
              </a:rPr>
              <a:t>Огонь беда, и вода – беда,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94006B"/>
                </a:solidFill>
                <a:latin typeface="Comic Sans MS" pitchFamily="64" charset="0"/>
              </a:rPr>
              <a:t>а нет хуже беды,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94006B"/>
                </a:solidFill>
                <a:latin typeface="Comic Sans MS" pitchFamily="64" charset="0"/>
              </a:rPr>
              <a:t> когда ни огня, ни воды</a:t>
            </a:r>
          </a:p>
        </p:txBody>
      </p:sp>
    </p:spTree>
    <p:extLst>
      <p:ext uri="{BB962C8B-B14F-4D97-AF65-F5344CB8AC3E}">
        <p14:creationId xmlns="" xmlns:p14="http://schemas.microsoft.com/office/powerpoint/2010/main" val="423861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611188" y="1412875"/>
            <a:ext cx="8353425" cy="204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>
              <a:spcBef>
                <a:spcPts val="1000"/>
              </a:spcBef>
              <a:buClrTx/>
              <a:buFontTx/>
              <a:buNone/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	</a:t>
            </a:r>
            <a:r>
              <a:rPr lang="ru-RU" sz="4000" b="1" dirty="0" smtClean="0">
                <a:solidFill>
                  <a:srgbClr val="006600"/>
                </a:solidFill>
                <a:latin typeface="Comic Sans MS" pitchFamily="64" charset="0"/>
              </a:rPr>
              <a:t>Найди  и прочитай пословицу</a:t>
            </a:r>
          </a:p>
          <a:p>
            <a:pPr>
              <a:spcBef>
                <a:spcPts val="1000"/>
              </a:spcBef>
              <a:buClrTx/>
              <a:buFontTx/>
              <a:buNone/>
              <a:defRPr/>
            </a:pPr>
            <a:endParaRPr lang="ru-RU" sz="4000" b="1" dirty="0" smtClean="0">
              <a:solidFill>
                <a:srgbClr val="006600"/>
              </a:solidFill>
              <a:latin typeface="Comic Sans MS" pitchFamily="64" charset="0"/>
            </a:endParaRP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«Конкурс капитанов»</a:t>
            </a: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7885113" y="5876925"/>
            <a:ext cx="1006475" cy="790575"/>
            <a:chOff x="4967" y="3702"/>
            <a:chExt cx="634" cy="498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4967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5103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500063" y="2857500"/>
            <a:ext cx="5251450" cy="10810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9933"/>
              </a:gs>
              <a:gs pos="50000">
                <a:srgbClr val="FFFF99"/>
              </a:gs>
              <a:gs pos="100000">
                <a:srgbClr val="FF9933"/>
              </a:gs>
            </a:gsLst>
            <a:lin ang="5400000" scaled="1"/>
          </a:gradFill>
          <a:ln w="9360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Как бы мал огонек не был,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 всегда от него дым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500063" y="4000500"/>
            <a:ext cx="5254625" cy="10810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9933"/>
              </a:gs>
              <a:gs pos="50000">
                <a:srgbClr val="FFFF99"/>
              </a:gs>
              <a:gs pos="100000">
                <a:srgbClr val="FF9933"/>
              </a:gs>
            </a:gsLst>
            <a:lin ang="5400000" scaled="1"/>
          </a:gradFill>
          <a:ln w="9360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Как бы мал дым не был,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всегда огонек от него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539750" y="5013325"/>
            <a:ext cx="5256213" cy="10810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9933"/>
              </a:gs>
              <a:gs pos="50000">
                <a:srgbClr val="FFFF99"/>
              </a:gs>
              <a:gs pos="100000">
                <a:srgbClr val="FF9933"/>
              </a:gs>
            </a:gsLst>
            <a:lin ang="5400000" scaled="1"/>
          </a:gradFill>
          <a:ln w="9360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Всегда огонек не Как бы мал, был от него дым</a:t>
            </a: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179388" y="1341438"/>
            <a:ext cx="682625" cy="719137"/>
          </a:xfrm>
          <a:prstGeom prst="cube">
            <a:avLst>
              <a:gd name="adj" fmla="val 25000"/>
            </a:avLst>
          </a:prstGeom>
          <a:solidFill>
            <a:srgbClr val="00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3</a:t>
            </a:r>
          </a:p>
        </p:txBody>
      </p: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1357313"/>
            <a:ext cx="2700338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4643438"/>
            <a:ext cx="1000125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3678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500062" y="1052736"/>
            <a:ext cx="8032377" cy="4824536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9933"/>
              </a:gs>
              <a:gs pos="50000">
                <a:srgbClr val="FFFF99"/>
              </a:gs>
              <a:gs pos="100000">
                <a:srgbClr val="FF9933"/>
              </a:gs>
            </a:gsLst>
            <a:lin ang="5400000" scaled="1"/>
          </a:gradFill>
          <a:ln w="9360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Как бы мал огонек не был,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 всегда от него дым</a:t>
            </a:r>
          </a:p>
        </p:txBody>
      </p:sp>
    </p:spTree>
    <p:extLst>
      <p:ext uri="{BB962C8B-B14F-4D97-AF65-F5344CB8AC3E}">
        <p14:creationId xmlns="" xmlns:p14="http://schemas.microsoft.com/office/powerpoint/2010/main" val="319696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2714625"/>
            <a:ext cx="2700337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11188" y="1412875"/>
            <a:ext cx="86868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>
              <a:spcBef>
                <a:spcPts val="1000"/>
              </a:spcBef>
              <a:buClrTx/>
              <a:buFontTx/>
              <a:buNone/>
              <a:defRPr/>
            </a:pPr>
            <a:r>
              <a:rPr lang="ru-RU" sz="4000" b="1" smtClean="0">
                <a:solidFill>
                  <a:srgbClr val="9900FF"/>
                </a:solidFill>
                <a:latin typeface="Comic Sans MS" pitchFamily="64" charset="0"/>
              </a:rPr>
              <a:t>	</a:t>
            </a:r>
            <a:r>
              <a:rPr lang="ru-RU" sz="4000" b="1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Найди и прочитай пословицу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7885113" y="5876925"/>
            <a:ext cx="1006475" cy="790575"/>
            <a:chOff x="4967" y="3702"/>
            <a:chExt cx="634" cy="498"/>
          </a:xfrm>
        </p:grpSpPr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4967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5103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428625" y="4725988"/>
            <a:ext cx="5715000" cy="12033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66CCFF"/>
              </a:gs>
              <a:gs pos="50000">
                <a:srgbClr val="CCFFFF"/>
              </a:gs>
              <a:gs pos="100000">
                <a:srgbClr val="66CCFF"/>
              </a:gs>
            </a:gsLst>
            <a:lin ang="5400000" scaled="1"/>
          </a:gradFill>
          <a:ln w="936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И мала, и чуть свечу, а иногда так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упаду, что много горя принесу</a:t>
            </a: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428625" y="3714750"/>
            <a:ext cx="5715000" cy="10001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66CCFF"/>
              </a:gs>
              <a:gs pos="50000">
                <a:srgbClr val="CCFFFF"/>
              </a:gs>
              <a:gs pos="100000">
                <a:srgbClr val="66CCFF"/>
              </a:gs>
            </a:gsLst>
            <a:lin ang="5400000" scaled="1"/>
          </a:gradFill>
          <a:ln w="936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Много и чуть свечу иногда,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а мала упаду и так что горя принесу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428625" y="2500313"/>
            <a:ext cx="5603875" cy="107156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66CCFF"/>
              </a:gs>
              <a:gs pos="50000">
                <a:srgbClr val="CCFFFF"/>
              </a:gs>
              <a:gs pos="100000">
                <a:srgbClr val="66CCFF"/>
              </a:gs>
            </a:gsLst>
            <a:lin ang="5400000" scaled="1"/>
          </a:gradFill>
          <a:ln w="936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Иногда так мала, что много и чуть свечу, а упаду и горя принесу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690998" y="274638"/>
            <a:ext cx="5759450" cy="11430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«Конкурс капитанов»</a:t>
            </a: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178111" y="1341438"/>
            <a:ext cx="682625" cy="719137"/>
          </a:xfrm>
          <a:prstGeom prst="cube">
            <a:avLst>
              <a:gd name="adj" fmla="val 25000"/>
            </a:avLst>
          </a:prstGeom>
          <a:solidFill>
            <a:srgbClr val="00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4</a:t>
            </a:r>
          </a:p>
        </p:txBody>
      </p:sp>
    </p:spTree>
    <p:extLst>
      <p:ext uri="{BB962C8B-B14F-4D97-AF65-F5344CB8AC3E}">
        <p14:creationId xmlns="" xmlns:p14="http://schemas.microsoft.com/office/powerpoint/2010/main" val="40422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358850" y="2132856"/>
            <a:ext cx="7795799" cy="388853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CFF66"/>
              </a:gs>
              <a:gs pos="50000">
                <a:srgbClr val="FFFFCC"/>
              </a:gs>
              <a:gs pos="100000">
                <a:srgbClr val="CCFF66"/>
              </a:gs>
            </a:gsLst>
            <a:lin ang="5400000" scaled="1"/>
          </a:gra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Позвонить по телефону «01»,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сообщив точный адрес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 и что горит</a:t>
            </a:r>
          </a:p>
        </p:txBody>
      </p:sp>
    </p:spTree>
    <p:extLst>
      <p:ext uri="{BB962C8B-B14F-4D97-AF65-F5344CB8AC3E}">
        <p14:creationId xmlns="" xmlns:p14="http://schemas.microsoft.com/office/powerpoint/2010/main" val="353961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9144000" cy="6858000"/>
          </a:xfrm>
          <a:prstGeom prst="rect">
            <a:avLst/>
          </a:prstGeom>
        </p:spPr>
      </p:pic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428624" y="1268760"/>
            <a:ext cx="8175823" cy="50405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66CCFF"/>
              </a:gs>
              <a:gs pos="50000">
                <a:srgbClr val="CCFFFF"/>
              </a:gs>
              <a:gs pos="100000">
                <a:srgbClr val="66CCFF"/>
              </a:gs>
            </a:gsLst>
            <a:lin ang="5400000" scaled="1"/>
          </a:gradFill>
          <a:ln w="936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И мала, и чуть свечу, а иногда так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упаду, что много горя принесу</a:t>
            </a:r>
          </a:p>
        </p:txBody>
      </p:sp>
    </p:spTree>
    <p:extLst>
      <p:ext uri="{BB962C8B-B14F-4D97-AF65-F5344CB8AC3E}">
        <p14:creationId xmlns="" xmlns:p14="http://schemas.microsoft.com/office/powerpoint/2010/main" val="2623500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WordArt 1"/>
          <p:cNvSpPr>
            <a:spLocks noChangeArrowheads="1" noChangeShapeType="1" noTextEdit="1"/>
          </p:cNvSpPr>
          <p:nvPr/>
        </p:nvSpPr>
        <p:spPr bwMode="auto">
          <a:xfrm>
            <a:off x="357188" y="2928938"/>
            <a:ext cx="8280400" cy="2943225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МОЛОДЦЫ!!!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8135938" y="0"/>
            <a:ext cx="1006475" cy="790575"/>
            <a:chOff x="5125" y="0"/>
            <a:chExt cx="634" cy="498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5125" y="0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5261" y="227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0"/>
            <a:ext cx="2500313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357188"/>
            <a:ext cx="2952750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4929188"/>
            <a:ext cx="2011363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6180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WordArt 1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Если возник пожар</a:t>
            </a:r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179387" y="1417638"/>
            <a:ext cx="720725" cy="647700"/>
          </a:xfrm>
          <a:prstGeom prst="cube">
            <a:avLst>
              <a:gd name="adj" fmla="val 25000"/>
            </a:avLst>
          </a:prstGeom>
          <a:solidFill>
            <a:srgbClr val="CC99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2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042988" y="1341438"/>
            <a:ext cx="6192837" cy="131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 Unicode MS" charset="0"/>
              </a:defRPr>
            </a:lvl9pPr>
          </a:lstStyle>
          <a:p>
            <a:pPr eaLnBrk="1" hangingPunct="1">
              <a:spcBef>
                <a:spcPts val="2500"/>
              </a:spcBef>
              <a:buClrTx/>
              <a:buFontTx/>
              <a:buNone/>
            </a:pPr>
            <a:r>
              <a:rPr lang="ru-RU" sz="4000" b="1" dirty="0">
                <a:solidFill>
                  <a:srgbClr val="3333CC"/>
                </a:solidFill>
                <a:latin typeface="Comic Sans MS" pitchFamily="64" charset="0"/>
              </a:rPr>
              <a:t>Если комната в дыму, ваши действия:</a:t>
            </a:r>
          </a:p>
        </p:txBody>
      </p: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6300788" y="2133600"/>
            <a:ext cx="2265362" cy="3117850"/>
            <a:chOff x="3969" y="1344"/>
            <a:chExt cx="1427" cy="1964"/>
          </a:xfrm>
        </p:grpSpPr>
        <p:pic>
          <p:nvPicPr>
            <p:cNvPr id="7" name="Picture 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9" y="1344"/>
              <a:ext cx="1427" cy="19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3969" y="1344"/>
              <a:ext cx="1427" cy="19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539750" y="3284538"/>
            <a:ext cx="5187950" cy="86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66CCFF"/>
              </a:gs>
              <a:gs pos="50000">
                <a:srgbClr val="FFFFFF"/>
              </a:gs>
              <a:gs pos="100000">
                <a:srgbClr val="66CCFF"/>
              </a:gs>
            </a:gsLst>
            <a:lin ang="5400000" scaled="1"/>
          </a:gradFill>
          <a:ln w="936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>
                <a:solidFill>
                  <a:srgbClr val="3333CC"/>
                </a:solidFill>
                <a:latin typeface="Comic Sans MS" pitchFamily="64" charset="0"/>
              </a:rPr>
              <a:t>Вызовите пожарных</a:t>
            </a: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539750" y="4149725"/>
            <a:ext cx="5187950" cy="86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66CCFF"/>
              </a:gs>
              <a:gs pos="50000">
                <a:srgbClr val="FFFFFF"/>
              </a:gs>
              <a:gs pos="100000">
                <a:srgbClr val="66CCFF"/>
              </a:gs>
            </a:gsLst>
            <a:lin ang="5400000" scaled="1"/>
          </a:gradFill>
          <a:ln w="936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3333CC"/>
                </a:solidFill>
                <a:latin typeface="Comic Sans MS" pitchFamily="64" charset="0"/>
              </a:rPr>
              <a:t>Закроете нос и рот мокрой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3333CC"/>
                </a:solidFill>
                <a:latin typeface="Comic Sans MS" pitchFamily="64" charset="0"/>
              </a:rPr>
              <a:t> тряпкой и покинете помещение</a:t>
            </a: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539750" y="5013325"/>
            <a:ext cx="5184775" cy="86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66CCFF"/>
              </a:gs>
              <a:gs pos="50000">
                <a:srgbClr val="FFFFFF"/>
              </a:gs>
              <a:gs pos="100000">
                <a:srgbClr val="66CCFF"/>
              </a:gs>
            </a:gsLst>
            <a:lin ang="5400000" scaled="1"/>
          </a:gradFill>
          <a:ln w="936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>
                <a:solidFill>
                  <a:srgbClr val="3333CC"/>
                </a:solidFill>
                <a:latin typeface="Comic Sans MS" pitchFamily="64" charset="0"/>
              </a:rPr>
              <a:t>Спрячетесь в шкаф</a:t>
            </a:r>
          </a:p>
        </p:txBody>
      </p:sp>
      <p:grpSp>
        <p:nvGrpSpPr>
          <p:cNvPr id="12" name="Group 2"/>
          <p:cNvGrpSpPr>
            <a:grpSpLocks/>
          </p:cNvGrpSpPr>
          <p:nvPr/>
        </p:nvGrpSpPr>
        <p:grpSpPr bwMode="auto">
          <a:xfrm>
            <a:off x="7597775" y="5589240"/>
            <a:ext cx="1006475" cy="1006823"/>
            <a:chOff x="4967" y="3702"/>
            <a:chExt cx="634" cy="498"/>
          </a:xfrm>
        </p:grpSpPr>
        <p:sp>
          <p:nvSpPr>
            <p:cNvPr id="13" name="AutoShape 3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967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AutoShape 4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103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347858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539750" y="1124744"/>
            <a:ext cx="8064698" cy="417646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66CCFF"/>
              </a:gs>
              <a:gs pos="50000">
                <a:srgbClr val="FFFFFF"/>
              </a:gs>
              <a:gs pos="100000">
                <a:srgbClr val="66CCFF"/>
              </a:gs>
            </a:gsLst>
            <a:lin ang="5400000" scaled="1"/>
          </a:gradFill>
          <a:ln w="936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3333CC"/>
                </a:solidFill>
                <a:latin typeface="Comic Sans MS" pitchFamily="64" charset="0"/>
              </a:rPr>
              <a:t>Закроете нос и рот мокрой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3333CC"/>
                </a:solidFill>
                <a:latin typeface="Comic Sans MS" pitchFamily="64" charset="0"/>
              </a:rPr>
              <a:t> тряпкой и покинете помещение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58544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Если возник пожар</a:t>
            </a:r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179388" y="1773238"/>
            <a:ext cx="720725" cy="647700"/>
          </a:xfrm>
          <a:prstGeom prst="cube">
            <a:avLst>
              <a:gd name="adj" fmla="val 25000"/>
            </a:avLst>
          </a:prstGeom>
          <a:solidFill>
            <a:srgbClr val="CC99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3</a:t>
            </a: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900113" y="1341438"/>
            <a:ext cx="51133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algn="ctr">
              <a:lnSpc>
                <a:spcPct val="90000"/>
              </a:lnSpc>
              <a:spcBef>
                <a:spcPts val="1000"/>
              </a:spcBef>
              <a:buClrTx/>
              <a:buFontTx/>
              <a:buNone/>
              <a:defRPr/>
            </a:pPr>
            <a:r>
              <a:rPr lang="ru-RU" sz="36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Какие предметы при возгорании нельзя заливать</a:t>
            </a:r>
            <a:r>
              <a:rPr lang="ru-RU" sz="32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 </a:t>
            </a:r>
            <a:r>
              <a:rPr lang="ru-RU" sz="4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водой</a:t>
            </a: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205038"/>
            <a:ext cx="2268537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539750" y="3357563"/>
            <a:ext cx="5187950" cy="936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66CCFF"/>
              </a:gs>
              <a:gs pos="50000">
                <a:srgbClr val="FFFFFF"/>
              </a:gs>
              <a:gs pos="100000">
                <a:srgbClr val="66CCFF"/>
              </a:gs>
            </a:gsLst>
            <a:lin ang="5400000" scaled="1"/>
          </a:gradFill>
          <a:ln w="936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>
                <a:solidFill>
                  <a:srgbClr val="3333CC"/>
                </a:solidFill>
                <a:latin typeface="Comic Sans MS" pitchFamily="64" charset="0"/>
              </a:rPr>
              <a:t>вещи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39750" y="4294188"/>
            <a:ext cx="5187950" cy="936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66CCFF"/>
              </a:gs>
              <a:gs pos="50000">
                <a:srgbClr val="FFFFFF"/>
              </a:gs>
              <a:gs pos="100000">
                <a:srgbClr val="66CCFF"/>
              </a:gs>
            </a:gsLst>
            <a:lin ang="5400000" scaled="1"/>
          </a:gradFill>
          <a:ln w="936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>
                <a:solidFill>
                  <a:srgbClr val="3333CC"/>
                </a:solidFill>
                <a:latin typeface="Comic Sans MS" pitchFamily="64" charset="0"/>
              </a:rPr>
              <a:t>стол</a:t>
            </a: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539750" y="5229225"/>
            <a:ext cx="5184775" cy="936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66CCFF"/>
              </a:gs>
              <a:gs pos="50000">
                <a:srgbClr val="FFFFFF"/>
              </a:gs>
              <a:gs pos="100000">
                <a:srgbClr val="66CCFF"/>
              </a:gs>
            </a:gsLst>
            <a:lin ang="5400000" scaled="1"/>
          </a:gradFill>
          <a:ln w="936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>
                <a:solidFill>
                  <a:srgbClr val="3333CC"/>
                </a:solidFill>
                <a:latin typeface="Comic Sans MS" pitchFamily="64" charset="0"/>
              </a:rPr>
              <a:t>телевизор</a:t>
            </a:r>
          </a:p>
        </p:txBody>
      </p:sp>
      <p:grpSp>
        <p:nvGrpSpPr>
          <p:cNvPr id="10" name="Group 6"/>
          <p:cNvGrpSpPr>
            <a:grpSpLocks/>
          </p:cNvGrpSpPr>
          <p:nvPr/>
        </p:nvGrpSpPr>
        <p:grpSpPr bwMode="auto">
          <a:xfrm>
            <a:off x="7398688" y="5697537"/>
            <a:ext cx="1006475" cy="971823"/>
            <a:chOff x="4967" y="3702"/>
            <a:chExt cx="634" cy="498"/>
          </a:xfrm>
        </p:grpSpPr>
        <p:sp>
          <p:nvSpPr>
            <p:cNvPr id="11" name="AutoShape 7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967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8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103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230509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539750" y="1196753"/>
            <a:ext cx="7704658" cy="374441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66CCFF"/>
              </a:gs>
              <a:gs pos="50000">
                <a:srgbClr val="FFFFFF"/>
              </a:gs>
              <a:gs pos="100000">
                <a:srgbClr val="66CCFF"/>
              </a:gs>
            </a:gsLst>
            <a:lin ang="5400000" scaled="1"/>
          </a:gradFill>
          <a:ln w="936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>
                <a:solidFill>
                  <a:srgbClr val="3333CC"/>
                </a:solidFill>
                <a:latin typeface="Comic Sans MS" pitchFamily="64" charset="0"/>
              </a:rPr>
              <a:t>телевизор</a:t>
            </a:r>
          </a:p>
        </p:txBody>
      </p:sp>
    </p:spTree>
    <p:extLst>
      <p:ext uri="{BB962C8B-B14F-4D97-AF65-F5344CB8AC3E}">
        <p14:creationId xmlns="" xmlns:p14="http://schemas.microsoft.com/office/powerpoint/2010/main" val="385448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20000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Comic Sans MS"/>
              </a:rPr>
              <a:t>Если возник пожар</a:t>
            </a:r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179388" y="1412875"/>
            <a:ext cx="720725" cy="647700"/>
          </a:xfrm>
          <a:prstGeom prst="cube">
            <a:avLst>
              <a:gd name="adj" fmla="val 25000"/>
            </a:avLst>
          </a:prstGeom>
          <a:solidFill>
            <a:srgbClr val="CC99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4</a:t>
            </a: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539750" y="1557338"/>
            <a:ext cx="83010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ru-RU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	Почему, покидая помещение, нужно передвигаться ползком?</a:t>
            </a: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492375"/>
            <a:ext cx="2268537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468313" y="3068638"/>
            <a:ext cx="5187950" cy="936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66"/>
              </a:gs>
              <a:gs pos="50000">
                <a:srgbClr val="FFFF66"/>
              </a:gs>
              <a:gs pos="100000">
                <a:srgbClr val="FFCC66"/>
              </a:gs>
            </a:gsLst>
            <a:lin ang="5400000" scaled="1"/>
          </a:gradFill>
          <a:ln w="936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Из осторожности,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 чтобы не упасть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468313" y="4005263"/>
            <a:ext cx="5187950" cy="936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66"/>
              </a:gs>
              <a:gs pos="50000">
                <a:srgbClr val="FFFF66"/>
              </a:gs>
              <a:gs pos="100000">
                <a:srgbClr val="FFCC66"/>
              </a:gs>
            </a:gsLst>
            <a:lin ang="5400000" scaled="1"/>
          </a:gradFill>
          <a:ln w="936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У пола низкая температура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468313" y="4940300"/>
            <a:ext cx="5184775" cy="9366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66"/>
              </a:gs>
              <a:gs pos="50000">
                <a:srgbClr val="FFFF66"/>
              </a:gs>
              <a:gs pos="100000">
                <a:srgbClr val="FFCC66"/>
              </a:gs>
            </a:gsLst>
            <a:lin ang="5400000" scaled="1"/>
          </a:gradFill>
          <a:ln w="936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У пола меньше дыма</a:t>
            </a:r>
          </a:p>
        </p:txBody>
      </p:sp>
      <p:grpSp>
        <p:nvGrpSpPr>
          <p:cNvPr id="11" name="Group 3"/>
          <p:cNvGrpSpPr>
            <a:grpSpLocks/>
          </p:cNvGrpSpPr>
          <p:nvPr/>
        </p:nvGrpSpPr>
        <p:grpSpPr bwMode="auto">
          <a:xfrm>
            <a:off x="7885113" y="5613401"/>
            <a:ext cx="1006475" cy="1054100"/>
            <a:chOff x="4967" y="3702"/>
            <a:chExt cx="634" cy="498"/>
          </a:xfrm>
        </p:grpSpPr>
        <p:sp>
          <p:nvSpPr>
            <p:cNvPr id="12" name="AutoShape 4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967" y="3702"/>
              <a:ext cx="634" cy="498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3366FF"/>
                </a:gs>
                <a:gs pos="100000">
                  <a:srgbClr val="FF3399"/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AutoShape 5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103" y="3929"/>
              <a:ext cx="271" cy="226"/>
            </a:xfrm>
            <a:prstGeom prst="leftArrow">
              <a:avLst>
                <a:gd name="adj1" fmla="val 50000"/>
                <a:gd name="adj2" fmla="val 29978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2844746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803</Words>
  <Application>Microsoft Office PowerPoint</Application>
  <PresentationFormat>Экран (4:3)</PresentationFormat>
  <Paragraphs>228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19</cp:revision>
  <dcterms:modified xsi:type="dcterms:W3CDTF">2022-06-25T14:01:47Z</dcterms:modified>
</cp:coreProperties>
</file>