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8" r:id="rId4"/>
    <p:sldId id="264" r:id="rId5"/>
    <p:sldId id="265" r:id="rId6"/>
    <p:sldId id="257" r:id="rId7"/>
    <p:sldId id="266" r:id="rId8"/>
    <p:sldId id="260" r:id="rId9"/>
    <p:sldId id="267" r:id="rId10"/>
    <p:sldId id="261" r:id="rId11"/>
    <p:sldId id="268" r:id="rId12"/>
    <p:sldId id="269" r:id="rId13"/>
    <p:sldId id="270" r:id="rId14"/>
    <p:sldId id="271" r:id="rId15"/>
    <p:sldId id="262" r:id="rId16"/>
    <p:sldId id="263" r:id="rId17"/>
    <p:sldId id="272" r:id="rId18"/>
    <p:sldId id="277" r:id="rId19"/>
    <p:sldId id="273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57A12E7-3593-4A18-9A32-5DBE396F90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.jpeg"/><Relationship Id="rId7" Type="http://schemas.openxmlformats.org/officeDocument/2006/relationships/image" Target="../media/image20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340352" cy="122413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Органы чувств </a:t>
            </a:r>
            <a:r>
              <a:rPr lang="ru-RU" b="1" i="1" dirty="0" smtClean="0">
                <a:solidFill>
                  <a:srgbClr val="660066"/>
                </a:solidFill>
              </a:rPr>
              <a:t/>
            </a:r>
            <a:br>
              <a:rPr lang="ru-RU" b="1" i="1" dirty="0" smtClean="0">
                <a:solidFill>
                  <a:srgbClr val="660066"/>
                </a:solidFill>
              </a:rPr>
            </a:br>
            <a:endParaRPr lang="ru-RU" dirty="0"/>
          </a:p>
        </p:txBody>
      </p:sp>
      <p:pic>
        <p:nvPicPr>
          <p:cNvPr id="4" name="Picture 9" descr="feel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988840"/>
            <a:ext cx="4680520" cy="3737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555776" y="260648"/>
            <a:ext cx="35777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урок окружающего </a:t>
            </a:r>
            <a:r>
              <a:rPr lang="ru-RU" b="1" i="1" smtClean="0">
                <a:solidFill>
                  <a:srgbClr val="0070C0"/>
                </a:solidFill>
              </a:rPr>
              <a:t>мира  2 </a:t>
            </a:r>
            <a:r>
              <a:rPr lang="ru-RU" b="1" i="1" dirty="0" smtClean="0">
                <a:solidFill>
                  <a:srgbClr val="0070C0"/>
                </a:solidFill>
              </a:rPr>
              <a:t>класс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903640" y="4869160"/>
            <a:ext cx="32403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err="1" smtClean="0">
                <a:solidFill>
                  <a:srgbClr val="0070C0"/>
                </a:solidFill>
              </a:rPr>
              <a:t>Черепенько</a:t>
            </a:r>
            <a:r>
              <a:rPr lang="ru-RU" b="1" i="1" dirty="0" smtClean="0">
                <a:solidFill>
                  <a:srgbClr val="0070C0"/>
                </a:solidFill>
              </a:rPr>
              <a:t> Ирина Юрьевна, учитель начальных классов 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МАОУ СОШ № 1 п. </a:t>
            </a:r>
            <a:r>
              <a:rPr lang="ru-RU" b="1" i="1" dirty="0" smtClean="0">
                <a:solidFill>
                  <a:srgbClr val="0070C0"/>
                </a:solidFill>
              </a:rPr>
              <a:t>Тисуль</a:t>
            </a:r>
            <a:endParaRPr lang="ru-RU" b="1" i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Берегите обоняние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8568952" cy="5001419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ru-RU" sz="3600" b="1" dirty="0" smtClean="0">
                <a:solidFill>
                  <a:srgbClr val="0070C0"/>
                </a:solidFill>
              </a:rPr>
              <a:t>1. Содержите нос в чистоте</a:t>
            </a:r>
          </a:p>
          <a:p>
            <a:pPr lvl="0">
              <a:buNone/>
            </a:pPr>
            <a:r>
              <a:rPr lang="ru-RU" sz="3600" b="1" dirty="0" smtClean="0">
                <a:solidFill>
                  <a:srgbClr val="0070C0"/>
                </a:solidFill>
              </a:rPr>
              <a:t>2. Если есть насморк, то необходимо его лечить</a:t>
            </a:r>
          </a:p>
          <a:p>
            <a:pPr lvl="0">
              <a:buNone/>
            </a:pPr>
            <a:r>
              <a:rPr lang="ru-RU" sz="3600" b="1" dirty="0" smtClean="0">
                <a:solidFill>
                  <a:srgbClr val="0070C0"/>
                </a:solidFill>
              </a:rPr>
              <a:t>3. Старайтесь закаляться</a:t>
            </a:r>
          </a:p>
          <a:p>
            <a:pPr lvl="0">
              <a:buNone/>
            </a:pPr>
            <a:r>
              <a:rPr lang="ru-RU" sz="3600" b="1" dirty="0" smtClean="0">
                <a:solidFill>
                  <a:srgbClr val="0070C0"/>
                </a:solidFill>
              </a:rPr>
              <a:t>4. Не засовывайте в нос мелкие предметы</a:t>
            </a:r>
          </a:p>
          <a:p>
            <a:pPr lvl="0">
              <a:buNone/>
            </a:pPr>
            <a:r>
              <a:rPr lang="ru-RU" sz="3600" b="1" dirty="0" smtClean="0">
                <a:solidFill>
                  <a:srgbClr val="0070C0"/>
                </a:solidFill>
              </a:rPr>
              <a:t>5. Пользуйтесь личным носовым платком</a:t>
            </a:r>
          </a:p>
          <a:p>
            <a:endParaRPr lang="ru-RU" sz="3600" b="1" dirty="0"/>
          </a:p>
        </p:txBody>
      </p:sp>
      <p:pic>
        <p:nvPicPr>
          <p:cNvPr id="4098" name="Picture 2" descr="C:\Users\User\Desktop\moidodyr-i-chistyi-malch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2852936"/>
            <a:ext cx="1907704" cy="20515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+mj-lt"/>
              </a:rPr>
              <a:t>Всегда он в работе, 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+mj-lt"/>
              </a:rPr>
              <a:t>Когда  говорим; 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+mj-lt"/>
              </a:rPr>
              <a:t>А отдыхает, 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+mj-lt"/>
              </a:rPr>
              <a:t>Когда мы молчим.</a:t>
            </a:r>
            <a:endParaRPr lang="ru-RU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Отгадайте загадку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15616" y="4365104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+mj-lt"/>
              </a:rPr>
              <a:t>Язык</a:t>
            </a:r>
            <a:endParaRPr lang="ru-RU" sz="32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6146" name="Picture 2" descr="C:\Users\User\Desktop\k-chemu-prikusit-yazik-650x3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2636912"/>
            <a:ext cx="4752528" cy="25590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User\Desktop\vkus-m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5976664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Советы доктора Айболита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6840760" cy="4525963"/>
          </a:xfrm>
        </p:spPr>
        <p:txBody>
          <a:bodyPr>
            <a:normAutofit/>
          </a:bodyPr>
          <a:lstStyle/>
          <a:p>
            <a:pPr lvl="0"/>
            <a:r>
              <a:rPr lang="ru-RU" b="1" dirty="0" smtClean="0">
                <a:solidFill>
                  <a:srgbClr val="0070C0"/>
                </a:solidFill>
              </a:rPr>
              <a:t>Мойте овощи и фрукты, чтобы в рот не попали микробы</a:t>
            </a:r>
          </a:p>
          <a:p>
            <a:pPr lvl="0"/>
            <a:r>
              <a:rPr lang="ru-RU" b="1" dirty="0" smtClean="0">
                <a:solidFill>
                  <a:srgbClr val="0070C0"/>
                </a:solidFill>
              </a:rPr>
              <a:t>Мойте  руки перед едой с мылом</a:t>
            </a:r>
          </a:p>
          <a:p>
            <a:pPr lvl="0"/>
            <a:r>
              <a:rPr lang="ru-RU" b="1" dirty="0" smtClean="0">
                <a:solidFill>
                  <a:srgbClr val="0070C0"/>
                </a:solidFill>
              </a:rPr>
              <a:t>Не принимайте слишком горячую пищу, можно обжечь язык.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Регулярно чистите зубы утром и вечером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Раз в год посещайте стоматолога </a:t>
            </a:r>
          </a:p>
          <a:p>
            <a:pPr lvl="0"/>
            <a:endParaRPr lang="ru-RU" dirty="0" smtClean="0"/>
          </a:p>
          <a:p>
            <a:endParaRPr lang="ru-RU" dirty="0"/>
          </a:p>
        </p:txBody>
      </p:sp>
      <p:pic>
        <p:nvPicPr>
          <p:cNvPr id="5122" name="Picture 2" descr="C:\Users\User\Desktop\4f5d5555a9424dddd83cc152ea7a83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0006" y="620688"/>
            <a:ext cx="2313994" cy="38610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Отгадайте загадку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+mj-lt"/>
              </a:rPr>
              <a:t>Тело сверху прикрываю,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+mj-lt"/>
              </a:rPr>
              <a:t>Защищаю и дышу,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+mj-lt"/>
              </a:rPr>
              <a:t>Пот наружу выделяю,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+mj-lt"/>
              </a:rPr>
              <a:t>Температурой руковожу.</a:t>
            </a:r>
            <a:endParaRPr lang="ru-RU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03648" y="4581128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+mj-lt"/>
              </a:rPr>
              <a:t>Кожа</a:t>
            </a:r>
            <a:endParaRPr lang="ru-RU" sz="32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4098" name="Picture 2" descr="C:\Users\User\Desktop\kozh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5632" y="1628801"/>
            <a:ext cx="3894840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Как ухаживать за кожей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9"/>
            <a:ext cx="8229600" cy="4464496"/>
          </a:xfrm>
        </p:spPr>
        <p:txBody>
          <a:bodyPr>
            <a:normAutofit/>
          </a:bodyPr>
          <a:lstStyle/>
          <a:p>
            <a:pPr lvl="0"/>
            <a:r>
              <a:rPr lang="ru-RU" b="1" dirty="0" smtClean="0">
                <a:solidFill>
                  <a:srgbClr val="0070C0"/>
                </a:solidFill>
                <a:latin typeface="+mj-lt"/>
              </a:rPr>
              <a:t>Содержать кожу в чистоте</a:t>
            </a:r>
          </a:p>
          <a:p>
            <a:pPr lvl="0"/>
            <a:r>
              <a:rPr lang="ru-RU" b="1" dirty="0" smtClean="0">
                <a:solidFill>
                  <a:srgbClr val="0070C0"/>
                </a:solidFill>
                <a:latin typeface="+mj-lt"/>
              </a:rPr>
              <a:t>Мыться под душем, используя мочалку и мыло</a:t>
            </a:r>
          </a:p>
          <a:p>
            <a:pPr lvl="0"/>
            <a:r>
              <a:rPr lang="ru-RU" b="1" dirty="0" smtClean="0">
                <a:solidFill>
                  <a:srgbClr val="0070C0"/>
                </a:solidFill>
                <a:latin typeface="+mj-lt"/>
              </a:rPr>
              <a:t>Стараться не ранить кожу</a:t>
            </a:r>
          </a:p>
          <a:p>
            <a:pPr lvl="0"/>
            <a:r>
              <a:rPr lang="ru-RU" b="1" dirty="0" smtClean="0">
                <a:solidFill>
                  <a:srgbClr val="0070C0"/>
                </a:solidFill>
                <a:latin typeface="+mj-lt"/>
              </a:rPr>
              <a:t> Не допустить ожогов, обморожения. </a:t>
            </a:r>
          </a:p>
          <a:p>
            <a:endParaRPr lang="ru-RU" dirty="0"/>
          </a:p>
        </p:txBody>
      </p:sp>
      <p:pic>
        <p:nvPicPr>
          <p:cNvPr id="1027" name="Picture 3" descr="C:\Users\User\Desktop\lavar-man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933056"/>
            <a:ext cx="4436675" cy="2674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3"/>
          <p:cNvSpPr txBox="1">
            <a:spLocks noChangeArrowheads="1"/>
          </p:cNvSpPr>
          <p:nvPr/>
        </p:nvSpPr>
        <p:spPr bwMode="auto">
          <a:xfrm>
            <a:off x="859794" y="692152"/>
            <a:ext cx="3052439" cy="646331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Орган зрения</a:t>
            </a:r>
          </a:p>
        </p:txBody>
      </p:sp>
      <p:sp>
        <p:nvSpPr>
          <p:cNvPr id="8195" name="TextBox 4"/>
          <p:cNvSpPr txBox="1">
            <a:spLocks noChangeArrowheads="1"/>
          </p:cNvSpPr>
          <p:nvPr/>
        </p:nvSpPr>
        <p:spPr bwMode="auto">
          <a:xfrm>
            <a:off x="885591" y="1700214"/>
            <a:ext cx="2773836" cy="646331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Орган слуха</a:t>
            </a:r>
          </a:p>
        </p:txBody>
      </p:sp>
      <p:sp>
        <p:nvSpPr>
          <p:cNvPr id="8196" name="TextBox 5"/>
          <p:cNvSpPr txBox="1">
            <a:spLocks noChangeArrowheads="1"/>
          </p:cNvSpPr>
          <p:nvPr/>
        </p:nvSpPr>
        <p:spPr bwMode="auto">
          <a:xfrm>
            <a:off x="563264" y="2708276"/>
            <a:ext cx="3607399" cy="646331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Орган обоняния</a:t>
            </a:r>
          </a:p>
        </p:txBody>
      </p:sp>
      <p:sp>
        <p:nvSpPr>
          <p:cNvPr id="8197" name="TextBox 6"/>
          <p:cNvSpPr txBox="1">
            <a:spLocks noChangeArrowheads="1"/>
          </p:cNvSpPr>
          <p:nvPr/>
        </p:nvSpPr>
        <p:spPr bwMode="auto">
          <a:xfrm>
            <a:off x="1014573" y="3789363"/>
            <a:ext cx="2790508" cy="646331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Орган вкуса</a:t>
            </a:r>
          </a:p>
        </p:txBody>
      </p:sp>
      <p:sp>
        <p:nvSpPr>
          <p:cNvPr id="8198" name="TextBox 8"/>
          <p:cNvSpPr txBox="1">
            <a:spLocks noChangeArrowheads="1"/>
          </p:cNvSpPr>
          <p:nvPr/>
        </p:nvSpPr>
        <p:spPr bwMode="auto">
          <a:xfrm>
            <a:off x="702811" y="4797427"/>
            <a:ext cx="3507692" cy="646331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Орган осязания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11892" y="765177"/>
            <a:ext cx="1446230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Язык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37941" y="1773238"/>
            <a:ext cx="1397307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Кожа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326550" y="2781302"/>
            <a:ext cx="1448666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Глаза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482692" y="3789363"/>
            <a:ext cx="1193532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Уши</a:t>
            </a:r>
            <a:r>
              <a:rPr lang="ru-RU" dirty="0"/>
              <a:t>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581386" y="4797427"/>
            <a:ext cx="1032655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Нос</a:t>
            </a:r>
            <a:r>
              <a:rPr lang="ru-RU" b="1" dirty="0"/>
              <a:t> </a:t>
            </a:r>
          </a:p>
        </p:txBody>
      </p:sp>
      <p:cxnSp>
        <p:nvCxnSpPr>
          <p:cNvPr id="16" name="Прямая со стрелкой 15"/>
          <p:cNvCxnSpPr>
            <a:stCxn id="8194" idx="3"/>
            <a:endCxn id="12" idx="1"/>
          </p:cNvCxnSpPr>
          <p:nvPr/>
        </p:nvCxnSpPr>
        <p:spPr>
          <a:xfrm>
            <a:off x="3912233" y="1015318"/>
            <a:ext cx="2414317" cy="208915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8195" idx="3"/>
            <a:endCxn id="13" idx="1"/>
          </p:cNvCxnSpPr>
          <p:nvPr/>
        </p:nvCxnSpPr>
        <p:spPr>
          <a:xfrm>
            <a:off x="3659427" y="2023380"/>
            <a:ext cx="2823265" cy="2089149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8196" idx="3"/>
            <a:endCxn id="14" idx="1"/>
          </p:cNvCxnSpPr>
          <p:nvPr/>
        </p:nvCxnSpPr>
        <p:spPr>
          <a:xfrm>
            <a:off x="4170663" y="3031442"/>
            <a:ext cx="2410723" cy="2089151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8197" idx="3"/>
            <a:endCxn id="10" idx="1"/>
          </p:cNvCxnSpPr>
          <p:nvPr/>
        </p:nvCxnSpPr>
        <p:spPr>
          <a:xfrm flipV="1">
            <a:off x="3805081" y="1088343"/>
            <a:ext cx="2506811" cy="3024186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8198" idx="3"/>
            <a:endCxn id="11" idx="1"/>
          </p:cNvCxnSpPr>
          <p:nvPr/>
        </p:nvCxnSpPr>
        <p:spPr>
          <a:xfrm flipV="1">
            <a:off x="4210503" y="2096404"/>
            <a:ext cx="2127438" cy="3024189"/>
          </a:xfrm>
          <a:prstGeom prst="straightConnector1">
            <a:avLst/>
          </a:prstGeom>
          <a:ln>
            <a:solidFill>
              <a:srgbClr val="D42CA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3491880" y="6093296"/>
            <a:ext cx="25525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Проверим работу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7020272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Как ухаживать за кожей?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72008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+mj-lt"/>
              </a:rPr>
              <a:t>Верите ли вы, что кожа – это орган обоняния?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+mj-lt"/>
              </a:rPr>
              <a:t>Верите ли вы, что глаза – орган слуха?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+mj-lt"/>
              </a:rPr>
              <a:t>Верите ли вы, что язык – орган вкуса?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+mj-lt"/>
              </a:rPr>
              <a:t>Верите ли вы, что органом осязания является кожа?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+mj-lt"/>
              </a:rPr>
              <a:t>Верители вы, что нужно вдыхать через нос, а выдыхать ртом?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+mj-lt"/>
              </a:rPr>
              <a:t>Верите ли вы, что нужно читать лёжа?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164288" y="1628800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Нет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64288" y="2276872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Нет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64288" y="2996952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Да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64288" y="3717032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Да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64288" y="4509120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Да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92280" y="5301208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Нет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User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0"/>
            <a:ext cx="1440160" cy="18074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10" grpId="0"/>
      <p:bldP spid="12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395536" y="0"/>
            <a:ext cx="8291513" cy="1066800"/>
          </a:xfrm>
        </p:spPr>
        <p:txBody>
          <a:bodyPr/>
          <a:lstStyle/>
          <a:p>
            <a:r>
              <a:rPr lang="ru-RU" sz="4000" b="1" dirty="0">
                <a:solidFill>
                  <a:srgbClr val="FF0000"/>
                </a:solidFill>
              </a:rPr>
              <a:t>Человек познаёт окружающий мир</a:t>
            </a:r>
          </a:p>
        </p:txBody>
      </p:sp>
      <p:pic>
        <p:nvPicPr>
          <p:cNvPr id="2057" name="Picture 9" descr="feeli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03848" y="2060848"/>
            <a:ext cx="2836863" cy="2265362"/>
          </a:xfrm>
          <a:noFill/>
          <a:ln/>
        </p:spPr>
      </p:pic>
      <p:pic>
        <p:nvPicPr>
          <p:cNvPr id="2060" name="Picture 12" descr="ест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67544" y="3933056"/>
            <a:ext cx="1749425" cy="2447925"/>
          </a:xfrm>
          <a:noFill/>
          <a:ln/>
        </p:spPr>
      </p:pic>
      <p:pic>
        <p:nvPicPr>
          <p:cNvPr id="2064" name="Picture 16" descr="рад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39750" y="1268413"/>
            <a:ext cx="2663825" cy="1998662"/>
          </a:xfrm>
          <a:noFill/>
          <a:ln/>
        </p:spPr>
      </p:pic>
      <p:pic>
        <p:nvPicPr>
          <p:cNvPr id="2066" name="Picture 18" descr="лотос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6176" y="4293096"/>
            <a:ext cx="2592461" cy="1834236"/>
          </a:xfrm>
          <a:prstGeom prst="rect">
            <a:avLst/>
          </a:prstGeom>
          <a:noFill/>
        </p:spPr>
      </p:pic>
      <p:pic>
        <p:nvPicPr>
          <p:cNvPr id="5122" name="Picture 2" descr="C:\Users\User\Desktop\240_F_49987274_7vD5tpCd3isy2oo3mMFtJrEXRqAGCfA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8184" y="1052736"/>
            <a:ext cx="2448272" cy="1632181"/>
          </a:xfrm>
          <a:prstGeom prst="rect">
            <a:avLst/>
          </a:prstGeom>
          <a:noFill/>
        </p:spPr>
      </p:pic>
      <p:pic>
        <p:nvPicPr>
          <p:cNvPr id="5123" name="Picture 3" descr="C:\Users\User\Desktop\165368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87824" y="4725144"/>
            <a:ext cx="2664296" cy="1545292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7531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Закончи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b="1" dirty="0" smtClean="0">
                <a:solidFill>
                  <a:srgbClr val="0070C0"/>
                </a:solidFill>
                <a:latin typeface="+mj-lt"/>
              </a:rPr>
              <a:t>Сегодня я узнал…</a:t>
            </a:r>
          </a:p>
          <a:p>
            <a:pPr lvl="0"/>
            <a:r>
              <a:rPr lang="ru-RU" b="1" dirty="0" smtClean="0">
                <a:solidFill>
                  <a:srgbClr val="0070C0"/>
                </a:solidFill>
                <a:latin typeface="+mj-lt"/>
              </a:rPr>
              <a:t>Было интересно…</a:t>
            </a:r>
          </a:p>
          <a:p>
            <a:pPr lvl="0"/>
            <a:r>
              <a:rPr lang="ru-RU" b="1" dirty="0" smtClean="0">
                <a:solidFill>
                  <a:srgbClr val="0070C0"/>
                </a:solidFill>
                <a:latin typeface="+mj-lt"/>
              </a:rPr>
              <a:t>Было трудно…</a:t>
            </a:r>
          </a:p>
          <a:p>
            <a:pPr lvl="0"/>
            <a:r>
              <a:rPr lang="ru-RU" b="1" dirty="0" smtClean="0">
                <a:solidFill>
                  <a:srgbClr val="0070C0"/>
                </a:solidFill>
                <a:latin typeface="+mj-lt"/>
              </a:rPr>
              <a:t>Я понял, что…</a:t>
            </a:r>
          </a:p>
          <a:p>
            <a:pPr lvl="0"/>
            <a:r>
              <a:rPr lang="ru-RU" b="1" dirty="0" smtClean="0">
                <a:solidFill>
                  <a:srgbClr val="0070C0"/>
                </a:solidFill>
                <a:latin typeface="+mj-lt"/>
              </a:rPr>
              <a:t>Теперь я могу…</a:t>
            </a:r>
          </a:p>
          <a:p>
            <a:pPr lvl="0"/>
            <a:r>
              <a:rPr lang="ru-RU" b="1" dirty="0" smtClean="0">
                <a:solidFill>
                  <a:srgbClr val="0070C0"/>
                </a:solidFill>
                <a:latin typeface="+mj-lt"/>
              </a:rPr>
              <a:t>Я научился…</a:t>
            </a:r>
          </a:p>
          <a:p>
            <a:pPr lvl="0"/>
            <a:r>
              <a:rPr lang="ru-RU" b="1" dirty="0" smtClean="0">
                <a:solidFill>
                  <a:srgbClr val="0070C0"/>
                </a:solidFill>
                <a:latin typeface="+mj-lt"/>
              </a:rPr>
              <a:t>У меня получилось …</a:t>
            </a:r>
          </a:p>
          <a:p>
            <a:pPr lvl="0"/>
            <a:r>
              <a:rPr lang="ru-RU" b="1" dirty="0" smtClean="0">
                <a:solidFill>
                  <a:srgbClr val="0070C0"/>
                </a:solidFill>
                <a:latin typeface="+mj-lt"/>
              </a:rPr>
              <a:t>Я смог…</a:t>
            </a:r>
          </a:p>
          <a:p>
            <a:pPr lvl="0"/>
            <a:r>
              <a:rPr lang="ru-RU" b="1" dirty="0" smtClean="0">
                <a:solidFill>
                  <a:srgbClr val="0070C0"/>
                </a:solidFill>
                <a:latin typeface="+mj-lt"/>
              </a:rPr>
              <a:t>Меня удивило, что…</a:t>
            </a:r>
          </a:p>
          <a:p>
            <a:endParaRPr lang="ru-RU" dirty="0"/>
          </a:p>
        </p:txBody>
      </p:sp>
      <p:pic>
        <p:nvPicPr>
          <p:cNvPr id="4099" name="Picture 3" descr="C:\Users\User\Desktop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628800"/>
            <a:ext cx="3240360" cy="37032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1" name="Picture 7" descr="C:\Users\User\Desktop\0_6381b_daf2c1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tim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986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492896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Домашнее задание: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Составить кроссворд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«Органы чувств»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tim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986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492896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Спасибо за работу!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Тема урока  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764704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Наши помощники – органы чувств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User\Desktop\problemy-s-sensornym-vospriyatiem-pri-autiz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204864"/>
            <a:ext cx="4320480" cy="4347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Кто такие исследователи?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Исследователь – человек, занимающийся научными исследованиями.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 Пытливый человек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                              (словарь Ожегова)</a:t>
            </a:r>
            <a:endParaRPr lang="ru-RU" sz="4000" b="1" dirty="0">
              <a:solidFill>
                <a:srgbClr val="0070C0"/>
              </a:solidFill>
            </a:endParaRPr>
          </a:p>
        </p:txBody>
      </p:sp>
      <p:pic>
        <p:nvPicPr>
          <p:cNvPr id="7170" name="Picture 2" descr="C:\Users\User\Desktop\122811_1_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284984"/>
            <a:ext cx="2117750" cy="33250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Отгадайте загадку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4330824" cy="247687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>
                <a:solidFill>
                  <a:srgbClr val="0070C0"/>
                </a:solidFill>
                <a:latin typeface="+mj-lt"/>
              </a:rPr>
              <a:t>На ночь два оконца, </a:t>
            </a:r>
            <a:br>
              <a:rPr lang="ru-RU" b="1" dirty="0" smtClean="0">
                <a:solidFill>
                  <a:srgbClr val="0070C0"/>
                </a:solidFill>
                <a:latin typeface="+mj-lt"/>
              </a:rPr>
            </a:br>
            <a:r>
              <a:rPr lang="ru-RU" b="1" dirty="0" smtClean="0">
                <a:solidFill>
                  <a:srgbClr val="0070C0"/>
                </a:solidFill>
                <a:latin typeface="+mj-lt"/>
              </a:rPr>
              <a:t>Сами закрываются, </a:t>
            </a:r>
            <a:br>
              <a:rPr lang="ru-RU" b="1" dirty="0" smtClean="0">
                <a:solidFill>
                  <a:srgbClr val="0070C0"/>
                </a:solidFill>
                <a:latin typeface="+mj-lt"/>
              </a:rPr>
            </a:br>
            <a:r>
              <a:rPr lang="ru-RU" b="1" dirty="0" smtClean="0">
                <a:solidFill>
                  <a:srgbClr val="0070C0"/>
                </a:solidFill>
                <a:latin typeface="+mj-lt"/>
              </a:rPr>
              <a:t>А с восходом солнца, </a:t>
            </a:r>
            <a:br>
              <a:rPr lang="ru-RU" b="1" dirty="0" smtClean="0">
                <a:solidFill>
                  <a:srgbClr val="0070C0"/>
                </a:solidFill>
                <a:latin typeface="+mj-lt"/>
              </a:rPr>
            </a:br>
            <a:r>
              <a:rPr lang="ru-RU" b="1" dirty="0" smtClean="0">
                <a:solidFill>
                  <a:srgbClr val="0070C0"/>
                </a:solidFill>
                <a:latin typeface="+mj-lt"/>
              </a:rPr>
              <a:t>Сами открываются.  </a:t>
            </a:r>
            <a:endParaRPr lang="ru-RU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1640" y="4653136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+mj-lt"/>
              </a:rPr>
              <a:t>Глаза</a:t>
            </a:r>
            <a:endParaRPr lang="ru-RU" sz="32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1026" name="Picture 2" descr="C:\Users\User\Desktop\c700x4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429000"/>
            <a:ext cx="3643404" cy="21860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Берегите зрение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08720"/>
            <a:ext cx="8784976" cy="561662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1.Читай, пиши только при хорошем освещении.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2. Следи за тем, чтобы книга или тетрадь были на расстоянии 30-35 см от глаз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3. При письме свет должен падать слева. 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4. Не читай лежа.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5. Не читай в транспорте. Глаза устают быстро.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6. Если долго читаешь, пишешь, рисуешь, через каждые 20-30 минут давать глазам отдохнуть: смотри в окно, вдаль, пока не сосчитаешь до 20.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7. Вредно для глаз подолгу смотреть телевизор, компьютер. 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8. Не три глаза руками – так можно занести соринку или опасные бактерии.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9. Пользуйся чистым носовым платком.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10. Не стесняйся носить очки.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3074" name="Picture 2" descr="C:\Users\User\Desktop\deti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4941168"/>
            <a:ext cx="2467149" cy="16447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Отгадайте загадку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8686800" cy="4929411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+mj-lt"/>
              </a:rPr>
              <a:t>Есть два,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+mj-lt"/>
              </a:rPr>
              <a:t>Без них никуда.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+mj-lt"/>
              </a:rPr>
              <a:t>Слева брат и справа брат,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+mj-lt"/>
              </a:rPr>
              <a:t>Всё слышат, но молчат.</a:t>
            </a:r>
            <a:endParaRPr lang="ru-RU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1680" y="4005064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+mj-lt"/>
              </a:rPr>
              <a:t>Уши</a:t>
            </a:r>
            <a:endParaRPr lang="ru-RU" sz="32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2050" name="Picture 2" descr="C:\Users\User\Desktop\Наши-уш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50528" y="3068960"/>
            <a:ext cx="4674520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Берегите уши!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568863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</a:pPr>
            <a:r>
              <a:rPr lang="ru-RU" b="1" dirty="0" smtClean="0">
                <a:solidFill>
                  <a:srgbClr val="0070C0"/>
                </a:solidFill>
              </a:rPr>
              <a:t>1.Надо регулярно мыть уши с мылом и чистить ушной палочкой</a:t>
            </a:r>
          </a:p>
          <a:p>
            <a:pPr>
              <a:lnSpc>
                <a:spcPct val="80000"/>
              </a:lnSpc>
              <a:buNone/>
            </a:pPr>
            <a:r>
              <a:rPr lang="ru-RU" b="1" dirty="0" smtClean="0">
                <a:solidFill>
                  <a:srgbClr val="0070C0"/>
                </a:solidFill>
              </a:rPr>
              <a:t> 2.Никогда не ковыряйте в ушах спичками, булавками и другими предметами. Можете повредить барабанную перепонку и потерять слух.</a:t>
            </a:r>
          </a:p>
          <a:p>
            <a:pPr>
              <a:lnSpc>
                <a:spcPct val="80000"/>
              </a:lnSpc>
              <a:buNone/>
            </a:pPr>
            <a:r>
              <a:rPr lang="ru-RU" b="1" dirty="0" smtClean="0">
                <a:solidFill>
                  <a:srgbClr val="0070C0"/>
                </a:solidFill>
              </a:rPr>
              <a:t> 3.Сильный шум, резкие звуки, громкая музыка портят слух. </a:t>
            </a:r>
          </a:p>
          <a:p>
            <a:pPr>
              <a:lnSpc>
                <a:spcPct val="80000"/>
              </a:lnSpc>
              <a:buNone/>
            </a:pPr>
            <a:r>
              <a:rPr lang="ru-RU" b="1" dirty="0" smtClean="0">
                <a:solidFill>
                  <a:srgbClr val="0070C0"/>
                </a:solidFill>
              </a:rPr>
              <a:t> 4. Чаще отдыхайте в  тишине.</a:t>
            </a:r>
          </a:p>
          <a:p>
            <a:pPr>
              <a:lnSpc>
                <a:spcPct val="80000"/>
              </a:lnSpc>
              <a:buNone/>
            </a:pPr>
            <a:r>
              <a:rPr lang="ru-RU" b="1" dirty="0" smtClean="0">
                <a:solidFill>
                  <a:srgbClr val="0070C0"/>
                </a:solidFill>
              </a:rPr>
              <a:t> 5.Если почувствуете боль в ухе,</a:t>
            </a:r>
          </a:p>
          <a:p>
            <a:pPr>
              <a:lnSpc>
                <a:spcPct val="80000"/>
              </a:lnSpc>
              <a:buNone/>
            </a:pPr>
            <a:r>
              <a:rPr lang="ru-RU" b="1" dirty="0" smtClean="0">
                <a:solidFill>
                  <a:srgbClr val="0070C0"/>
                </a:solidFill>
              </a:rPr>
              <a:t> сразу обращайтесь к врачу.</a:t>
            </a:r>
            <a:br>
              <a:rPr lang="ru-RU" b="1" dirty="0" smtClean="0">
                <a:solidFill>
                  <a:srgbClr val="0070C0"/>
                </a:solidFill>
              </a:rPr>
            </a:br>
            <a:endParaRPr lang="ru-RU" b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b="1" dirty="0"/>
          </a:p>
        </p:txBody>
      </p:sp>
      <p:pic>
        <p:nvPicPr>
          <p:cNvPr id="5122" name="Picture 2" descr="C:\Users\User\Desktop\2ccae7d44_330x2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460024"/>
            <a:ext cx="2840235" cy="21086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Отгадайте загадку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Вот гора, а у горы, 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Две глубокие норы. 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В этих норах воздух бродит, 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То заходит, то выходит.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1640" y="4365104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+mj-lt"/>
              </a:rPr>
              <a:t>Нос</a:t>
            </a:r>
            <a:endParaRPr lang="ru-RU" sz="32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3074" name="Picture 2" descr="C:\Users\User\Desktop\нос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077072"/>
            <a:ext cx="3866155" cy="23747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2|2.5|2.3|2.5|2.3|2.3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546</Words>
  <Application>Microsoft Office PowerPoint</Application>
  <PresentationFormat>Экран (4:3)</PresentationFormat>
  <Paragraphs>109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Органы чувств  </vt:lpstr>
      <vt:lpstr>Слайд 2</vt:lpstr>
      <vt:lpstr>Тема урока  </vt:lpstr>
      <vt:lpstr>Кто такие исследователи?</vt:lpstr>
      <vt:lpstr>Отгадайте загадку</vt:lpstr>
      <vt:lpstr>Берегите зрение</vt:lpstr>
      <vt:lpstr>Отгадайте загадку</vt:lpstr>
      <vt:lpstr>Берегите уши!</vt:lpstr>
      <vt:lpstr>Отгадайте загадку</vt:lpstr>
      <vt:lpstr>Берегите обоняние</vt:lpstr>
      <vt:lpstr>Отгадайте загадку</vt:lpstr>
      <vt:lpstr>Слайд 12</vt:lpstr>
      <vt:lpstr>Советы доктора Айболита</vt:lpstr>
      <vt:lpstr>Отгадайте загадку</vt:lpstr>
      <vt:lpstr>Как ухаживать за кожей</vt:lpstr>
      <vt:lpstr>Слайд 16</vt:lpstr>
      <vt:lpstr>Как ухаживать за кожей?</vt:lpstr>
      <vt:lpstr>Человек познаёт окружающий мир</vt:lpstr>
      <vt:lpstr>Закончи</vt:lpstr>
      <vt:lpstr>Домашнее задание:   Составить кроссворд   «Органы чувств»</vt:lpstr>
      <vt:lpstr>Спасибо за работу!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Органы чувств</dc:title>
  <dc:creator>User</dc:creator>
  <cp:lastModifiedBy>User</cp:lastModifiedBy>
  <cp:revision>15</cp:revision>
  <dcterms:created xsi:type="dcterms:W3CDTF">2018-03-19T10:30:01Z</dcterms:created>
  <dcterms:modified xsi:type="dcterms:W3CDTF">2018-03-30T15:28:09Z</dcterms:modified>
</cp:coreProperties>
</file>