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42" r:id="rId3"/>
    <p:sldId id="361" r:id="rId4"/>
    <p:sldId id="260" r:id="rId5"/>
    <p:sldId id="359" r:id="rId6"/>
    <p:sldId id="365" r:id="rId7"/>
    <p:sldId id="366" r:id="rId8"/>
    <p:sldId id="362" r:id="rId9"/>
    <p:sldId id="363" r:id="rId10"/>
    <p:sldId id="367" r:id="rId11"/>
    <p:sldId id="384" r:id="rId12"/>
    <p:sldId id="369" r:id="rId13"/>
    <p:sldId id="370" r:id="rId14"/>
    <p:sldId id="371" r:id="rId15"/>
    <p:sldId id="372" r:id="rId16"/>
    <p:sldId id="38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3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FF0000"/>
    <a:srgbClr val="99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28" autoAdjust="0"/>
    <p:restoredTop sz="94660"/>
  </p:normalViewPr>
  <p:slideViewPr>
    <p:cSldViewPr>
      <p:cViewPr>
        <p:scale>
          <a:sx n="80" d="100"/>
          <a:sy n="80" d="100"/>
        </p:scale>
        <p:origin x="-88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2434588-FB38-48FB-8DDF-B7DCBBC9A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99342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40968-E4B6-4475-AC02-826BDA350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2567781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588B0-8276-4E7A-AC75-AF4A1889D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5094562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61EAC-6670-4092-AF06-7184FC95E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619312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73E19-9604-4CE9-BB7A-FE575394E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741420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C5FBD-A7EC-4E88-A7D0-949576455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196311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A6D92-5875-4A86-B490-C98DA9906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3554042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9AF57-52DE-4357-9026-60B6E47F8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559598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FAB4E-CC99-4278-A422-9CD761136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5927304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875A9-4408-4587-88F8-6C23FCE194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6409455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D7AD5-B485-469C-B396-9DA0FF1245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2186214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471EC-EC66-421B-9204-25BEF804D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3339470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6EB98-EECF-4594-9C21-CFBE216AC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659329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2BEF75F-C30A-40CF-9597-436CD07870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83;%20&#1095;%2075\&#1082;&#1086;&#1085;&#1082;&#1091;&#1088;&#1089;%20&#1087;&#1086;&#1084;&#1085;&#1080;&#1084;%20&#1075;&#1086;&#1088;&#1076;&#1080;&#1084;&#1089;&#1103;\&#1089;&#1082;&#1072;&#1085;%20&#1082;&#1086;&#1085;&#1082;&#1091;&#1088;&#1089;\7-&#1044;&#1045;&#1053;&#1068;%20&#1055;&#1054;&#1041;&#1045;&#1044;&#1067;%20-%20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29.jpeg"/><Relationship Id="rId7" Type="http://schemas.openxmlformats.org/officeDocument/2006/relationships/image" Target="../media/image33.e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emf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emf"/><Relationship Id="rId4" Type="http://schemas.openxmlformats.org/officeDocument/2006/relationships/image" Target="../media/image30.jpeg"/><Relationship Id="rId9" Type="http://schemas.openxmlformats.org/officeDocument/2006/relationships/image" Target="../media/image3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2;&#1083;%20&#1095;%2075\&#1082;&#1086;&#1085;&#1082;&#1091;&#1088;&#1089;%20&#1087;&#1086;&#1084;&#1085;&#1080;&#1084;%20&#1075;&#1086;&#1088;&#1076;&#1080;&#1084;&#1089;&#1103;\&#1089;&#1082;&#1072;&#1085;%20&#1082;&#1086;&#1085;&#1082;&#1091;&#1088;&#1089;\1-ZHuravli_-__minus.mp3" TargetMode="Externa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2;&#1083;%20&#1095;%2075\&#1082;&#1086;&#1085;&#1082;&#1091;&#1088;&#1089;%20&#1087;&#1086;&#1084;&#1085;&#1080;&#1084;%20&#1075;&#1086;&#1088;&#1076;&#1080;&#1084;&#1089;&#1103;\&#1089;&#1082;&#1072;&#1085;%20&#1082;&#1086;&#1085;&#1082;&#1091;&#1088;&#1089;\2%20%20&#1056;&#1045;&#1063;&#1068;%20&#1051;&#1045;&#1042;&#1048;&#1058;&#1040;&#1053;&#1040;%20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&#1082;&#1083;%20&#1095;%2075\&#1082;&#1086;&#1085;&#1082;&#1091;&#1088;&#1089;%20&#1087;&#1086;&#1084;&#1085;&#1080;&#1084;%20&#1075;&#1086;&#1088;&#1076;&#1080;&#1084;&#1089;&#1103;\&#1089;&#1082;&#1072;&#1085;%20&#1082;&#1086;&#1085;&#1082;&#1091;&#1088;&#1089;\3%20&#1057;&#1042;&#1071;&#1065;&#1045;&#1053;&#1053;&#1040;&#1071;%20&#1042;&#1054;&#1049;&#1053;&#1040;%20-%20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2;&#1083;%20&#1095;%2075\&#1082;&#1086;&#1085;&#1082;&#1091;&#1088;&#1089;%20&#1087;&#1086;&#1084;&#1085;&#1080;&#1084;%20&#1075;&#1086;&#1088;&#1076;&#1080;&#1084;&#1089;&#1103;\&#1089;&#1082;&#1072;&#1085;%20&#1082;&#1086;&#1085;&#1082;&#1091;&#1088;&#1089;\1-ZHuravli_-__minus.mp3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9738" y="2132856"/>
            <a:ext cx="8704262" cy="1470025"/>
          </a:xfrm>
        </p:spPr>
        <p:txBody>
          <a:bodyPr/>
          <a:lstStyle/>
          <a:p>
            <a:pPr eaLnBrk="1" hangingPunct="1"/>
            <a:r>
              <a:rPr lang="ru-RU" sz="8800" dirty="0" smtClean="0">
                <a:solidFill>
                  <a:srgbClr val="990000"/>
                </a:solidFill>
              </a:rPr>
              <a:t>75</a:t>
            </a:r>
            <a:r>
              <a:rPr lang="ru-RU" sz="8800" dirty="0" smtClean="0">
                <a:solidFill>
                  <a:srgbClr val="990000"/>
                </a:solidFill>
                <a:latin typeface="Mistral" pitchFamily="66" charset="0"/>
              </a:rPr>
              <a:t>-летию</a:t>
            </a:r>
            <a:br>
              <a:rPr lang="ru-RU" sz="8800" dirty="0" smtClean="0">
                <a:solidFill>
                  <a:srgbClr val="990000"/>
                </a:solidFill>
                <a:latin typeface="Mistral" pitchFamily="66" charset="0"/>
              </a:rPr>
            </a:br>
            <a:r>
              <a:rPr lang="ru-RU" sz="8800" dirty="0" smtClean="0">
                <a:solidFill>
                  <a:srgbClr val="990000"/>
                </a:solidFill>
                <a:latin typeface="Mistral" pitchFamily="66" charset="0"/>
              </a:rPr>
              <a:t> Победы посвящается…</a:t>
            </a:r>
          </a:p>
        </p:txBody>
      </p:sp>
      <p:pic>
        <p:nvPicPr>
          <p:cNvPr id="6" name="Picture 4" descr="shapka1"/>
          <p:cNvPicPr>
            <a:picLocks noChangeAspect="1" noChangeArrowheads="1"/>
          </p:cNvPicPr>
          <p:nvPr/>
        </p:nvPicPr>
        <p:blipFill>
          <a:blip r:embed="rId2" cstate="print"/>
          <a:srcRect r="103"/>
          <a:stretch>
            <a:fillRect/>
          </a:stretch>
        </p:blipFill>
        <p:spPr bwMode="auto">
          <a:xfrm>
            <a:off x="6572264" y="928670"/>
            <a:ext cx="2296969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827584" y="158235"/>
            <a:ext cx="691276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/>
              <a:t>Всероссийский педагогический конкурс </a:t>
            </a:r>
          </a:p>
          <a:p>
            <a:pPr algn="ctr"/>
            <a:r>
              <a:rPr lang="ru-RU" b="1" dirty="0" smtClean="0"/>
              <a:t>«Воспитание патриота и гражданина 21 века»</a:t>
            </a:r>
            <a:endParaRPr lang="ru-RU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835696" y="5517232"/>
            <a:ext cx="532859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Учитель: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Сидорова Татьяна Александровна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истории и обществознания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Лукинская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ООШ</a:t>
            </a: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339752" y="5157192"/>
            <a:ext cx="46805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Сценарий внеклассного мероприятия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C00000"/>
                </a:solidFill>
              </a:rPr>
              <a:t>Берлинская операция</a:t>
            </a:r>
            <a:br>
              <a:rPr lang="ru-RU" altLang="ru-RU" b="1" dirty="0" smtClean="0">
                <a:solidFill>
                  <a:srgbClr val="C00000"/>
                </a:solidFill>
              </a:rPr>
            </a:br>
            <a:r>
              <a:rPr lang="ru-RU" altLang="ru-RU" sz="2800" b="1" dirty="0" smtClean="0">
                <a:solidFill>
                  <a:srgbClr val="C00000"/>
                </a:solidFill>
              </a:rPr>
              <a:t>апрель-май 1945 г</a:t>
            </a: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428750"/>
            <a:ext cx="3240087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4214813"/>
            <a:ext cx="22288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3605213"/>
            <a:ext cx="2090738" cy="325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1412776"/>
            <a:ext cx="3536950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4293096"/>
            <a:ext cx="401478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7-ДЕНЬ ПОБЕДЫ - 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2915816" y="5733256"/>
            <a:ext cx="736848" cy="73684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09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Вероника\Рабочий стол\ааа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0"/>
            <a:ext cx="8229600" cy="13716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i="1" dirty="0" smtClean="0">
                <a:solidFill>
                  <a:srgbClr val="FF0000"/>
                </a:solidFill>
                <a:latin typeface="Castellar" pitchFamily="18" charset="0"/>
              </a:rPr>
              <a:t>САЛЮТ </a:t>
            </a:r>
            <a:r>
              <a:rPr lang="en-US" sz="5400" i="1" dirty="0" smtClean="0">
                <a:solidFill>
                  <a:srgbClr val="FF0000"/>
                </a:solidFill>
                <a:latin typeface="Castellar" pitchFamily="18" charset="0"/>
              </a:rPr>
              <a:t>  </a:t>
            </a:r>
            <a:r>
              <a:rPr lang="ru-RU" sz="5400" i="1" dirty="0" smtClean="0">
                <a:solidFill>
                  <a:srgbClr val="FF0000"/>
                </a:solidFill>
                <a:latin typeface="Castellar" pitchFamily="18" charset="0"/>
              </a:rPr>
              <a:t>ПОБЕДЫ!</a:t>
            </a:r>
          </a:p>
        </p:txBody>
      </p:sp>
    </p:spTree>
  </p:cSld>
  <p:clrMapOvr>
    <a:masterClrMapping/>
  </p:clrMapOvr>
  <p:transition spd="med"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 rot="20440650">
            <a:off x="306733" y="3171506"/>
            <a:ext cx="3309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latin typeface="Arial Black" pitchFamily="34" charset="0"/>
              </a:rPr>
              <a:t>Семья Сухановых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3"/>
            <a:ext cx="2916237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rcRect l="21860" r="17509"/>
          <a:stretch>
            <a:fillRect/>
          </a:stretch>
        </p:blipFill>
        <p:spPr bwMode="auto">
          <a:xfrm>
            <a:off x="214313" y="4500563"/>
            <a:ext cx="1571625" cy="214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rcRect l="25487" r="18889"/>
          <a:stretch>
            <a:fillRect/>
          </a:stretch>
        </p:blipFill>
        <p:spPr bwMode="auto">
          <a:xfrm>
            <a:off x="3929063" y="4572000"/>
            <a:ext cx="1560512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rcRect l="22818" r="24106"/>
          <a:stretch>
            <a:fillRect/>
          </a:stretch>
        </p:blipFill>
        <p:spPr bwMode="auto">
          <a:xfrm>
            <a:off x="5643563" y="4572000"/>
            <a:ext cx="1489075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l="-121" t="23236" r="121" b="19080"/>
          <a:stretch>
            <a:fillRect/>
          </a:stretch>
        </p:blipFill>
        <p:spPr bwMode="auto">
          <a:xfrm rot="5400000">
            <a:off x="1877219" y="4766469"/>
            <a:ext cx="202088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 t="17947" b="14519"/>
          <a:stretch>
            <a:fillRect/>
          </a:stretch>
        </p:blipFill>
        <p:spPr bwMode="auto">
          <a:xfrm rot="5400000">
            <a:off x="5550694" y="521494"/>
            <a:ext cx="2000250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 t="17245" b="11455"/>
          <a:stretch>
            <a:fillRect/>
          </a:stretch>
        </p:blipFill>
        <p:spPr bwMode="auto">
          <a:xfrm rot="5400000">
            <a:off x="7239000" y="476250"/>
            <a:ext cx="1928813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/>
          <a:srcRect t="15936" b="7869"/>
          <a:stretch>
            <a:fillRect/>
          </a:stretch>
        </p:blipFill>
        <p:spPr bwMode="auto">
          <a:xfrm rot="5400000">
            <a:off x="7049294" y="4666457"/>
            <a:ext cx="2216150" cy="159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/>
          <a:srcRect t="18266" b="15706"/>
          <a:stretch>
            <a:fillRect/>
          </a:stretch>
        </p:blipFill>
        <p:spPr bwMode="auto">
          <a:xfrm rot="5400000">
            <a:off x="3825082" y="532606"/>
            <a:ext cx="2012950" cy="151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/>
          <a:srcRect l="34631" t="21812" r="30737"/>
          <a:stretch>
            <a:fillRect/>
          </a:stretch>
        </p:blipFill>
        <p:spPr bwMode="auto">
          <a:xfrm>
            <a:off x="3632200" y="2346325"/>
            <a:ext cx="1879600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643563" y="3286125"/>
            <a:ext cx="3228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/>
              <a:t>Александра Федоровна</a:t>
            </a:r>
          </a:p>
          <a:p>
            <a:pPr algn="ctr"/>
            <a:r>
              <a:rPr lang="ru-RU" sz="2000" b="1"/>
              <a:t>1924 - 2011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9950" y="765175"/>
            <a:ext cx="4178300" cy="5464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84213" y="765175"/>
            <a:ext cx="4572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latin typeface="Calibri"/>
                <a:ea typeface="+mj-ea"/>
                <a:cs typeface="+mj-cs"/>
              </a:rPr>
              <a:t>* Звонарев</a:t>
            </a:r>
            <a:br>
              <a:rPr lang="ru-RU" sz="2400" b="1" kern="0" dirty="0">
                <a:latin typeface="Calibri"/>
                <a:ea typeface="+mj-ea"/>
                <a:cs typeface="+mj-cs"/>
              </a:rPr>
            </a:br>
            <a:r>
              <a:rPr lang="ru-RU" sz="2400" b="1" kern="0" dirty="0">
                <a:latin typeface="Calibri"/>
                <a:ea typeface="+mj-ea"/>
                <a:cs typeface="+mj-cs"/>
              </a:rPr>
              <a:t> Степан  </a:t>
            </a:r>
            <a:r>
              <a:rPr lang="ru-RU" sz="2400" b="1" kern="0" dirty="0" err="1">
                <a:latin typeface="Calibri"/>
                <a:ea typeface="+mj-ea"/>
                <a:cs typeface="+mj-cs"/>
              </a:rPr>
              <a:t>Демидович</a:t>
            </a:r>
            <a:endParaRPr lang="ru-RU" sz="2400" kern="0" dirty="0">
              <a:latin typeface="+mn-lt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39750" y="1773238"/>
            <a:ext cx="45720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b="1" dirty="0">
                <a:latin typeface="Calibri" pitchFamily="34" charset="0"/>
              </a:rPr>
              <a:t>* Ершов </a:t>
            </a:r>
          </a:p>
          <a:p>
            <a:pPr>
              <a:spcBef>
                <a:spcPct val="20000"/>
              </a:spcBef>
            </a:pPr>
            <a:r>
              <a:rPr lang="ru-RU" sz="2400" b="1" dirty="0">
                <a:latin typeface="Calibri" pitchFamily="34" charset="0"/>
              </a:rPr>
              <a:t>  Василий Александрович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74688" y="2962275"/>
            <a:ext cx="45720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b="1" dirty="0">
                <a:latin typeface="Calibri" pitchFamily="34" charset="0"/>
              </a:rPr>
              <a:t>* Иванов </a:t>
            </a:r>
          </a:p>
          <a:p>
            <a:pPr>
              <a:spcBef>
                <a:spcPct val="20000"/>
              </a:spcBef>
            </a:pPr>
            <a:r>
              <a:rPr lang="ru-RU" sz="2400" b="1" dirty="0">
                <a:latin typeface="Calibri" pitchFamily="34" charset="0"/>
              </a:rPr>
              <a:t>Александр Михайлович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27088" y="3952875"/>
            <a:ext cx="45720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b="1" dirty="0">
                <a:latin typeface="Calibri" pitchFamily="34" charset="0"/>
              </a:rPr>
              <a:t>* Рудаков</a:t>
            </a:r>
          </a:p>
          <a:p>
            <a:pPr>
              <a:spcBef>
                <a:spcPct val="20000"/>
              </a:spcBef>
            </a:pPr>
            <a:r>
              <a:rPr lang="ru-RU" sz="2400" b="1" dirty="0">
                <a:latin typeface="Calibri" pitchFamily="34" charset="0"/>
              </a:rPr>
              <a:t>Павел    Васильевич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74688" y="5084763"/>
            <a:ext cx="45720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b="1" dirty="0">
                <a:latin typeface="Calibri" pitchFamily="34" charset="0"/>
              </a:rPr>
              <a:t>* Комаров</a:t>
            </a:r>
          </a:p>
          <a:p>
            <a:pPr>
              <a:spcBef>
                <a:spcPct val="20000"/>
              </a:spcBef>
            </a:pPr>
            <a:r>
              <a:rPr lang="ru-RU" sz="2400" b="1" dirty="0">
                <a:latin typeface="Calibri" pitchFamily="34" charset="0"/>
              </a:rPr>
              <a:t>   Иван     Михайлович</a:t>
            </a:r>
          </a:p>
        </p:txBody>
      </p:sp>
      <p:pic>
        <p:nvPicPr>
          <p:cNvPr id="8" name="1-ZHuravli_-__minu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8" y="6121152"/>
            <a:ext cx="736848" cy="73684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4694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1" name="Picture 9" descr="http://alarsec.ru/upload/medialibrary/5a9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E:\год победы и славы\49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6265" y="3761656"/>
            <a:ext cx="4467735" cy="3096344"/>
          </a:xfrm>
          <a:prstGeom prst="rect">
            <a:avLst/>
          </a:prstGeom>
          <a:noFill/>
        </p:spPr>
      </p:pic>
      <p:pic>
        <p:nvPicPr>
          <p:cNvPr id="46083" name="Picture 3" descr="E:\год победы и славы\20200109_news1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1675" y="980728"/>
            <a:ext cx="4147661" cy="2808312"/>
          </a:xfrm>
          <a:prstGeom prst="rect">
            <a:avLst/>
          </a:prstGeom>
          <a:noFill/>
        </p:spPr>
      </p:pic>
      <p:pic>
        <p:nvPicPr>
          <p:cNvPr id="46084" name="Picture 4" descr="E:\год победы и славы\3d471072996148bda8d9750604e8812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736"/>
            <a:ext cx="3629772" cy="38884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93861" y="260648"/>
            <a:ext cx="80425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Выборы депутатов в Верховный Совет СССР</a:t>
            </a:r>
          </a:p>
          <a:p>
            <a:pPr algn="ctr"/>
            <a:r>
              <a:rPr lang="ru-RU" sz="3600" b="1" dirty="0" smtClean="0">
                <a:latin typeface="Monotype Corsiva" pitchFamily="66" charset="0"/>
              </a:rPr>
              <a:t>  10 февраля 1946г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6" name="Picture 3" descr="G:\новые выборы\2020-01-31_15-17-22_16071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576392">
            <a:off x="240467" y="3121172"/>
            <a:ext cx="4678716" cy="311914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новые выборы\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352928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E:\год победы и славы\ф-Выборы-в-Верхов-Совет-СССР-1950г-4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71592" cy="3410580"/>
          </a:xfrm>
          <a:prstGeom prst="rect">
            <a:avLst/>
          </a:prstGeom>
          <a:noFill/>
        </p:spPr>
      </p:pic>
      <p:pic>
        <p:nvPicPr>
          <p:cNvPr id="47107" name="Picture 3" descr="E:\год победы и славы\000e4d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436096" y="1412776"/>
            <a:ext cx="3419871" cy="3816424"/>
          </a:xfrm>
          <a:prstGeom prst="rect">
            <a:avLst/>
          </a:prstGeom>
          <a:noFill/>
        </p:spPr>
      </p:pic>
      <p:pic>
        <p:nvPicPr>
          <p:cNvPr id="1026" name="Picture 2" descr="G:\новые выборы\23dceeae5f9198f493a0132b4bf63ba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01008"/>
            <a:ext cx="5112568" cy="33569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/>
          <a:srcRect l="34227" t="17516" r="32567" b="5704"/>
          <a:stretch>
            <a:fillRect/>
          </a:stretch>
        </p:blipFill>
        <p:spPr bwMode="auto">
          <a:xfrm>
            <a:off x="467544" y="1124744"/>
            <a:ext cx="288032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3" cstate="print"/>
          <a:srcRect l="50830" t="17516" r="14304" b="5704"/>
          <a:stretch>
            <a:fillRect/>
          </a:stretch>
        </p:blipFill>
        <p:spPr bwMode="auto">
          <a:xfrm>
            <a:off x="5364088" y="764704"/>
            <a:ext cx="302433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4" cstate="print"/>
          <a:srcRect l="33397" t="17516" r="31737" b="5704"/>
          <a:stretch>
            <a:fillRect/>
          </a:stretch>
        </p:blipFill>
        <p:spPr bwMode="auto">
          <a:xfrm>
            <a:off x="2411760" y="3113584"/>
            <a:ext cx="302433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Picture 6"/>
          <p:cNvPicPr>
            <a:picLocks noChangeAspect="1" noChangeArrowheads="1"/>
          </p:cNvPicPr>
          <p:nvPr/>
        </p:nvPicPr>
        <p:blipFill>
          <a:blip r:embed="rId5" cstate="print"/>
          <a:srcRect l="33397" t="16040" r="31737" b="5704"/>
          <a:stretch>
            <a:fillRect/>
          </a:stretch>
        </p:blipFill>
        <p:spPr bwMode="auto">
          <a:xfrm>
            <a:off x="5796136" y="3041576"/>
            <a:ext cx="302433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55576" y="260648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Протоколы заседания  Исполнительного комитета </a:t>
            </a:r>
            <a:r>
              <a:rPr lang="ru-RU" sz="2400" b="1" dirty="0" err="1" smtClean="0">
                <a:latin typeface="Monotype Corsiva" pitchFamily="66" charset="0"/>
              </a:rPr>
              <a:t>Сандовского</a:t>
            </a:r>
            <a:r>
              <a:rPr lang="ru-RU" sz="2400" b="1" dirty="0" smtClean="0">
                <a:latin typeface="Monotype Corsiva" pitchFamily="66" charset="0"/>
              </a:rPr>
              <a:t>  районного Совета депутатов трудящихся  </a:t>
            </a:r>
          </a:p>
          <a:p>
            <a:r>
              <a:rPr lang="ru-RU" sz="2400" b="1" dirty="0" smtClean="0">
                <a:latin typeface="Monotype Corsiva" pitchFamily="66" charset="0"/>
              </a:rPr>
              <a:t>Начато   10 января 1946г</a:t>
            </a:r>
          </a:p>
          <a:p>
            <a:r>
              <a:rPr lang="ru-RU" sz="2400" b="1" dirty="0" smtClean="0">
                <a:latin typeface="Monotype Corsiva" pitchFamily="66" charset="0"/>
              </a:rPr>
              <a:t>Окончено  28 февраля 1946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 descr="E:\год победы и славы\Imag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03055">
            <a:off x="1023867" y="3440386"/>
            <a:ext cx="5201060" cy="3101733"/>
          </a:xfrm>
          <a:prstGeom prst="rect">
            <a:avLst/>
          </a:prstGeom>
          <a:noFill/>
        </p:spPr>
      </p:pic>
      <p:pic>
        <p:nvPicPr>
          <p:cNvPr id="48132" name="Picture 4" descr="E:\год победы и славы\navstrechu-vyboram-10-fevralya-1946-goda-krasnyi-0028311783-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4618841" cy="32801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332656"/>
            <a:ext cx="81692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latin typeface="Monotype Corsiva" pitchFamily="66" charset="0"/>
              </a:rPr>
              <a:t>Агитационно</a:t>
            </a:r>
            <a:r>
              <a:rPr lang="ru-RU" sz="3600" b="1" dirty="0" smtClean="0">
                <a:latin typeface="Monotype Corsiva" pitchFamily="66" charset="0"/>
              </a:rPr>
              <a:t> –  массовая  работа </a:t>
            </a:r>
          </a:p>
          <a:p>
            <a:r>
              <a:rPr lang="ru-RU" sz="3600" b="1" dirty="0" smtClean="0">
                <a:latin typeface="Monotype Corsiva" pitchFamily="66" charset="0"/>
              </a:rPr>
              <a:t>                                                   среди  населения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3076" name="Picture 4" descr="G:\новые выборы\110320_v2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628800"/>
            <a:ext cx="3348880" cy="46512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214290"/>
            <a:ext cx="835824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20650" h="114300"/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E:\год победы и славы\121057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8900" y="3095625"/>
            <a:ext cx="2705100" cy="3762375"/>
          </a:xfrm>
          <a:prstGeom prst="rect">
            <a:avLst/>
          </a:prstGeom>
          <a:noFill/>
        </p:spPr>
      </p:pic>
      <p:pic>
        <p:nvPicPr>
          <p:cNvPr id="49157" name="Picture 5" descr="E:\год победы и славы\236388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0"/>
            <a:ext cx="3458195" cy="2420888"/>
          </a:xfrm>
          <a:prstGeom prst="rect">
            <a:avLst/>
          </a:prstGeom>
          <a:noFill/>
        </p:spPr>
      </p:pic>
      <p:pic>
        <p:nvPicPr>
          <p:cNvPr id="2050" name="Picture 2" descr="G:\новые выборы\82fd2d47476b7a0ec9be94e8eb43497d-1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60648"/>
            <a:ext cx="3048000" cy="2880320"/>
          </a:xfrm>
          <a:prstGeom prst="rect">
            <a:avLst/>
          </a:prstGeom>
          <a:noFill/>
        </p:spPr>
      </p:pic>
      <p:pic>
        <p:nvPicPr>
          <p:cNvPr id="2051" name="Picture 3" descr="G:\новые выборы\222dd0c8616ecc54f461631110681e5c-10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05064"/>
            <a:ext cx="3048000" cy="2852936"/>
          </a:xfrm>
          <a:prstGeom prst="rect">
            <a:avLst/>
          </a:prstGeom>
          <a:noFill/>
        </p:spPr>
      </p:pic>
      <p:pic>
        <p:nvPicPr>
          <p:cNvPr id="2052" name="Picture 4" descr="G:\новые выборы\536_Анонс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32656"/>
            <a:ext cx="2485445" cy="3769420"/>
          </a:xfrm>
          <a:prstGeom prst="rect">
            <a:avLst/>
          </a:prstGeom>
          <a:noFill/>
        </p:spPr>
      </p:pic>
      <p:pic>
        <p:nvPicPr>
          <p:cNvPr id="2053" name="Picture 5" descr="G:\новые выборы\cf6233acc166b8fc7c5620101ee57411-10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2482528"/>
            <a:ext cx="3034308" cy="43754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84168" y="0"/>
            <a:ext cx="20361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Monotype Corsiva" pitchFamily="66" charset="0"/>
              </a:rPr>
              <a:t>Лозунги </a:t>
            </a:r>
            <a:endParaRPr lang="ru-RU" sz="4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E:\год победы и славы\2192_1_201_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0"/>
            <a:ext cx="4283968" cy="6790898"/>
          </a:xfrm>
          <a:prstGeom prst="rect">
            <a:avLst/>
          </a:prstGeom>
          <a:noFill/>
        </p:spPr>
      </p:pic>
      <p:pic>
        <p:nvPicPr>
          <p:cNvPr id="48133" name="Picture 5" descr="E:\год победы и славы\vse_na_vybory_v_verkhovnyj_sovet_sssr_1946_go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00232">
            <a:off x="246395" y="-119368"/>
            <a:ext cx="4284929" cy="3213697"/>
          </a:xfrm>
          <a:prstGeom prst="rect">
            <a:avLst/>
          </a:prstGeom>
          <a:noFill/>
        </p:spPr>
      </p:pic>
      <p:pic>
        <p:nvPicPr>
          <p:cNvPr id="77826" name="Picture 2" descr="E:\год победы и славы\000e4d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6"/>
            <a:ext cx="4788024" cy="36450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E:\год победы и славы\5fb194a8f0d93ca80366f5841edf714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9946" cy="3356992"/>
          </a:xfrm>
          <a:prstGeom prst="rect">
            <a:avLst/>
          </a:prstGeom>
          <a:noFill/>
        </p:spPr>
      </p:pic>
      <p:pic>
        <p:nvPicPr>
          <p:cNvPr id="78852" name="Picture 4" descr="E:\год победы и славы\f09848cc-74f5-444a-aa6c-c9ee34b94a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9"/>
            <a:ext cx="4139952" cy="3356992"/>
          </a:xfrm>
          <a:prstGeom prst="rect">
            <a:avLst/>
          </a:prstGeom>
          <a:noFill/>
        </p:spPr>
      </p:pic>
      <p:pic>
        <p:nvPicPr>
          <p:cNvPr id="78853" name="Picture 5" descr="E:\год победы и славы\god-pam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2255" y="0"/>
            <a:ext cx="4431746" cy="3573016"/>
          </a:xfrm>
          <a:prstGeom prst="rect">
            <a:avLst/>
          </a:prstGeom>
          <a:noFill/>
        </p:spPr>
      </p:pic>
      <p:pic>
        <p:nvPicPr>
          <p:cNvPr id="78854" name="Picture 6" descr="E:\год победы и славы\gradient_article_1631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42909" y="3645024"/>
            <a:ext cx="4901091" cy="32129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E:\год победы и славы\1445710701_69-electio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17441">
            <a:off x="1425950" y="1652031"/>
            <a:ext cx="5311587" cy="3824986"/>
          </a:xfrm>
          <a:prstGeom prst="rect">
            <a:avLst/>
          </a:prstGeom>
          <a:noFill/>
        </p:spPr>
      </p:pic>
      <p:pic>
        <p:nvPicPr>
          <p:cNvPr id="50179" name="Picture 3" descr="E:\год победы и славы\a02b62397faf45a5a3cf9fd6e5c3016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01368"/>
            <a:ext cx="4206374" cy="3056632"/>
          </a:xfrm>
          <a:prstGeom prst="rect">
            <a:avLst/>
          </a:prstGeom>
          <a:noFill/>
        </p:spPr>
      </p:pic>
      <p:pic>
        <p:nvPicPr>
          <p:cNvPr id="50180" name="Picture 4" descr="E:\год победы и славы\d747729b7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3585407" cy="2348880"/>
          </a:xfrm>
          <a:prstGeom prst="rect">
            <a:avLst/>
          </a:prstGeom>
          <a:noFill/>
        </p:spPr>
      </p:pic>
      <p:pic>
        <p:nvPicPr>
          <p:cNvPr id="5122" name="Picture 2" descr="G:\новые выборы\праздн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6070" y="0"/>
            <a:ext cx="4057930" cy="2780928"/>
          </a:xfrm>
          <a:prstGeom prst="rect">
            <a:avLst/>
          </a:prstGeom>
          <a:noFill/>
        </p:spPr>
      </p:pic>
      <p:pic>
        <p:nvPicPr>
          <p:cNvPr id="6" name="Picture 4" descr="E:\год победы и славы\vse-na-vibor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70001" y="4077073"/>
            <a:ext cx="4174000" cy="27809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E:\год победы и славы\20012020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14530"/>
            <a:ext cx="5256584" cy="3504389"/>
          </a:xfrm>
          <a:prstGeom prst="rect">
            <a:avLst/>
          </a:prstGeom>
          <a:noFill/>
        </p:spPr>
      </p:pic>
      <p:pic>
        <p:nvPicPr>
          <p:cNvPr id="51203" name="Picture 3" descr="E:\год победы и славы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0648"/>
            <a:ext cx="4427366" cy="3240360"/>
          </a:xfrm>
          <a:prstGeom prst="rect">
            <a:avLst/>
          </a:prstGeom>
          <a:noFill/>
        </p:spPr>
      </p:pic>
      <p:pic>
        <p:nvPicPr>
          <p:cNvPr id="4" name="Picture 7" descr="E:\год победы и славы\preview_2ab98699a92802a9a67a1b452ec42e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933056"/>
            <a:ext cx="3724664" cy="2496318"/>
          </a:xfrm>
          <a:prstGeom prst="rect">
            <a:avLst/>
          </a:prstGeom>
          <a:noFill/>
        </p:spPr>
      </p:pic>
      <p:pic>
        <p:nvPicPr>
          <p:cNvPr id="5" name="Picture 3" descr="E:\год победы и славы\den_vyborov_vse_na_vybory_v_verkhovnyj_sovet_sssr_10_fevralja_1946_god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635896" cy="27269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pic>
        <p:nvPicPr>
          <p:cNvPr id="4" name="Picture 2" descr="Презентации по памятникам героев великой отечественной войне - Новинки софта, игр, музы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8596" y="214290"/>
            <a:ext cx="8518422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i="1" dirty="0">
                <a:ln w="190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Знаем!   Помним!   Гордимся!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 l="20945" t="13086" r="19284" b="7180"/>
          <a:stretch>
            <a:fillRect/>
          </a:stretch>
        </p:blipFill>
        <p:spPr bwMode="auto">
          <a:xfrm>
            <a:off x="-24003" y="0"/>
            <a:ext cx="916800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819552"/>
            <a:ext cx="4176464" cy="303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2  РЕЧЬ ЛЕВИТАНА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220072" y="5733256"/>
            <a:ext cx="603920" cy="6039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истратор\Рабочий стол\война\войнай\Rodina_mat-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bright="-24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484438" y="0"/>
            <a:ext cx="5040312" cy="6858000"/>
          </a:xfrm>
          <a:noFill/>
        </p:spPr>
      </p:pic>
      <p:pic>
        <p:nvPicPr>
          <p:cNvPr id="3" name="3 СВЯЩЕННАЯ ВОЙНА -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5733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8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onovoi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fonovoi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0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fonovoi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fonovoi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950" y="0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fonovoi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475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 descr="fonovoi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1196975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 descr="fonovoi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4552950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 descr="fonovoi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950" y="2276475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 descr="fonovoi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52950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 descr="fonovoi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552950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12" descr="fonovoi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76475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13" descr="fonovoi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950" y="4552950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16" descr="blitz-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0" name="WordArt 20"/>
          <p:cNvSpPr>
            <a:spLocks noChangeArrowheads="1" noChangeShapeType="1" noTextEdit="1"/>
          </p:cNvSpPr>
          <p:nvPr/>
        </p:nvSpPr>
        <p:spPr bwMode="auto">
          <a:xfrm>
            <a:off x="647700" y="1412875"/>
            <a:ext cx="8496300" cy="115093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DE203B"/>
                    </a:gs>
                    <a:gs pos="100000">
                      <a:srgbClr val="000000"/>
                    </a:gs>
                  </a:gsLst>
                  <a:lin ang="27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ВОЙНА -</a:t>
            </a:r>
          </a:p>
        </p:txBody>
      </p:sp>
      <p:sp>
        <p:nvSpPr>
          <p:cNvPr id="5141" name="WordArt 21"/>
          <p:cNvSpPr>
            <a:spLocks noChangeArrowheads="1" noChangeShapeType="1" noTextEdit="1"/>
          </p:cNvSpPr>
          <p:nvPr/>
        </p:nvSpPr>
        <p:spPr bwMode="auto">
          <a:xfrm>
            <a:off x="323850" y="3933825"/>
            <a:ext cx="8208963" cy="20367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72126"/>
                    </a:gs>
                    <a:gs pos="100000">
                      <a:srgbClr val="000000"/>
                    </a:gs>
                  </a:gsLst>
                  <a:lin ang="27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СТРАШНЕЕ НЕТУ</a:t>
            </a:r>
          </a:p>
          <a:p>
            <a:pPr algn="ctr"/>
            <a:r>
              <a:rPr lang="ru-RU" sz="3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72126"/>
                    </a:gs>
                    <a:gs pos="100000">
                      <a:srgbClr val="000000"/>
                    </a:gs>
                  </a:gsLst>
                  <a:lin ang="27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СЛОВА</a:t>
            </a:r>
          </a:p>
        </p:txBody>
      </p:sp>
      <p:pic>
        <p:nvPicPr>
          <p:cNvPr id="5142" name="Picture 22" descr="вой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65400"/>
            <a:ext cx="5184775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3" name="Picture 23" descr="дети войн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6100" y="3508375"/>
            <a:ext cx="4643438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4" name="Picture 24" descr="ленинград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531172" y="2780928"/>
            <a:ext cx="6093450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5" name="Picture 25" descr="плач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41126" y="2636912"/>
            <a:ext cx="5302874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1-ZHuravli_-__minu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 flipH="1" flipV="1">
            <a:off x="539552" y="5921896"/>
            <a:ext cx="936104" cy="936104"/>
          </a:xfrm>
          <a:prstGeom prst="rect">
            <a:avLst/>
          </a:prstGeom>
        </p:spPr>
      </p:pic>
    </p:spTree>
  </p:cSld>
  <p:clrMapOvr>
    <a:masterClrMapping/>
  </p:clrMapOvr>
  <p:transition spd="slow" advClick="0" advTm="7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1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514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5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5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5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000"/>
                            </p:stCondLst>
                            <p:childTnLst>
                              <p:par>
                                <p:cTn id="3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50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5140" grpId="0" animBg="1"/>
      <p:bldP spid="51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 l="8302" t="13289" r="31918" b="6978"/>
          <a:stretch>
            <a:fillRect/>
          </a:stretch>
        </p:blipFill>
        <p:spPr bwMode="auto">
          <a:xfrm>
            <a:off x="0" y="-57780"/>
            <a:ext cx="9144000" cy="6915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5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 flipH="1">
            <a:off x="323528" y="1340768"/>
            <a:ext cx="849694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Враг не ступал на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Сандовскую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землю, но тяготы войны жители района познали.</a:t>
            </a: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начала войны на фронт было мобилизовано 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8586 человек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не вернулись с фронта 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5840 человек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Более 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2000 </a:t>
            </a:r>
            <a:r>
              <a:rPr kumimoji="0" lang="ru-RU" sz="3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сандовчан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награждены орденами и медалями.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Родина высоко оценила подвиги тружеников тыла. Более 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7000 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сандовчан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награждены медалью 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доблестный труд в годы Великой Отечественной войны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476672"/>
            <a:ext cx="77768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latin typeface="Monotype Corsiva" pitchFamily="66" charset="0"/>
              </a:rPr>
              <a:t>Сандовский</a:t>
            </a:r>
            <a:r>
              <a:rPr lang="ru-RU" sz="4400" b="1" dirty="0" smtClean="0">
                <a:latin typeface="Monotype Corsiva" pitchFamily="66" charset="0"/>
              </a:rPr>
              <a:t>  район в годы  войны</a:t>
            </a:r>
            <a:endParaRPr lang="ru-RU" sz="4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 advClick="0" advTm="75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 l="40559" t="18986" r="22877" b="38228"/>
          <a:stretch>
            <a:fillRect/>
          </a:stretch>
        </p:blipFill>
        <p:spPr bwMode="auto">
          <a:xfrm>
            <a:off x="3671392" y="836712"/>
            <a:ext cx="547260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6" descr="ммм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1"/>
            <a:ext cx="4934808" cy="285293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499992" y="4797152"/>
            <a:ext cx="4644008" cy="1152128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Всё для фронта, </a:t>
            </a:r>
            <a:b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всё для победы</a:t>
            </a: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  <p:pic>
        <p:nvPicPr>
          <p:cNvPr id="7" name="Picture 18" descr="Блокада Ленинграда в фотография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4984"/>
            <a:ext cx="4303712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 l="20945" t="11610" r="19284" b="8657"/>
          <a:stretch>
            <a:fillRect/>
          </a:stretch>
        </p:blipFill>
        <p:spPr bwMode="auto">
          <a:xfrm>
            <a:off x="-24003" y="0"/>
            <a:ext cx="9168003" cy="687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1183</TotalTime>
  <Words>176</Words>
  <Application>Microsoft Office PowerPoint</Application>
  <PresentationFormat>Экран (4:3)</PresentationFormat>
  <Paragraphs>38</Paragraphs>
  <Slides>25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Оформление по умолчанию</vt:lpstr>
      <vt:lpstr>75-летию  Победы посвящается…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Берлинская операция апрель-май 1945 г</vt:lpstr>
      <vt:lpstr>САЛЮТ   ПОБЕДЫ!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65-летию Победы посвящается…</dc:title>
  <dc:creator>Alex</dc:creator>
  <cp:lastModifiedBy>лукино</cp:lastModifiedBy>
  <cp:revision>87</cp:revision>
  <dcterms:created xsi:type="dcterms:W3CDTF">2009-08-30T20:25:23Z</dcterms:created>
  <dcterms:modified xsi:type="dcterms:W3CDTF">2020-11-07T11:07:53Z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2308311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