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7"/>
  </p:notesMasterIdLst>
  <p:sldIdLst>
    <p:sldId id="256" r:id="rId2"/>
    <p:sldId id="257" r:id="rId3"/>
    <p:sldId id="410" r:id="rId4"/>
    <p:sldId id="271" r:id="rId5"/>
    <p:sldId id="273" r:id="rId6"/>
    <p:sldId id="275" r:id="rId7"/>
    <p:sldId id="276" r:id="rId8"/>
    <p:sldId id="277" r:id="rId9"/>
    <p:sldId id="278" r:id="rId10"/>
    <p:sldId id="279" r:id="rId11"/>
    <p:sldId id="280" r:id="rId12"/>
    <p:sldId id="272" r:id="rId13"/>
    <p:sldId id="282" r:id="rId14"/>
    <p:sldId id="298" r:id="rId15"/>
    <p:sldId id="299" r:id="rId16"/>
    <p:sldId id="300" r:id="rId17"/>
    <p:sldId id="301" r:id="rId18"/>
    <p:sldId id="302" r:id="rId19"/>
    <p:sldId id="303" r:id="rId20"/>
    <p:sldId id="304" r:id="rId21"/>
    <p:sldId id="411" r:id="rId22"/>
    <p:sldId id="290" r:id="rId23"/>
    <p:sldId id="291" r:id="rId24"/>
    <p:sldId id="292" r:id="rId25"/>
    <p:sldId id="293" r:id="rId26"/>
    <p:sldId id="294" r:id="rId27"/>
    <p:sldId id="295" r:id="rId28"/>
    <p:sldId id="296" r:id="rId29"/>
    <p:sldId id="297" r:id="rId30"/>
    <p:sldId id="417" r:id="rId31"/>
    <p:sldId id="312" r:id="rId32"/>
    <p:sldId id="305" r:id="rId33"/>
    <p:sldId id="306" r:id="rId34"/>
    <p:sldId id="307" r:id="rId35"/>
    <p:sldId id="308" r:id="rId36"/>
    <p:sldId id="309" r:id="rId37"/>
    <p:sldId id="310" r:id="rId38"/>
    <p:sldId id="311" r:id="rId39"/>
    <p:sldId id="412" r:id="rId40"/>
    <p:sldId id="320" r:id="rId41"/>
    <p:sldId id="314" r:id="rId42"/>
    <p:sldId id="315" r:id="rId43"/>
    <p:sldId id="316" r:id="rId44"/>
    <p:sldId id="317" r:id="rId45"/>
    <p:sldId id="318" r:id="rId46"/>
    <p:sldId id="319" r:id="rId47"/>
    <p:sldId id="418" r:id="rId48"/>
    <p:sldId id="322" r:id="rId49"/>
    <p:sldId id="323" r:id="rId50"/>
    <p:sldId id="324" r:id="rId51"/>
    <p:sldId id="325" r:id="rId52"/>
    <p:sldId id="326" r:id="rId53"/>
    <p:sldId id="327" r:id="rId54"/>
    <p:sldId id="328" r:id="rId55"/>
    <p:sldId id="413" r:id="rId56"/>
    <p:sldId id="329" r:id="rId57"/>
    <p:sldId id="332" r:id="rId58"/>
    <p:sldId id="333" r:id="rId59"/>
    <p:sldId id="334" r:id="rId60"/>
    <p:sldId id="335" r:id="rId61"/>
    <p:sldId id="336" r:id="rId62"/>
    <p:sldId id="337" r:id="rId63"/>
    <p:sldId id="339" r:id="rId64"/>
    <p:sldId id="419" r:id="rId65"/>
    <p:sldId id="356" r:id="rId66"/>
    <p:sldId id="345" r:id="rId67"/>
    <p:sldId id="346" r:id="rId68"/>
    <p:sldId id="347" r:id="rId69"/>
    <p:sldId id="348" r:id="rId70"/>
    <p:sldId id="349" r:id="rId71"/>
    <p:sldId id="350" r:id="rId72"/>
    <p:sldId id="352" r:id="rId73"/>
    <p:sldId id="414" r:id="rId74"/>
    <p:sldId id="357" r:id="rId75"/>
    <p:sldId id="358" r:id="rId76"/>
    <p:sldId id="359" r:id="rId77"/>
    <p:sldId id="360" r:id="rId78"/>
    <p:sldId id="361" r:id="rId79"/>
    <p:sldId id="362" r:id="rId80"/>
    <p:sldId id="363" r:id="rId81"/>
    <p:sldId id="364" r:id="rId82"/>
    <p:sldId id="420" r:id="rId83"/>
    <p:sldId id="373" r:id="rId84"/>
    <p:sldId id="365" r:id="rId85"/>
    <p:sldId id="366" r:id="rId86"/>
    <p:sldId id="367" r:id="rId87"/>
    <p:sldId id="368" r:id="rId88"/>
    <p:sldId id="369" r:id="rId89"/>
    <p:sldId id="370" r:id="rId90"/>
    <p:sldId id="371" r:id="rId91"/>
    <p:sldId id="415" r:id="rId92"/>
    <p:sldId id="374" r:id="rId93"/>
    <p:sldId id="375" r:id="rId94"/>
    <p:sldId id="376" r:id="rId95"/>
    <p:sldId id="377" r:id="rId96"/>
    <p:sldId id="378" r:id="rId97"/>
    <p:sldId id="379" r:id="rId98"/>
    <p:sldId id="380" r:id="rId99"/>
    <p:sldId id="381" r:id="rId100"/>
    <p:sldId id="382" r:id="rId101"/>
    <p:sldId id="421" r:id="rId102"/>
    <p:sldId id="392" r:id="rId103"/>
    <p:sldId id="383" r:id="rId104"/>
    <p:sldId id="384" r:id="rId105"/>
    <p:sldId id="385" r:id="rId106"/>
    <p:sldId id="386" r:id="rId107"/>
    <p:sldId id="387" r:id="rId108"/>
    <p:sldId id="388" r:id="rId109"/>
    <p:sldId id="389" r:id="rId110"/>
    <p:sldId id="416" r:id="rId111"/>
    <p:sldId id="393" r:id="rId112"/>
    <p:sldId id="394" r:id="rId113"/>
    <p:sldId id="395" r:id="rId114"/>
    <p:sldId id="396" r:id="rId115"/>
    <p:sldId id="397" r:id="rId116"/>
    <p:sldId id="398" r:id="rId117"/>
    <p:sldId id="399" r:id="rId118"/>
    <p:sldId id="400" r:id="rId119"/>
    <p:sldId id="422" r:id="rId120"/>
    <p:sldId id="409" r:id="rId121"/>
    <p:sldId id="401" r:id="rId122"/>
    <p:sldId id="402" r:id="rId123"/>
    <p:sldId id="403" r:id="rId124"/>
    <p:sldId id="404" r:id="rId125"/>
    <p:sldId id="405" r:id="rId126"/>
    <p:sldId id="406" r:id="rId127"/>
    <p:sldId id="407" r:id="rId128"/>
    <p:sldId id="431" r:id="rId129"/>
    <p:sldId id="423" r:id="rId130"/>
    <p:sldId id="424" r:id="rId131"/>
    <p:sldId id="426" r:id="rId132"/>
    <p:sldId id="427" r:id="rId133"/>
    <p:sldId id="428" r:id="rId134"/>
    <p:sldId id="430" r:id="rId135"/>
    <p:sldId id="270" r:id="rId1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presProps" Target="pres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CA4582-B545-403A-9E63-3A9F629D24BF}" type="datetimeFigureOut">
              <a:rPr lang="ru-RU" smtClean="0"/>
              <a:t>12.04.2025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ED802A-34E9-452D-A7D8-272977818E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4214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EAA4933-86FE-4790-9D08-86F29FD3D6D2}" type="slidenum">
              <a:rPr lang="en-US" altLang="ru-RU"/>
              <a:pPr/>
              <a:t>41</a:t>
            </a:fld>
            <a:endParaRPr lang="en-US" altLang="ru-RU"/>
          </a:p>
        </p:txBody>
      </p:sp>
      <p:sp>
        <p:nvSpPr>
          <p:cNvPr id="6041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6042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677192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D19F5F3A-6164-49B4-9BA2-D69E107A8E86}" type="slidenum">
              <a:rPr lang="en-US" altLang="ru-RU"/>
              <a:pPr/>
              <a:t>52</a:t>
            </a:fld>
            <a:endParaRPr lang="en-US" altLang="ru-RU"/>
          </a:p>
        </p:txBody>
      </p:sp>
      <p:sp>
        <p:nvSpPr>
          <p:cNvPr id="8294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8294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0391784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71EEB2CB-3705-466F-B74B-37BAE46D7E54}" type="slidenum">
              <a:rPr lang="en-US" altLang="ru-RU"/>
              <a:pPr/>
              <a:t>53</a:t>
            </a:fld>
            <a:endParaRPr lang="en-US" altLang="ru-RU"/>
          </a:p>
        </p:txBody>
      </p:sp>
      <p:sp>
        <p:nvSpPr>
          <p:cNvPr id="849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8499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0343380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BD7C1364-0B2F-4239-A45A-647DB194B7D6}" type="slidenum">
              <a:rPr lang="en-US" altLang="ru-RU"/>
              <a:pPr/>
              <a:t>54</a:t>
            </a:fld>
            <a:endParaRPr lang="en-US" altLang="ru-RU"/>
          </a:p>
        </p:txBody>
      </p:sp>
      <p:sp>
        <p:nvSpPr>
          <p:cNvPr id="870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870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8881127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B9DF15F-B98C-453C-8BD2-33E986BC5908}" type="slidenum">
              <a:rPr lang="en-US" altLang="ru-RU"/>
              <a:pPr/>
              <a:t>57</a:t>
            </a:fld>
            <a:endParaRPr lang="en-US" altLang="ru-RU"/>
          </a:p>
        </p:txBody>
      </p:sp>
      <p:sp>
        <p:nvSpPr>
          <p:cNvPr id="952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7571272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E6EB0ED8-D355-4EBA-B319-9053E6827AE6}" type="slidenum">
              <a:rPr lang="en-US" altLang="ru-RU"/>
              <a:pPr/>
              <a:t>58</a:t>
            </a:fld>
            <a:endParaRPr lang="en-US" altLang="ru-RU"/>
          </a:p>
        </p:txBody>
      </p:sp>
      <p:sp>
        <p:nvSpPr>
          <p:cNvPr id="9728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728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9508288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8DEC7AA-C992-4B14-9BF9-A131E5F0DB36}" type="slidenum">
              <a:rPr lang="en-US" altLang="ru-RU"/>
              <a:pPr/>
              <a:t>59</a:t>
            </a:fld>
            <a:endParaRPr lang="en-US" altLang="ru-RU"/>
          </a:p>
        </p:txBody>
      </p:sp>
      <p:sp>
        <p:nvSpPr>
          <p:cNvPr id="993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93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8125910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354CC756-6555-459E-B6BD-9E56221A20B5}" type="slidenum">
              <a:rPr lang="en-US" altLang="ru-RU"/>
              <a:pPr/>
              <a:t>60</a:t>
            </a:fld>
            <a:endParaRPr lang="en-US" altLang="ru-RU"/>
          </a:p>
        </p:txBody>
      </p:sp>
      <p:sp>
        <p:nvSpPr>
          <p:cNvPr id="10137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0138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7175596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C1657E60-90FD-47A2-952E-F9FBF1C47F3E}" type="slidenum">
              <a:rPr lang="en-US" altLang="ru-RU"/>
              <a:pPr/>
              <a:t>61</a:t>
            </a:fld>
            <a:endParaRPr lang="en-US" altLang="ru-RU"/>
          </a:p>
        </p:txBody>
      </p:sp>
      <p:sp>
        <p:nvSpPr>
          <p:cNvPr id="1034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0342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7661915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FC63705D-243C-47DA-9BC6-2E01213BC536}" type="slidenum">
              <a:rPr lang="en-US" altLang="ru-RU"/>
              <a:pPr/>
              <a:t>62</a:t>
            </a:fld>
            <a:endParaRPr lang="en-US" altLang="ru-RU"/>
          </a:p>
        </p:txBody>
      </p:sp>
      <p:sp>
        <p:nvSpPr>
          <p:cNvPr id="1054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0547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6874258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687AA001-19E5-4EC7-A2E4-67EC80D3469E}" type="slidenum">
              <a:rPr lang="en-US" altLang="ru-RU"/>
              <a:pPr/>
              <a:t>63</a:t>
            </a:fld>
            <a:endParaRPr lang="en-US" altLang="ru-RU"/>
          </a:p>
        </p:txBody>
      </p:sp>
      <p:sp>
        <p:nvSpPr>
          <p:cNvPr id="10957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0957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0438470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CF83C42F-82DB-43E4-B0E2-A40693FB60B3}" type="slidenum">
              <a:rPr lang="en-US" altLang="ru-RU"/>
              <a:pPr/>
              <a:t>42</a:t>
            </a:fld>
            <a:endParaRPr lang="en-US" altLang="ru-RU"/>
          </a:p>
        </p:txBody>
      </p:sp>
      <p:sp>
        <p:nvSpPr>
          <p:cNvPr id="6246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6246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190449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E44FACA-6876-4EA5-A8B7-850782E180B2}" type="slidenum">
              <a:rPr lang="en-US" altLang="ru-RU"/>
              <a:pPr/>
              <a:t>66</a:t>
            </a:fld>
            <a:endParaRPr lang="en-US" altLang="ru-RU"/>
          </a:p>
        </p:txBody>
      </p:sp>
      <p:sp>
        <p:nvSpPr>
          <p:cNvPr id="11981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1981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9241827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07F7E747-4E5F-4AA8-9E46-1EAD16649013}" type="slidenum">
              <a:rPr lang="en-US" altLang="ru-RU"/>
              <a:pPr/>
              <a:t>67</a:t>
            </a:fld>
            <a:endParaRPr lang="en-US" altLang="ru-RU"/>
          </a:p>
        </p:txBody>
      </p:sp>
      <p:sp>
        <p:nvSpPr>
          <p:cNvPr id="12185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2186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1641312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20FC4D1E-1D34-486C-B20B-135D42811320}" type="slidenum">
              <a:rPr lang="en-US" altLang="ru-RU"/>
              <a:pPr/>
              <a:t>68</a:t>
            </a:fld>
            <a:endParaRPr lang="en-US" altLang="ru-RU"/>
          </a:p>
        </p:txBody>
      </p:sp>
      <p:sp>
        <p:nvSpPr>
          <p:cNvPr id="12390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2390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0650124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A9130D97-4D2E-4DA2-9399-61E033166806}" type="slidenum">
              <a:rPr lang="en-US" altLang="ru-RU"/>
              <a:pPr/>
              <a:t>69</a:t>
            </a:fld>
            <a:endParaRPr lang="en-US" altLang="ru-RU"/>
          </a:p>
        </p:txBody>
      </p:sp>
      <p:sp>
        <p:nvSpPr>
          <p:cNvPr id="12595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2595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8191449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634704AE-A1BE-43B8-AD19-FCAFDC1C3437}" type="slidenum">
              <a:rPr lang="en-US" altLang="ru-RU"/>
              <a:pPr/>
              <a:t>70</a:t>
            </a:fld>
            <a:endParaRPr lang="en-US" altLang="ru-RU"/>
          </a:p>
        </p:txBody>
      </p:sp>
      <p:sp>
        <p:nvSpPr>
          <p:cNvPr id="12800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2800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3789450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702B113A-3459-4E36-B0DC-51822136D7DF}" type="slidenum">
              <a:rPr lang="en-US" altLang="ru-RU"/>
              <a:pPr/>
              <a:t>71</a:t>
            </a:fld>
            <a:endParaRPr lang="en-US" altLang="ru-RU"/>
          </a:p>
        </p:txBody>
      </p:sp>
      <p:sp>
        <p:nvSpPr>
          <p:cNvPr id="13005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3005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54520232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D491B074-68A8-437F-A7B4-E9C4C2B08185}" type="slidenum">
              <a:rPr lang="en-US" altLang="ru-RU"/>
              <a:pPr/>
              <a:t>72</a:t>
            </a:fld>
            <a:endParaRPr lang="en-US" altLang="ru-RU"/>
          </a:p>
        </p:txBody>
      </p:sp>
      <p:sp>
        <p:nvSpPr>
          <p:cNvPr id="13414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3414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78221611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B9DF15F-B98C-453C-8BD2-33E986BC5908}" type="slidenum">
              <a:rPr lang="en-US" altLang="ru-RU"/>
              <a:pPr/>
              <a:t>75</a:t>
            </a:fld>
            <a:endParaRPr lang="en-US" altLang="ru-RU"/>
          </a:p>
        </p:txBody>
      </p:sp>
      <p:sp>
        <p:nvSpPr>
          <p:cNvPr id="952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72331000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B9DF15F-B98C-453C-8BD2-33E986BC5908}" type="slidenum">
              <a:rPr lang="en-US" altLang="ru-RU"/>
              <a:pPr/>
              <a:t>76</a:t>
            </a:fld>
            <a:endParaRPr lang="en-US" altLang="ru-RU"/>
          </a:p>
        </p:txBody>
      </p:sp>
      <p:sp>
        <p:nvSpPr>
          <p:cNvPr id="952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74507656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B9DF15F-B98C-453C-8BD2-33E986BC5908}" type="slidenum">
              <a:rPr lang="en-US" altLang="ru-RU"/>
              <a:pPr/>
              <a:t>77</a:t>
            </a:fld>
            <a:endParaRPr lang="en-US" altLang="ru-RU"/>
          </a:p>
        </p:txBody>
      </p:sp>
      <p:sp>
        <p:nvSpPr>
          <p:cNvPr id="952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371378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8531E002-0EB5-48C9-838B-34C26D09A72C}" type="slidenum">
              <a:rPr lang="en-US" altLang="ru-RU"/>
              <a:pPr/>
              <a:t>43</a:t>
            </a:fld>
            <a:endParaRPr lang="en-US" altLang="ru-RU"/>
          </a:p>
        </p:txBody>
      </p:sp>
      <p:sp>
        <p:nvSpPr>
          <p:cNvPr id="6451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6451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05793227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B9DF15F-B98C-453C-8BD2-33E986BC5908}" type="slidenum">
              <a:rPr lang="en-US" altLang="ru-RU"/>
              <a:pPr/>
              <a:t>78</a:t>
            </a:fld>
            <a:endParaRPr lang="en-US" altLang="ru-RU"/>
          </a:p>
        </p:txBody>
      </p:sp>
      <p:sp>
        <p:nvSpPr>
          <p:cNvPr id="952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36581488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B9DF15F-B98C-453C-8BD2-33E986BC5908}" type="slidenum">
              <a:rPr lang="en-US" altLang="ru-RU"/>
              <a:pPr/>
              <a:t>79</a:t>
            </a:fld>
            <a:endParaRPr lang="en-US" altLang="ru-RU"/>
          </a:p>
        </p:txBody>
      </p:sp>
      <p:sp>
        <p:nvSpPr>
          <p:cNvPr id="952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42340382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B9DF15F-B98C-453C-8BD2-33E986BC5908}" type="slidenum">
              <a:rPr lang="en-US" altLang="ru-RU"/>
              <a:pPr/>
              <a:t>80</a:t>
            </a:fld>
            <a:endParaRPr lang="en-US" altLang="ru-RU"/>
          </a:p>
        </p:txBody>
      </p:sp>
      <p:sp>
        <p:nvSpPr>
          <p:cNvPr id="952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94859450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B9DF15F-B98C-453C-8BD2-33E986BC5908}" type="slidenum">
              <a:rPr lang="en-US" altLang="ru-RU"/>
              <a:pPr/>
              <a:t>81</a:t>
            </a:fld>
            <a:endParaRPr lang="en-US" altLang="ru-RU"/>
          </a:p>
        </p:txBody>
      </p:sp>
      <p:sp>
        <p:nvSpPr>
          <p:cNvPr id="952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2976103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B9DF15F-B98C-453C-8BD2-33E986BC5908}" type="slidenum">
              <a:rPr lang="en-US" altLang="ru-RU"/>
              <a:pPr/>
              <a:t>84</a:t>
            </a:fld>
            <a:endParaRPr lang="en-US" altLang="ru-RU"/>
          </a:p>
        </p:txBody>
      </p:sp>
      <p:sp>
        <p:nvSpPr>
          <p:cNvPr id="952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13776694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B9DF15F-B98C-453C-8BD2-33E986BC5908}" type="slidenum">
              <a:rPr lang="en-US" altLang="ru-RU"/>
              <a:pPr/>
              <a:t>85</a:t>
            </a:fld>
            <a:endParaRPr lang="en-US" altLang="ru-RU"/>
          </a:p>
        </p:txBody>
      </p:sp>
      <p:sp>
        <p:nvSpPr>
          <p:cNvPr id="952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04571496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B9DF15F-B98C-453C-8BD2-33E986BC5908}" type="slidenum">
              <a:rPr lang="en-US" altLang="ru-RU"/>
              <a:pPr/>
              <a:t>86</a:t>
            </a:fld>
            <a:endParaRPr lang="en-US" altLang="ru-RU"/>
          </a:p>
        </p:txBody>
      </p:sp>
      <p:sp>
        <p:nvSpPr>
          <p:cNvPr id="952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63588937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B9DF15F-B98C-453C-8BD2-33E986BC5908}" type="slidenum">
              <a:rPr lang="en-US" altLang="ru-RU"/>
              <a:pPr/>
              <a:t>87</a:t>
            </a:fld>
            <a:endParaRPr lang="en-US" altLang="ru-RU"/>
          </a:p>
        </p:txBody>
      </p:sp>
      <p:sp>
        <p:nvSpPr>
          <p:cNvPr id="952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97921607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B9DF15F-B98C-453C-8BD2-33E986BC5908}" type="slidenum">
              <a:rPr lang="en-US" altLang="ru-RU"/>
              <a:pPr/>
              <a:t>88</a:t>
            </a:fld>
            <a:endParaRPr lang="en-US" altLang="ru-RU"/>
          </a:p>
        </p:txBody>
      </p:sp>
      <p:sp>
        <p:nvSpPr>
          <p:cNvPr id="952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7243592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B9DF15F-B98C-453C-8BD2-33E986BC5908}" type="slidenum">
              <a:rPr lang="en-US" altLang="ru-RU"/>
              <a:pPr/>
              <a:t>89</a:t>
            </a:fld>
            <a:endParaRPr lang="en-US" altLang="ru-RU"/>
          </a:p>
        </p:txBody>
      </p:sp>
      <p:sp>
        <p:nvSpPr>
          <p:cNvPr id="952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5286428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2A6F9078-0D1B-403A-9BD3-B657D947143A}" type="slidenum">
              <a:rPr lang="en-US" altLang="ru-RU"/>
              <a:pPr/>
              <a:t>44</a:t>
            </a:fld>
            <a:endParaRPr lang="en-US" altLang="ru-RU"/>
          </a:p>
        </p:txBody>
      </p:sp>
      <p:sp>
        <p:nvSpPr>
          <p:cNvPr id="6656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6656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6168860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B9DF15F-B98C-453C-8BD2-33E986BC5908}" type="slidenum">
              <a:rPr lang="en-US" altLang="ru-RU"/>
              <a:pPr/>
              <a:t>90</a:t>
            </a:fld>
            <a:endParaRPr lang="en-US" altLang="ru-RU"/>
          </a:p>
        </p:txBody>
      </p:sp>
      <p:sp>
        <p:nvSpPr>
          <p:cNvPr id="952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99363174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B9DF15F-B98C-453C-8BD2-33E986BC5908}" type="slidenum">
              <a:rPr lang="en-US" altLang="ru-RU"/>
              <a:pPr/>
              <a:t>93</a:t>
            </a:fld>
            <a:endParaRPr lang="en-US" altLang="ru-RU"/>
          </a:p>
        </p:txBody>
      </p:sp>
      <p:sp>
        <p:nvSpPr>
          <p:cNvPr id="952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23379171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B9DF15F-B98C-453C-8BD2-33E986BC5908}" type="slidenum">
              <a:rPr lang="en-US" altLang="ru-RU"/>
              <a:pPr/>
              <a:t>94</a:t>
            </a:fld>
            <a:endParaRPr lang="en-US" altLang="ru-RU"/>
          </a:p>
        </p:txBody>
      </p:sp>
      <p:sp>
        <p:nvSpPr>
          <p:cNvPr id="952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66358678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B9DF15F-B98C-453C-8BD2-33E986BC5908}" type="slidenum">
              <a:rPr lang="en-US" altLang="ru-RU"/>
              <a:pPr/>
              <a:t>95</a:t>
            </a:fld>
            <a:endParaRPr lang="en-US" altLang="ru-RU"/>
          </a:p>
        </p:txBody>
      </p:sp>
      <p:sp>
        <p:nvSpPr>
          <p:cNvPr id="952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65832481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B9DF15F-B98C-453C-8BD2-33E986BC5908}" type="slidenum">
              <a:rPr lang="en-US" altLang="ru-RU"/>
              <a:pPr/>
              <a:t>96</a:t>
            </a:fld>
            <a:endParaRPr lang="en-US" altLang="ru-RU"/>
          </a:p>
        </p:txBody>
      </p:sp>
      <p:sp>
        <p:nvSpPr>
          <p:cNvPr id="952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73430179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B9DF15F-B98C-453C-8BD2-33E986BC5908}" type="slidenum">
              <a:rPr lang="en-US" altLang="ru-RU"/>
              <a:pPr/>
              <a:t>97</a:t>
            </a:fld>
            <a:endParaRPr lang="en-US" altLang="ru-RU"/>
          </a:p>
        </p:txBody>
      </p:sp>
      <p:sp>
        <p:nvSpPr>
          <p:cNvPr id="952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53955852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B9DF15F-B98C-453C-8BD2-33E986BC5908}" type="slidenum">
              <a:rPr lang="en-US" altLang="ru-RU"/>
              <a:pPr/>
              <a:t>98</a:t>
            </a:fld>
            <a:endParaRPr lang="en-US" altLang="ru-RU"/>
          </a:p>
        </p:txBody>
      </p:sp>
      <p:sp>
        <p:nvSpPr>
          <p:cNvPr id="952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55819393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B9DF15F-B98C-453C-8BD2-33E986BC5908}" type="slidenum">
              <a:rPr lang="en-US" altLang="ru-RU"/>
              <a:pPr/>
              <a:t>99</a:t>
            </a:fld>
            <a:endParaRPr lang="en-US" altLang="ru-RU"/>
          </a:p>
        </p:txBody>
      </p:sp>
      <p:sp>
        <p:nvSpPr>
          <p:cNvPr id="952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417138458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B9DF15F-B98C-453C-8BD2-33E986BC5908}" type="slidenum">
              <a:rPr lang="en-US" altLang="ru-RU"/>
              <a:pPr/>
              <a:t>100</a:t>
            </a:fld>
            <a:endParaRPr lang="en-US" altLang="ru-RU"/>
          </a:p>
        </p:txBody>
      </p:sp>
      <p:sp>
        <p:nvSpPr>
          <p:cNvPr id="952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78543329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B9DF15F-B98C-453C-8BD2-33E986BC5908}" type="slidenum">
              <a:rPr lang="en-US" altLang="ru-RU"/>
              <a:pPr/>
              <a:t>103</a:t>
            </a:fld>
            <a:endParaRPr lang="en-US" altLang="ru-RU"/>
          </a:p>
        </p:txBody>
      </p:sp>
      <p:sp>
        <p:nvSpPr>
          <p:cNvPr id="952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9280880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0AC8B520-70B3-46FE-984C-2E0BF3429F2B}" type="slidenum">
              <a:rPr lang="en-US" altLang="ru-RU"/>
              <a:pPr/>
              <a:t>45</a:t>
            </a:fld>
            <a:endParaRPr lang="en-US" altLang="ru-RU"/>
          </a:p>
        </p:txBody>
      </p:sp>
      <p:sp>
        <p:nvSpPr>
          <p:cNvPr id="6861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6861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94392256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B9DF15F-B98C-453C-8BD2-33E986BC5908}" type="slidenum">
              <a:rPr lang="en-US" altLang="ru-RU"/>
              <a:pPr/>
              <a:t>104</a:t>
            </a:fld>
            <a:endParaRPr lang="en-US" altLang="ru-RU"/>
          </a:p>
        </p:txBody>
      </p:sp>
      <p:sp>
        <p:nvSpPr>
          <p:cNvPr id="952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86471690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B9DF15F-B98C-453C-8BD2-33E986BC5908}" type="slidenum">
              <a:rPr lang="en-US" altLang="ru-RU"/>
              <a:pPr/>
              <a:t>105</a:t>
            </a:fld>
            <a:endParaRPr lang="en-US" altLang="ru-RU"/>
          </a:p>
        </p:txBody>
      </p:sp>
      <p:sp>
        <p:nvSpPr>
          <p:cNvPr id="952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61637760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B9DF15F-B98C-453C-8BD2-33E986BC5908}" type="slidenum">
              <a:rPr lang="en-US" altLang="ru-RU"/>
              <a:pPr/>
              <a:t>106</a:t>
            </a:fld>
            <a:endParaRPr lang="en-US" altLang="ru-RU"/>
          </a:p>
        </p:txBody>
      </p:sp>
      <p:sp>
        <p:nvSpPr>
          <p:cNvPr id="952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657003029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B9DF15F-B98C-453C-8BD2-33E986BC5908}" type="slidenum">
              <a:rPr lang="en-US" altLang="ru-RU"/>
              <a:pPr/>
              <a:t>107</a:t>
            </a:fld>
            <a:endParaRPr lang="en-US" altLang="ru-RU"/>
          </a:p>
        </p:txBody>
      </p:sp>
      <p:sp>
        <p:nvSpPr>
          <p:cNvPr id="952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073421012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B9DF15F-B98C-453C-8BD2-33E986BC5908}" type="slidenum">
              <a:rPr lang="en-US" altLang="ru-RU"/>
              <a:pPr/>
              <a:t>108</a:t>
            </a:fld>
            <a:endParaRPr lang="en-US" altLang="ru-RU"/>
          </a:p>
        </p:txBody>
      </p:sp>
      <p:sp>
        <p:nvSpPr>
          <p:cNvPr id="952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91310507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B9DF15F-B98C-453C-8BD2-33E986BC5908}" type="slidenum">
              <a:rPr lang="en-US" altLang="ru-RU"/>
              <a:pPr/>
              <a:t>109</a:t>
            </a:fld>
            <a:endParaRPr lang="en-US" altLang="ru-RU"/>
          </a:p>
        </p:txBody>
      </p:sp>
      <p:sp>
        <p:nvSpPr>
          <p:cNvPr id="952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44397732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B9DF15F-B98C-453C-8BD2-33E986BC5908}" type="slidenum">
              <a:rPr lang="en-US" altLang="ru-RU"/>
              <a:pPr/>
              <a:t>112</a:t>
            </a:fld>
            <a:endParaRPr lang="en-US" altLang="ru-RU"/>
          </a:p>
        </p:txBody>
      </p:sp>
      <p:sp>
        <p:nvSpPr>
          <p:cNvPr id="952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011988652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B9DF15F-B98C-453C-8BD2-33E986BC5908}" type="slidenum">
              <a:rPr lang="en-US" altLang="ru-RU"/>
              <a:pPr/>
              <a:t>113</a:t>
            </a:fld>
            <a:endParaRPr lang="en-US" altLang="ru-RU"/>
          </a:p>
        </p:txBody>
      </p:sp>
      <p:sp>
        <p:nvSpPr>
          <p:cNvPr id="952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762093933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B9DF15F-B98C-453C-8BD2-33E986BC5908}" type="slidenum">
              <a:rPr lang="en-US" altLang="ru-RU"/>
              <a:pPr/>
              <a:t>114</a:t>
            </a:fld>
            <a:endParaRPr lang="en-US" altLang="ru-RU"/>
          </a:p>
        </p:txBody>
      </p:sp>
      <p:sp>
        <p:nvSpPr>
          <p:cNvPr id="952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96793173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B9DF15F-B98C-453C-8BD2-33E986BC5908}" type="slidenum">
              <a:rPr lang="en-US" altLang="ru-RU"/>
              <a:pPr/>
              <a:t>115</a:t>
            </a:fld>
            <a:endParaRPr lang="en-US" altLang="ru-RU"/>
          </a:p>
        </p:txBody>
      </p:sp>
      <p:sp>
        <p:nvSpPr>
          <p:cNvPr id="952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0785871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618972ED-9FDB-4DD6-A611-70EEC0391461}" type="slidenum">
              <a:rPr lang="en-US" altLang="ru-RU"/>
              <a:pPr/>
              <a:t>46</a:t>
            </a:fld>
            <a:endParaRPr lang="en-US" altLang="ru-RU"/>
          </a:p>
        </p:txBody>
      </p:sp>
      <p:sp>
        <p:nvSpPr>
          <p:cNvPr id="7065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7066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115457756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B9DF15F-B98C-453C-8BD2-33E986BC5908}" type="slidenum">
              <a:rPr lang="en-US" altLang="ru-RU"/>
              <a:pPr/>
              <a:t>116</a:t>
            </a:fld>
            <a:endParaRPr lang="en-US" altLang="ru-RU"/>
          </a:p>
        </p:txBody>
      </p:sp>
      <p:sp>
        <p:nvSpPr>
          <p:cNvPr id="952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183862302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B9DF15F-B98C-453C-8BD2-33E986BC5908}" type="slidenum">
              <a:rPr lang="en-US" altLang="ru-RU"/>
              <a:pPr/>
              <a:t>117</a:t>
            </a:fld>
            <a:endParaRPr lang="en-US" altLang="ru-RU"/>
          </a:p>
        </p:txBody>
      </p:sp>
      <p:sp>
        <p:nvSpPr>
          <p:cNvPr id="952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821544410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B9DF15F-B98C-453C-8BD2-33E986BC5908}" type="slidenum">
              <a:rPr lang="en-US" altLang="ru-RU"/>
              <a:pPr/>
              <a:t>118</a:t>
            </a:fld>
            <a:endParaRPr lang="en-US" altLang="ru-RU"/>
          </a:p>
        </p:txBody>
      </p:sp>
      <p:sp>
        <p:nvSpPr>
          <p:cNvPr id="952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404587016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B9DF15F-B98C-453C-8BD2-33E986BC5908}" type="slidenum">
              <a:rPr lang="en-US" altLang="ru-RU"/>
              <a:pPr/>
              <a:t>121</a:t>
            </a:fld>
            <a:endParaRPr lang="en-US" altLang="ru-RU"/>
          </a:p>
        </p:txBody>
      </p:sp>
      <p:sp>
        <p:nvSpPr>
          <p:cNvPr id="952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245936185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B9DF15F-B98C-453C-8BD2-33E986BC5908}" type="slidenum">
              <a:rPr lang="en-US" altLang="ru-RU"/>
              <a:pPr/>
              <a:t>122</a:t>
            </a:fld>
            <a:endParaRPr lang="en-US" altLang="ru-RU"/>
          </a:p>
        </p:txBody>
      </p:sp>
      <p:sp>
        <p:nvSpPr>
          <p:cNvPr id="952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137300124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B9DF15F-B98C-453C-8BD2-33E986BC5908}" type="slidenum">
              <a:rPr lang="en-US" altLang="ru-RU"/>
              <a:pPr/>
              <a:t>123</a:t>
            </a:fld>
            <a:endParaRPr lang="en-US" altLang="ru-RU"/>
          </a:p>
        </p:txBody>
      </p:sp>
      <p:sp>
        <p:nvSpPr>
          <p:cNvPr id="952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902862668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B9DF15F-B98C-453C-8BD2-33E986BC5908}" type="slidenum">
              <a:rPr lang="en-US" altLang="ru-RU"/>
              <a:pPr/>
              <a:t>124</a:t>
            </a:fld>
            <a:endParaRPr lang="en-US" altLang="ru-RU"/>
          </a:p>
        </p:txBody>
      </p:sp>
      <p:sp>
        <p:nvSpPr>
          <p:cNvPr id="952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997635595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B9DF15F-B98C-453C-8BD2-33E986BC5908}" type="slidenum">
              <a:rPr lang="en-US" altLang="ru-RU"/>
              <a:pPr/>
              <a:t>125</a:t>
            </a:fld>
            <a:endParaRPr lang="en-US" altLang="ru-RU"/>
          </a:p>
        </p:txBody>
      </p:sp>
      <p:sp>
        <p:nvSpPr>
          <p:cNvPr id="952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348208997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B9DF15F-B98C-453C-8BD2-33E986BC5908}" type="slidenum">
              <a:rPr lang="en-US" altLang="ru-RU"/>
              <a:pPr/>
              <a:t>126</a:t>
            </a:fld>
            <a:endParaRPr lang="en-US" altLang="ru-RU"/>
          </a:p>
        </p:txBody>
      </p:sp>
      <p:sp>
        <p:nvSpPr>
          <p:cNvPr id="952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513148434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B9DF15F-B98C-453C-8BD2-33E986BC5908}" type="slidenum">
              <a:rPr lang="en-US" altLang="ru-RU"/>
              <a:pPr/>
              <a:t>127</a:t>
            </a:fld>
            <a:endParaRPr lang="en-US" altLang="ru-RU"/>
          </a:p>
        </p:txBody>
      </p:sp>
      <p:sp>
        <p:nvSpPr>
          <p:cNvPr id="952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8404718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01795A6B-9F35-4693-95DA-DD0845816022}" type="slidenum">
              <a:rPr lang="en-US" altLang="ru-RU"/>
              <a:pPr/>
              <a:t>49</a:t>
            </a:fld>
            <a:endParaRPr lang="en-US" altLang="ru-RU"/>
          </a:p>
        </p:txBody>
      </p:sp>
      <p:sp>
        <p:nvSpPr>
          <p:cNvPr id="7680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7680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565584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18D750B7-DE3E-44F0-BD4C-5C41CF8FB002}" type="slidenum">
              <a:rPr lang="en-US" altLang="ru-RU"/>
              <a:pPr/>
              <a:t>50</a:t>
            </a:fld>
            <a:endParaRPr lang="en-US" altLang="ru-RU"/>
          </a:p>
        </p:txBody>
      </p:sp>
      <p:sp>
        <p:nvSpPr>
          <p:cNvPr id="7885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7885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2840980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F2C01F6C-D813-47D6-A341-492B94B5AA30}" type="slidenum">
              <a:rPr lang="en-US" altLang="ru-RU"/>
              <a:pPr/>
              <a:t>51</a:t>
            </a:fld>
            <a:endParaRPr lang="en-US" altLang="ru-RU"/>
          </a:p>
        </p:txBody>
      </p:sp>
      <p:sp>
        <p:nvSpPr>
          <p:cNvPr id="8089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8090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1693428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5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5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48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6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6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5.png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56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57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58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59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60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61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62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6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6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6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6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6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6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6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18.jpeg"/><Relationship Id="rId4" Type="http://schemas.openxmlformats.org/officeDocument/2006/relationships/notesSlide" Target="../notesSlides/notesSlide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19.jpeg"/><Relationship Id="rId4" Type="http://schemas.openxmlformats.org/officeDocument/2006/relationships/notesSlide" Target="../notesSlides/notesSlide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20.jpeg"/><Relationship Id="rId4" Type="http://schemas.openxmlformats.org/officeDocument/2006/relationships/notesSlide" Target="../notesSlides/notesSlide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21.jpeg"/><Relationship Id="rId4" Type="http://schemas.openxmlformats.org/officeDocument/2006/relationships/notesSlide" Target="../notesSlides/notesSlide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22.jpeg"/><Relationship Id="rId4" Type="http://schemas.openxmlformats.org/officeDocument/2006/relationships/notesSlide" Target="../notesSlides/notesSlide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23.jpeg"/><Relationship Id="rId4" Type="http://schemas.openxmlformats.org/officeDocument/2006/relationships/notesSlide" Target="../notesSlides/notesSlide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1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1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5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1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1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18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19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5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2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28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29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30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3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5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3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33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5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5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4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5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4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5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43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5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44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5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45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5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46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5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4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115616" y="836712"/>
            <a:ext cx="6264696" cy="1944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600" i="1" dirty="0" smtClean="0">
                <a:ln w="11430"/>
                <a:gradFill>
                  <a:gsLst>
                    <a:gs pos="36000">
                      <a:schemeClr val="accent6">
                        <a:lumMod val="50000"/>
                      </a:schemeClr>
                    </a:gs>
                    <a:gs pos="50000">
                      <a:srgbClr val="FFC000"/>
                    </a:gs>
                    <a:gs pos="65000">
                      <a:schemeClr val="accent6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j-ea"/>
                <a:cs typeface="+mj-cs"/>
              </a:rPr>
              <a:t>Занимательная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i="1" u="none" strike="noStrike" kern="1200" normalizeH="0" baseline="0" noProof="0" dirty="0" smtClean="0">
                <a:ln w="11430"/>
                <a:gradFill>
                  <a:gsLst>
                    <a:gs pos="36000">
                      <a:schemeClr val="accent6">
                        <a:lumMod val="50000"/>
                      </a:schemeClr>
                    </a:gs>
                    <a:gs pos="50000">
                      <a:srgbClr val="FFC000"/>
                    </a:gs>
                    <a:gs pos="65000">
                      <a:schemeClr val="accent6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информатика</a:t>
            </a:r>
            <a:endParaRPr kumimoji="0" lang="ru-RU" sz="5400" i="1" u="none" strike="noStrike" kern="1200" normalizeH="0" baseline="0" noProof="0" dirty="0">
              <a:ln w="11430"/>
              <a:gradFill>
                <a:gsLst>
                  <a:gs pos="36000">
                    <a:schemeClr val="accent6">
                      <a:lumMod val="50000"/>
                    </a:schemeClr>
                  </a:gs>
                  <a:gs pos="50000">
                    <a:srgbClr val="FFC000"/>
                  </a:gs>
                  <a:gs pos="65000">
                    <a:schemeClr val="accent6">
                      <a:lumMod val="5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60784" y="3501008"/>
            <a:ext cx="4032448" cy="1656184"/>
          </a:xfrm>
          <a:prstGeom prst="roundRect">
            <a:avLst>
              <a:gd name="adj" fmla="val 1782"/>
            </a:avLst>
          </a:prstGeom>
          <a:noFill/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6600" i="1" dirty="0" err="1">
                <a:ln w="11430"/>
                <a:gradFill>
                  <a:gsLst>
                    <a:gs pos="36000">
                      <a:schemeClr val="accent6">
                        <a:lumMod val="50000"/>
                      </a:schemeClr>
                    </a:gs>
                    <a:gs pos="50000">
                      <a:srgbClr val="FFC000"/>
                    </a:gs>
                    <a:gs pos="65000">
                      <a:schemeClr val="accent6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j-ea"/>
                <a:cs typeface="+mj-cs"/>
              </a:rPr>
              <a:t>Квиз</a:t>
            </a:r>
            <a:r>
              <a:rPr lang="ru-RU" sz="6600" i="1" dirty="0">
                <a:ln w="11430"/>
                <a:gradFill>
                  <a:gsLst>
                    <a:gs pos="36000">
                      <a:schemeClr val="accent6">
                        <a:lumMod val="50000"/>
                      </a:schemeClr>
                    </a:gs>
                    <a:gs pos="50000">
                      <a:srgbClr val="FFC000"/>
                    </a:gs>
                    <a:gs pos="65000">
                      <a:schemeClr val="accent6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j-ea"/>
                <a:cs typeface="+mj-cs"/>
              </a:rPr>
              <a:t> </a:t>
            </a:r>
          </a:p>
          <a:p>
            <a:pPr>
              <a:spcBef>
                <a:spcPts val="0"/>
              </a:spcBef>
              <a:buNone/>
            </a:pPr>
            <a:endParaRPr lang="ru-RU" sz="20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271876" y="5085184"/>
            <a:ext cx="4444139" cy="1656184"/>
          </a:xfrm>
          <a:prstGeom prst="roundRect">
            <a:avLst>
              <a:gd name="adj" fmla="val 1782"/>
            </a:avLst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2800" i="1" dirty="0" smtClean="0">
                <a:ln w="11430"/>
                <a:gradFill>
                  <a:gsLst>
                    <a:gs pos="36000">
                      <a:schemeClr val="accent6">
                        <a:lumMod val="50000"/>
                      </a:schemeClr>
                    </a:gs>
                    <a:gs pos="50000">
                      <a:srgbClr val="FFC000"/>
                    </a:gs>
                    <a:gs pos="65000">
                      <a:schemeClr val="accent6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j-ea"/>
                <a:cs typeface="+mj-cs"/>
              </a:rPr>
              <a:t>Учителя </a:t>
            </a:r>
            <a:r>
              <a:rPr lang="ru-RU" sz="2800" i="1" smtClean="0">
                <a:ln w="11430"/>
                <a:gradFill>
                  <a:gsLst>
                    <a:gs pos="36000">
                      <a:schemeClr val="accent6">
                        <a:lumMod val="50000"/>
                      </a:schemeClr>
                    </a:gs>
                    <a:gs pos="50000">
                      <a:srgbClr val="FFC000"/>
                    </a:gs>
                    <a:gs pos="65000">
                      <a:schemeClr val="accent6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j-ea"/>
                <a:cs typeface="+mj-cs"/>
              </a:rPr>
              <a:t>информатики: Котлевская</a:t>
            </a:r>
            <a:r>
              <a:rPr lang="ru-RU" sz="2800" i="1" dirty="0" smtClean="0">
                <a:ln w="11430"/>
                <a:gradFill>
                  <a:gsLst>
                    <a:gs pos="36000">
                      <a:schemeClr val="accent6">
                        <a:lumMod val="50000"/>
                      </a:schemeClr>
                    </a:gs>
                    <a:gs pos="50000">
                      <a:srgbClr val="FFC000"/>
                    </a:gs>
                    <a:gs pos="65000">
                      <a:schemeClr val="accent6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j-ea"/>
                <a:cs typeface="+mj-cs"/>
              </a:rPr>
              <a:t> Е.С.</a:t>
            </a:r>
          </a:p>
          <a:p>
            <a:pPr>
              <a:spcBef>
                <a:spcPts val="0"/>
              </a:spcBef>
            </a:pPr>
            <a:r>
              <a:rPr lang="ru-RU" sz="2800" i="1" dirty="0" smtClean="0">
                <a:ln w="11430"/>
                <a:gradFill>
                  <a:gsLst>
                    <a:gs pos="36000">
                      <a:schemeClr val="accent6">
                        <a:lumMod val="50000"/>
                      </a:schemeClr>
                    </a:gs>
                    <a:gs pos="50000">
                      <a:srgbClr val="FFC000"/>
                    </a:gs>
                    <a:gs pos="65000">
                      <a:schemeClr val="accent6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j-ea"/>
                <a:cs typeface="+mj-cs"/>
              </a:rPr>
              <a:t>Абдуллаева Г.А. </a:t>
            </a:r>
          </a:p>
          <a:p>
            <a:pPr>
              <a:spcBef>
                <a:spcPts val="0"/>
              </a:spcBef>
            </a:pPr>
            <a:endParaRPr lang="ru-RU" sz="9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927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6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этом списке знаменитых людей пропущены их </a:t>
            </a:r>
            <a:r>
              <a:rPr lang="ru-RU" dirty="0" smtClean="0"/>
              <a:t>фамилии</a:t>
            </a:r>
          </a:p>
          <a:p>
            <a:endParaRPr lang="ru-RU" dirty="0" smtClean="0"/>
          </a:p>
          <a:p>
            <a:r>
              <a:rPr lang="ru-RU" dirty="0" smtClean="0"/>
              <a:t>Ада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1</a:t>
            </a:r>
            <a:endParaRPr lang="ru-RU" sz="2400" b="1" dirty="0"/>
          </a:p>
        </p:txBody>
      </p:sp>
      <p:pic>
        <p:nvPicPr>
          <p:cNvPr id="7" name="30 сек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56376" y="5798894"/>
            <a:ext cx="327269" cy="327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319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1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4215" name="Rectangle 7"/>
          <p:cNvSpPr>
            <a:spLocks noChangeArrowheads="1"/>
          </p:cNvSpPr>
          <p:nvPr/>
        </p:nvSpPr>
        <p:spPr bwMode="auto">
          <a:xfrm>
            <a:off x="391911" y="1518655"/>
            <a:ext cx="8548688" cy="179170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r>
              <a:rPr lang="ru-RU" sz="2800" dirty="0"/>
              <a:t>В компьютер «забрался» вирус, который перепутал все буквы в словах. Ваша задача восстановить исходные слова из предложенных исходных букв. Все они связаны с информатикой.</a:t>
            </a:r>
          </a:p>
        </p:txBody>
      </p:sp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3869531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7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6</a:t>
            </a:r>
            <a:endParaRPr lang="ru-RU" sz="24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4437112"/>
            <a:ext cx="56972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/>
              <a:t>ЕПНАЕЯРЕНМ</a:t>
            </a:r>
            <a:endParaRPr lang="ru-RU" sz="4400" dirty="0"/>
          </a:p>
        </p:txBody>
      </p:sp>
      <p:pic>
        <p:nvPicPr>
          <p:cNvPr id="8" name="1 минут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56376" y="5779678"/>
            <a:ext cx="387375" cy="38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35428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01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5780" y="788804"/>
            <a:ext cx="5900500" cy="59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612560" y="2348880"/>
            <a:ext cx="2847975" cy="28575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15616" y="188640"/>
            <a:ext cx="606390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Сдаем бланки</a:t>
            </a:r>
            <a:endParaRPr lang="ru-RU" sz="72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25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20" y="1772816"/>
            <a:ext cx="8535576" cy="474198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427386" y="188640"/>
            <a:ext cx="344036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Ответы</a:t>
            </a:r>
            <a:endParaRPr lang="ru-RU" sz="72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44630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4215" name="Rectangle 7"/>
          <p:cNvSpPr>
            <a:spLocks noChangeArrowheads="1"/>
          </p:cNvSpPr>
          <p:nvPr/>
        </p:nvSpPr>
        <p:spPr bwMode="auto">
          <a:xfrm>
            <a:off x="391911" y="1518655"/>
            <a:ext cx="8548688" cy="179170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r>
              <a:rPr lang="ru-RU" sz="2800" dirty="0"/>
              <a:t>В компьютер «забрался» вирус, который перепутал все буквы в словах. Ваша задача восстановить исходные слова из предложенных исходных букв. Все они связаны с информатикой.</a:t>
            </a:r>
          </a:p>
        </p:txBody>
      </p:sp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3869531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1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6</a:t>
            </a:r>
            <a:endParaRPr lang="ru-RU" sz="24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4437112"/>
            <a:ext cx="56972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/>
              <a:t>ЯЦРИФНОАМИ</a:t>
            </a:r>
            <a:endParaRPr lang="ru-RU" sz="4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87757" y="5203925"/>
            <a:ext cx="56972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/>
              <a:t>ИНФОРМАЦИЯ 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42104389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4215" name="Rectangle 7"/>
          <p:cNvSpPr>
            <a:spLocks noChangeArrowheads="1"/>
          </p:cNvSpPr>
          <p:nvPr/>
        </p:nvSpPr>
        <p:spPr bwMode="auto">
          <a:xfrm>
            <a:off x="391911" y="1518655"/>
            <a:ext cx="8548688" cy="179170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r>
              <a:rPr lang="ru-RU" sz="2800" dirty="0"/>
              <a:t>В компьютер «забрался» вирус, который перепутал все буквы в словах. Ваша задача восстановить исходные слова из предложенных исходных букв. Все они связаны с информатикой.</a:t>
            </a:r>
          </a:p>
        </p:txBody>
      </p:sp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3869531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2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6</a:t>
            </a:r>
            <a:endParaRPr lang="ru-RU" sz="24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4437112"/>
            <a:ext cx="56972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/>
              <a:t>АКВАЛИТРУА</a:t>
            </a:r>
            <a:r>
              <a:rPr lang="ru-RU" sz="4400" b="1" dirty="0" smtClean="0"/>
              <a:t> </a:t>
            </a:r>
            <a:endParaRPr lang="ru-RU" sz="4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5176541"/>
            <a:ext cx="56972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/>
              <a:t>КЛАВИАТ</a:t>
            </a:r>
            <a:r>
              <a:rPr lang="ru-RU" sz="4400" b="1" dirty="0"/>
              <a:t>У</a:t>
            </a:r>
            <a:r>
              <a:rPr lang="ru-RU" sz="4400" b="1" dirty="0" smtClean="0"/>
              <a:t>РА 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27569880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4215" name="Rectangle 7"/>
          <p:cNvSpPr>
            <a:spLocks noChangeArrowheads="1"/>
          </p:cNvSpPr>
          <p:nvPr/>
        </p:nvSpPr>
        <p:spPr bwMode="auto">
          <a:xfrm>
            <a:off x="391911" y="1518655"/>
            <a:ext cx="8548688" cy="179170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r>
              <a:rPr lang="ru-RU" sz="2800" dirty="0"/>
              <a:t>В компьютер «забрался» вирус, который перепутал все буквы в словах. Ваша задача восстановить исходные слова из предложенных исходных букв. Все они связаны с информатикой.</a:t>
            </a:r>
          </a:p>
        </p:txBody>
      </p:sp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3869531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3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6</a:t>
            </a:r>
            <a:endParaRPr lang="ru-RU" sz="24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4437112"/>
            <a:ext cx="56972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/>
              <a:t>НОТМОИР</a:t>
            </a:r>
            <a:r>
              <a:rPr lang="ru-RU" sz="4400" b="1" dirty="0" smtClean="0"/>
              <a:t> </a:t>
            </a:r>
            <a:endParaRPr lang="ru-RU" sz="4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07724" y="5172642"/>
            <a:ext cx="56972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/>
              <a:t>МОНИТОР 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55347371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4215" name="Rectangle 7"/>
          <p:cNvSpPr>
            <a:spLocks noChangeArrowheads="1"/>
          </p:cNvSpPr>
          <p:nvPr/>
        </p:nvSpPr>
        <p:spPr bwMode="auto">
          <a:xfrm>
            <a:off x="391911" y="1518655"/>
            <a:ext cx="8548688" cy="179170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r>
              <a:rPr lang="ru-RU" sz="2800" dirty="0"/>
              <a:t>В компьютер «забрался» вирус, который перепутал все буквы в словах. Ваша задача восстановить исходные слова из предложенных исходных букв. Все они связаны с информатикой.</a:t>
            </a:r>
          </a:p>
        </p:txBody>
      </p:sp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3869531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4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6</a:t>
            </a:r>
            <a:endParaRPr lang="ru-RU" sz="24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4437112"/>
            <a:ext cx="56972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400" b="1" dirty="0" smtClean="0"/>
              <a:t>РИПРЕНТ </a:t>
            </a:r>
            <a:endParaRPr lang="ru-RU" sz="4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18876" y="5163365"/>
            <a:ext cx="56972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400" b="1" dirty="0" smtClean="0"/>
              <a:t>ПРИН</a:t>
            </a:r>
            <a:r>
              <a:rPr lang="ru-RU" sz="4400" b="1" dirty="0"/>
              <a:t>Т</a:t>
            </a:r>
            <a:r>
              <a:rPr lang="ru-RU" sz="4400" b="1" dirty="0" smtClean="0"/>
              <a:t>ЕР 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67340010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4215" name="Rectangle 7"/>
          <p:cNvSpPr>
            <a:spLocks noChangeArrowheads="1"/>
          </p:cNvSpPr>
          <p:nvPr/>
        </p:nvSpPr>
        <p:spPr bwMode="auto">
          <a:xfrm>
            <a:off x="391911" y="1518655"/>
            <a:ext cx="8548688" cy="179170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r>
              <a:rPr lang="ru-RU" sz="2800" dirty="0"/>
              <a:t>В компьютер «забрался» вирус, который перепутал все буквы в словах. Ваша задача восстановить исходные слова из предложенных исходных букв. Все они связаны с информатикой.</a:t>
            </a:r>
          </a:p>
        </p:txBody>
      </p:sp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3869531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Вопрос 5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6</a:t>
            </a:r>
            <a:endParaRPr lang="ru-RU" sz="24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4437112"/>
            <a:ext cx="56972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400" b="1" dirty="0"/>
              <a:t>РАСКЕН</a:t>
            </a:r>
            <a:r>
              <a:rPr lang="ru-RU" sz="4400" b="1" dirty="0" smtClean="0"/>
              <a:t> </a:t>
            </a:r>
            <a:endParaRPr lang="ru-RU" sz="4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5231310"/>
            <a:ext cx="56972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400" b="1" dirty="0" smtClean="0"/>
              <a:t>СКАНЕР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54852107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4215" name="Rectangle 7"/>
          <p:cNvSpPr>
            <a:spLocks noChangeArrowheads="1"/>
          </p:cNvSpPr>
          <p:nvPr/>
        </p:nvSpPr>
        <p:spPr bwMode="auto">
          <a:xfrm>
            <a:off x="391911" y="1518655"/>
            <a:ext cx="8548688" cy="179170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r>
              <a:rPr lang="ru-RU" sz="2800" dirty="0"/>
              <a:t>В компьютер «забрался» вирус, который перепутал все буквы в словах. Ваша задача восстановить исходные слова из предложенных исходных букв. Все они связаны с информатикой.</a:t>
            </a:r>
          </a:p>
        </p:txBody>
      </p:sp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3869531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6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6</a:t>
            </a:r>
            <a:endParaRPr lang="ru-RU" sz="24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4437112"/>
            <a:ext cx="56972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400" b="1" dirty="0" smtClean="0"/>
              <a:t>РЦ</a:t>
            </a:r>
            <a:r>
              <a:rPr lang="ru-RU" sz="4400" b="1" dirty="0"/>
              <a:t>А</a:t>
            </a:r>
            <a:r>
              <a:rPr lang="ru-RU" sz="4400" b="1" dirty="0" smtClean="0"/>
              <a:t>ОДПРЕУ</a:t>
            </a:r>
            <a:endParaRPr lang="ru-RU" sz="4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5162945"/>
            <a:ext cx="56972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400" b="1" dirty="0" smtClean="0"/>
              <a:t>ПРОЦЕДУРА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05845778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4215" name="Rectangle 7"/>
          <p:cNvSpPr>
            <a:spLocks noChangeArrowheads="1"/>
          </p:cNvSpPr>
          <p:nvPr/>
        </p:nvSpPr>
        <p:spPr bwMode="auto">
          <a:xfrm>
            <a:off x="391911" y="1518655"/>
            <a:ext cx="8548688" cy="179170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r>
              <a:rPr lang="ru-RU" sz="2800" dirty="0"/>
              <a:t>В компьютер «забрался» вирус, который перепутал все буквы в словах. Ваша задача восстановить исходные слова из предложенных исходных букв. Все они связаны с информатикой.</a:t>
            </a:r>
          </a:p>
        </p:txBody>
      </p:sp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3869531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7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6</a:t>
            </a:r>
            <a:endParaRPr lang="ru-RU" sz="24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4437112"/>
            <a:ext cx="56972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/>
              <a:t>МЛРОАГИТ</a:t>
            </a:r>
            <a:endParaRPr lang="ru-RU" sz="4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5176541"/>
            <a:ext cx="56972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/>
              <a:t>АЛГОРИТМ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02138593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7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этом списке знаменитых людей пропущены их </a:t>
            </a:r>
            <a:r>
              <a:rPr lang="ru-RU" dirty="0" smtClean="0"/>
              <a:t>фамилии</a:t>
            </a:r>
          </a:p>
          <a:p>
            <a:endParaRPr lang="ru-RU" dirty="0" smtClean="0"/>
          </a:p>
          <a:p>
            <a:r>
              <a:rPr lang="ru-RU" dirty="0" smtClean="0"/>
              <a:t>Готфрид Вильгельм</a:t>
            </a:r>
            <a:endParaRPr lang="ru-RU" dirty="0"/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1</a:t>
            </a:r>
            <a:endParaRPr lang="ru-RU" sz="2400" b="1" dirty="0"/>
          </a:p>
        </p:txBody>
      </p:sp>
      <p:pic>
        <p:nvPicPr>
          <p:cNvPr id="6" name="30 сек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56376" y="5798894"/>
            <a:ext cx="327269" cy="327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016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1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РАУНД 7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34"/>
          <a:stretch/>
        </p:blipFill>
        <p:spPr bwMode="auto">
          <a:xfrm>
            <a:off x="1619672" y="1268760"/>
            <a:ext cx="6017812" cy="3969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23528" y="544522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БЛИЦ ОПРОС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8539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-775494" y="1916832"/>
            <a:ext cx="10694988" cy="30464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Правила</a:t>
            </a: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раунда</a:t>
            </a: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:</a:t>
            </a:r>
          </a:p>
          <a:p>
            <a:pPr algn="ctr"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r>
              <a:rPr lang="ru-RU" altLang="ru-RU" sz="4800" dirty="0" smtClean="0">
                <a:solidFill>
                  <a:srgbClr val="000000"/>
                </a:solidFill>
                <a:latin typeface="Molot" pitchFamily="48" charset="0"/>
              </a:rPr>
              <a:t>7</a:t>
            </a:r>
            <a:r>
              <a:rPr lang="en-US" altLang="ru-RU" sz="4800" dirty="0" smtClean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вопросов</a:t>
            </a: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 </a:t>
            </a:r>
          </a:p>
          <a:p>
            <a:pPr algn="ctr"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30 </a:t>
            </a: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секунд</a:t>
            </a: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на</a:t>
            </a: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обсуждение</a:t>
            </a:r>
            <a:endParaRPr lang="en-US" altLang="ru-RU" sz="4800" dirty="0">
              <a:solidFill>
                <a:srgbClr val="000000"/>
              </a:solidFill>
              <a:latin typeface="Molot" pitchFamily="48" charset="0"/>
            </a:endParaRPr>
          </a:p>
          <a:p>
            <a:pPr algn="ctr"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1 </a:t>
            </a: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балл</a:t>
            </a: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за</a:t>
            </a: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правильный</a:t>
            </a: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ответ</a:t>
            </a:r>
            <a:endParaRPr lang="en-US" altLang="ru-RU" sz="4800" dirty="0">
              <a:solidFill>
                <a:srgbClr val="000000"/>
              </a:solidFill>
              <a:latin typeface="Molot" pitchFamily="4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6993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4215" name="Rectangle 7"/>
          <p:cNvSpPr>
            <a:spLocks noChangeArrowheads="1"/>
          </p:cNvSpPr>
          <p:nvPr/>
        </p:nvSpPr>
        <p:spPr bwMode="auto">
          <a:xfrm>
            <a:off x="391911" y="1518655"/>
            <a:ext cx="8548688" cy="92993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r>
              <a:rPr lang="ru-RU" sz="2800" dirty="0"/>
              <a:t>Специальная программа для управления внешними устройствами</a:t>
            </a:r>
          </a:p>
        </p:txBody>
      </p:sp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3869531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1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7</a:t>
            </a:r>
            <a:endParaRPr lang="ru-RU" sz="2400" b="1" dirty="0"/>
          </a:p>
        </p:txBody>
      </p:sp>
      <p:pic>
        <p:nvPicPr>
          <p:cNvPr id="2" name="30 сек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56376" y="5812347"/>
            <a:ext cx="376808" cy="37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92936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4215" name="Rectangle 7"/>
          <p:cNvSpPr>
            <a:spLocks noChangeArrowheads="1"/>
          </p:cNvSpPr>
          <p:nvPr/>
        </p:nvSpPr>
        <p:spPr bwMode="auto">
          <a:xfrm>
            <a:off x="391911" y="1518655"/>
            <a:ext cx="8548688" cy="92993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r>
              <a:rPr lang="ru-RU" sz="2800" dirty="0"/>
              <a:t>Центральный «мозг» компьютера, предназначенный для переработки информации</a:t>
            </a:r>
          </a:p>
        </p:txBody>
      </p:sp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3869531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2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7</a:t>
            </a:r>
            <a:endParaRPr lang="ru-RU" sz="2400" b="1" dirty="0"/>
          </a:p>
        </p:txBody>
      </p:sp>
      <p:pic>
        <p:nvPicPr>
          <p:cNvPr id="7" name="30 сек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56376" y="5812347"/>
            <a:ext cx="376808" cy="37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00490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1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4215" name="Rectangle 7"/>
          <p:cNvSpPr>
            <a:spLocks noChangeArrowheads="1"/>
          </p:cNvSpPr>
          <p:nvPr/>
        </p:nvSpPr>
        <p:spPr bwMode="auto">
          <a:xfrm>
            <a:off x="391911" y="1518655"/>
            <a:ext cx="8548688" cy="49904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r>
              <a:rPr lang="ru-RU" sz="2800" dirty="0"/>
              <a:t>Устройство для вывода чертежей на бумагу</a:t>
            </a:r>
          </a:p>
        </p:txBody>
      </p:sp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3869531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3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7</a:t>
            </a:r>
            <a:endParaRPr lang="ru-RU" sz="2400" b="1" dirty="0"/>
          </a:p>
        </p:txBody>
      </p:sp>
      <p:pic>
        <p:nvPicPr>
          <p:cNvPr id="7" name="30 сек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56376" y="5812347"/>
            <a:ext cx="376808" cy="37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41040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1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4215" name="Rectangle 7"/>
          <p:cNvSpPr>
            <a:spLocks noChangeArrowheads="1"/>
          </p:cNvSpPr>
          <p:nvPr/>
        </p:nvSpPr>
        <p:spPr bwMode="auto">
          <a:xfrm>
            <a:off x="391911" y="1518655"/>
            <a:ext cx="8548688" cy="92993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r>
              <a:rPr lang="ru-RU" sz="2800" dirty="0"/>
              <a:t>Метка на экране, перемещающаяся при нажатии соответствующих клавиш</a:t>
            </a:r>
          </a:p>
        </p:txBody>
      </p:sp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3869531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4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7</a:t>
            </a:r>
            <a:endParaRPr lang="ru-RU" sz="2400" b="1" dirty="0"/>
          </a:p>
        </p:txBody>
      </p:sp>
      <p:pic>
        <p:nvPicPr>
          <p:cNvPr id="7" name="30 сек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56376" y="5812347"/>
            <a:ext cx="376808" cy="37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90274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1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4215" name="Rectangle 7"/>
          <p:cNvSpPr>
            <a:spLocks noChangeArrowheads="1"/>
          </p:cNvSpPr>
          <p:nvPr/>
        </p:nvSpPr>
        <p:spPr bwMode="auto">
          <a:xfrm>
            <a:off x="391911" y="1518655"/>
            <a:ext cx="8548688" cy="92993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r>
              <a:rPr lang="ru-RU" sz="2800" dirty="0"/>
              <a:t>Способ записи чисел с помощью заданного набора специальных знаков (цифр)</a:t>
            </a:r>
          </a:p>
        </p:txBody>
      </p:sp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3869531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5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7</a:t>
            </a:r>
            <a:endParaRPr lang="ru-RU" sz="2400" b="1" dirty="0"/>
          </a:p>
        </p:txBody>
      </p:sp>
      <p:pic>
        <p:nvPicPr>
          <p:cNvPr id="7" name="30 сек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56376" y="5812347"/>
            <a:ext cx="376808" cy="37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28243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1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4215" name="Rectangle 7"/>
          <p:cNvSpPr>
            <a:spLocks noChangeArrowheads="1"/>
          </p:cNvSpPr>
          <p:nvPr/>
        </p:nvSpPr>
        <p:spPr bwMode="auto">
          <a:xfrm>
            <a:off x="391911" y="1518655"/>
            <a:ext cx="8548688" cy="49904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r>
              <a:rPr lang="ru-RU" sz="2800" dirty="0" smtClean="0"/>
              <a:t>2</a:t>
            </a:r>
            <a:r>
              <a:rPr lang="ru-RU" sz="2800" baseline="30000" dirty="0" smtClean="0"/>
              <a:t>23</a:t>
            </a:r>
            <a:r>
              <a:rPr lang="ru-RU" sz="2800" dirty="0" smtClean="0"/>
              <a:t> </a:t>
            </a:r>
            <a:r>
              <a:rPr lang="ru-RU" sz="2800" dirty="0"/>
              <a:t>бит</a:t>
            </a:r>
          </a:p>
        </p:txBody>
      </p:sp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3869531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6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7</a:t>
            </a:r>
            <a:endParaRPr lang="ru-RU" sz="2400" b="1" dirty="0"/>
          </a:p>
        </p:txBody>
      </p:sp>
      <p:pic>
        <p:nvPicPr>
          <p:cNvPr id="7" name="30 сек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56376" y="5812347"/>
            <a:ext cx="376808" cy="37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57502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1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4215" name="Rectangle 7"/>
          <p:cNvSpPr>
            <a:spLocks noChangeArrowheads="1"/>
          </p:cNvSpPr>
          <p:nvPr/>
        </p:nvSpPr>
        <p:spPr bwMode="auto">
          <a:xfrm>
            <a:off x="391911" y="1518655"/>
            <a:ext cx="8548688" cy="49904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r>
              <a:rPr lang="ru-RU" sz="2800" dirty="0"/>
              <a:t>Совокупность знаний, сведений и данных</a:t>
            </a:r>
          </a:p>
        </p:txBody>
      </p:sp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3869531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7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7</a:t>
            </a:r>
            <a:endParaRPr lang="ru-RU" sz="2400" b="1" dirty="0"/>
          </a:p>
        </p:txBody>
      </p:sp>
      <p:pic>
        <p:nvPicPr>
          <p:cNvPr id="7" name="30 сек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56376" y="5812347"/>
            <a:ext cx="376808" cy="37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2948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1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5780" y="788804"/>
            <a:ext cx="5900500" cy="59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612560" y="2348880"/>
            <a:ext cx="2847975" cy="28575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15616" y="188640"/>
            <a:ext cx="606390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Сдаем бланки</a:t>
            </a:r>
            <a:endParaRPr lang="ru-RU" sz="72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25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5780" y="788804"/>
            <a:ext cx="5900500" cy="59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612560" y="2348880"/>
            <a:ext cx="2847975" cy="28575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15616" y="188640"/>
            <a:ext cx="606390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Сдаем бланки</a:t>
            </a:r>
            <a:endParaRPr lang="ru-RU" sz="72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52974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20" y="1772816"/>
            <a:ext cx="8535576" cy="4741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690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4215" name="Rectangle 7"/>
          <p:cNvSpPr>
            <a:spLocks noChangeArrowheads="1"/>
          </p:cNvSpPr>
          <p:nvPr/>
        </p:nvSpPr>
        <p:spPr bwMode="auto">
          <a:xfrm>
            <a:off x="391911" y="1518655"/>
            <a:ext cx="8548688" cy="92993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r>
              <a:rPr lang="ru-RU" sz="2800" dirty="0"/>
              <a:t>Специальная программа для управления внешними устройствами</a:t>
            </a:r>
          </a:p>
        </p:txBody>
      </p:sp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3869531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1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7</a:t>
            </a:r>
            <a:endParaRPr lang="ru-RU" sz="24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2797002"/>
            <a:ext cx="11970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ДРАЙВЕР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010583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4215" name="Rectangle 7"/>
          <p:cNvSpPr>
            <a:spLocks noChangeArrowheads="1"/>
          </p:cNvSpPr>
          <p:nvPr/>
        </p:nvSpPr>
        <p:spPr bwMode="auto">
          <a:xfrm>
            <a:off x="391911" y="1518655"/>
            <a:ext cx="8548688" cy="92993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r>
              <a:rPr lang="ru-RU" sz="2800" dirty="0"/>
              <a:t>Центральный «мозг» компьютера, предназначенный для переработки информации</a:t>
            </a:r>
          </a:p>
        </p:txBody>
      </p:sp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3869531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2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7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2797002"/>
            <a:ext cx="14057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ПРОЦЕСОР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0276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4215" name="Rectangle 7"/>
          <p:cNvSpPr>
            <a:spLocks noChangeArrowheads="1"/>
          </p:cNvSpPr>
          <p:nvPr/>
        </p:nvSpPr>
        <p:spPr bwMode="auto">
          <a:xfrm>
            <a:off x="391911" y="1518655"/>
            <a:ext cx="8548688" cy="49904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r>
              <a:rPr lang="ru-RU" sz="2800" dirty="0"/>
              <a:t>Устройство для вывода чертежей на бумагу</a:t>
            </a:r>
          </a:p>
        </p:txBody>
      </p:sp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3869531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3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7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2797002"/>
            <a:ext cx="12266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ПЛОТТЕР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118660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4215" name="Rectangle 7"/>
          <p:cNvSpPr>
            <a:spLocks noChangeArrowheads="1"/>
          </p:cNvSpPr>
          <p:nvPr/>
        </p:nvSpPr>
        <p:spPr bwMode="auto">
          <a:xfrm>
            <a:off x="391911" y="1518655"/>
            <a:ext cx="8548688" cy="92993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r>
              <a:rPr lang="ru-RU" sz="2800" dirty="0"/>
              <a:t>Метка на экране, перемещающаяся при нажатии соответствующих клавиш</a:t>
            </a:r>
          </a:p>
        </p:txBody>
      </p:sp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3869531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4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7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2797002"/>
            <a:ext cx="10773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КУРСОР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175991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4215" name="Rectangle 7"/>
          <p:cNvSpPr>
            <a:spLocks noChangeArrowheads="1"/>
          </p:cNvSpPr>
          <p:nvPr/>
        </p:nvSpPr>
        <p:spPr bwMode="auto">
          <a:xfrm>
            <a:off x="391911" y="1518655"/>
            <a:ext cx="8548688" cy="92993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r>
              <a:rPr lang="ru-RU" sz="2800" dirty="0"/>
              <a:t>Способ записи чисел с помощью заданного набора специальных знаков (цифр)</a:t>
            </a:r>
          </a:p>
        </p:txBody>
      </p:sp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3869531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5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7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2797002"/>
            <a:ext cx="28276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СИСТЕМА СЧИСЛЕНИЯ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036417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4215" name="Rectangle 7"/>
          <p:cNvSpPr>
            <a:spLocks noChangeArrowheads="1"/>
          </p:cNvSpPr>
          <p:nvPr/>
        </p:nvSpPr>
        <p:spPr bwMode="auto">
          <a:xfrm>
            <a:off x="391911" y="1518655"/>
            <a:ext cx="8548688" cy="49904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r>
              <a:rPr lang="ru-RU" sz="2800" dirty="0" smtClean="0"/>
              <a:t>2</a:t>
            </a:r>
            <a:r>
              <a:rPr lang="ru-RU" sz="2800" baseline="30000" dirty="0" smtClean="0"/>
              <a:t>23</a:t>
            </a:r>
            <a:r>
              <a:rPr lang="ru-RU" sz="2800" dirty="0" smtClean="0"/>
              <a:t> </a:t>
            </a:r>
            <a:r>
              <a:rPr lang="ru-RU" sz="2800" dirty="0"/>
              <a:t>бит</a:t>
            </a:r>
          </a:p>
        </p:txBody>
      </p:sp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3869531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6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7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2797002"/>
            <a:ext cx="14100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МЕГАБАЙТ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946217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4215" name="Rectangle 7"/>
          <p:cNvSpPr>
            <a:spLocks noChangeArrowheads="1"/>
          </p:cNvSpPr>
          <p:nvPr/>
        </p:nvSpPr>
        <p:spPr bwMode="auto">
          <a:xfrm>
            <a:off x="391911" y="1518655"/>
            <a:ext cx="8548688" cy="49904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r>
              <a:rPr lang="ru-RU" sz="2800" dirty="0"/>
              <a:t>Совокупность знаний, сведений и данных</a:t>
            </a:r>
          </a:p>
        </p:txBody>
      </p:sp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3869531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7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7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2797002"/>
            <a:ext cx="18578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ИНФОРМАЦИЯ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681501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720080"/>
          </a:xfrm>
        </p:spPr>
        <p:txBody>
          <a:bodyPr>
            <a:normAutofit fontScale="90000"/>
          </a:bodyPr>
          <a:lstStyle/>
          <a:p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80528" y="-99392"/>
            <a:ext cx="10239279" cy="712879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488647" y="5902728"/>
            <a:ext cx="69009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ПОДВЕДЕМ ИТОГИ</a:t>
            </a:r>
            <a:endParaRPr lang="ru-RU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8055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Это интересно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687" y="1285875"/>
            <a:ext cx="5762625" cy="428625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563888" y="5877272"/>
            <a:ext cx="1518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Ада Лавлейс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17481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20" y="1772816"/>
            <a:ext cx="8535576" cy="474198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627784" y="188640"/>
            <a:ext cx="344036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Ответы</a:t>
            </a:r>
            <a:endParaRPr lang="ru-RU" sz="72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2777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Это интересно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1712405"/>
            <a:ext cx="14045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Бит в байте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57200" y="2136338"/>
            <a:ext cx="82912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Первое </a:t>
            </a:r>
            <a:r>
              <a:rPr lang="ru-RU" dirty="0"/>
              <a:t>использование на сегодняшний момент всем известного названия “байт” было применено В. </a:t>
            </a:r>
            <a:r>
              <a:rPr lang="ru-RU" dirty="0" err="1"/>
              <a:t>Бухгольцем</a:t>
            </a:r>
            <a:r>
              <a:rPr lang="ru-RU" dirty="0"/>
              <a:t> в 1956 году при проектировании первого суперкомпьютера с целью одновременно передаваемых в устройствах 6 битов. В современном мире бит в байте уже 8.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560" y="3351491"/>
            <a:ext cx="6408018" cy="2998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880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Это интересно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57200" y="1321546"/>
            <a:ext cx="1726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Первый </a:t>
            </a:r>
            <a:r>
              <a:rPr lang="ru-RU" b="1" dirty="0" err="1"/>
              <a:t>смайл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40952" y="1690878"/>
            <a:ext cx="829126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Выглядела </a:t>
            </a:r>
            <a:r>
              <a:rPr lang="ru-RU" dirty="0"/>
              <a:t>первая эмоция следующим образом </a:t>
            </a:r>
            <a:r>
              <a:rPr lang="ru-RU" sz="3200" b="1" dirty="0"/>
              <a:t>-)</a:t>
            </a:r>
            <a:r>
              <a:rPr lang="ru-RU" dirty="0"/>
              <a:t>. Автором </a:t>
            </a:r>
            <a:r>
              <a:rPr lang="ru-RU" dirty="0" err="1"/>
              <a:t>смайла</a:t>
            </a:r>
            <a:r>
              <a:rPr lang="ru-RU" dirty="0"/>
              <a:t> является </a:t>
            </a:r>
            <a:r>
              <a:rPr lang="ru-RU" b="1" dirty="0"/>
              <a:t>Кевин Макензи</a:t>
            </a:r>
            <a:r>
              <a:rPr lang="ru-RU" dirty="0"/>
              <a:t>, и он был первым переданным электронным путем.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3608" y="2552652"/>
            <a:ext cx="5150346" cy="3862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055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Это интересно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57200" y="1321546"/>
            <a:ext cx="45961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О талисмане операционной системе </a:t>
            </a:r>
            <a:r>
              <a:rPr lang="ru-RU" b="1" dirty="0" err="1"/>
              <a:t>Linux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40952" y="1690878"/>
            <a:ext cx="82912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Талисман </a:t>
            </a:r>
            <a:r>
              <a:rPr lang="ru-RU" dirty="0"/>
              <a:t>в изображении пингвина появился еще до создания операционной системы </a:t>
            </a:r>
            <a:r>
              <a:rPr lang="ru-RU" b="1" dirty="0" err="1"/>
              <a:t>Линусом</a:t>
            </a:r>
            <a:r>
              <a:rPr lang="ru-RU" b="1" dirty="0"/>
              <a:t> </a:t>
            </a:r>
            <a:r>
              <a:rPr lang="ru-RU" b="1" dirty="0" err="1"/>
              <a:t>Торвальдсом</a:t>
            </a:r>
            <a:r>
              <a:rPr lang="ru-RU" dirty="0"/>
              <a:t>. Все началось с посещения зоопарка, где он был укушен пингвином. Подобное действие со стороны животного стало одной из причин в выборе такого талисмана для </a:t>
            </a:r>
            <a:r>
              <a:rPr lang="ru-RU" dirty="0" err="1"/>
              <a:t>Linux</a:t>
            </a:r>
            <a:r>
              <a:rPr lang="ru-RU" dirty="0"/>
              <a:t>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560" y="2996952"/>
            <a:ext cx="5883175" cy="3328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363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Это интересно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148064" y="1293257"/>
            <a:ext cx="25612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Первый логотип </a:t>
            </a:r>
            <a:r>
              <a:rPr lang="ru-RU" b="1" dirty="0" err="1"/>
              <a:t>Apple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392488" y="1690878"/>
            <a:ext cx="43397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Широко </a:t>
            </a:r>
            <a:r>
              <a:rPr lang="ru-RU" dirty="0"/>
              <a:t>известный в мире логотип компании </a:t>
            </a:r>
            <a:r>
              <a:rPr lang="ru-RU" dirty="0" err="1"/>
              <a:t>Apple</a:t>
            </a:r>
            <a:r>
              <a:rPr lang="ru-RU" dirty="0"/>
              <a:t> не сразу был откусанным яблоком. На самом первом было изображение истории о том, как Исаак Ньютон сидит под деревом, где вот-вот в следующее мгновение ему должно приземлиться на голову яблоко. Логотип решили переделать, так как он был </a:t>
            </a:r>
            <a:r>
              <a:rPr lang="ru-RU" b="1" dirty="0"/>
              <a:t>слишком перенасыщен деталями</a:t>
            </a:r>
            <a:r>
              <a:rPr lang="ru-RU" dirty="0"/>
              <a:t> и его изменили меньше, чем через год.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0127" r="31178"/>
          <a:stretch/>
        </p:blipFill>
        <p:spPr>
          <a:xfrm>
            <a:off x="0" y="980728"/>
            <a:ext cx="4392488" cy="5675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613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9972"/>
            <a:ext cx="8229600" cy="1143000"/>
          </a:xfrm>
        </p:spPr>
        <p:txBody>
          <a:bodyPr/>
          <a:lstStyle/>
          <a:p>
            <a:r>
              <a:rPr lang="ru-RU" dirty="0" smtClean="0"/>
              <a:t>Это интересно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001642"/>
            <a:ext cx="3862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Первая в мире компьютерная игра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323169"/>
            <a:ext cx="840868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Задолго </a:t>
            </a:r>
            <a:r>
              <a:rPr lang="ru-RU" dirty="0"/>
              <a:t>до появления современных компьютерных игр в 1912 году был сконструирован электромеханический автомат, названный </a:t>
            </a:r>
            <a:r>
              <a:rPr lang="ru-RU" b="1" dirty="0"/>
              <a:t>“</a:t>
            </a:r>
            <a:r>
              <a:rPr lang="ru-RU" b="1" dirty="0" err="1"/>
              <a:t>El</a:t>
            </a:r>
            <a:r>
              <a:rPr lang="ru-RU" b="1" dirty="0"/>
              <a:t> </a:t>
            </a:r>
            <a:r>
              <a:rPr lang="ru-RU" b="1" dirty="0" err="1"/>
              <a:t>Ajedrecista</a:t>
            </a:r>
            <a:r>
              <a:rPr lang="ru-RU" b="1" dirty="0"/>
              <a:t>”</a:t>
            </a:r>
            <a:r>
              <a:rPr lang="ru-RU" dirty="0"/>
              <a:t>. Он стал считаться первой созданной в мире компьютерной игрой. Это была обыкновенная игра в шахматы, сконструированная с передвигаемыми машиной ладьей и королем с помощью электромагнитов.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2890694"/>
            <a:ext cx="5665440" cy="3694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021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720080"/>
          </a:xfrm>
        </p:spPr>
        <p:txBody>
          <a:bodyPr>
            <a:normAutofit fontScale="90000"/>
          </a:bodyPr>
          <a:lstStyle/>
          <a:p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180528" y="-99392"/>
            <a:ext cx="10239279" cy="712879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488647" y="5902728"/>
            <a:ext cx="69009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ПОДВЕДЕМ ИТОГИ</a:t>
            </a:r>
            <a:endParaRPr lang="ru-RU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8641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этом списке знаменитых людей пропущены их </a:t>
            </a:r>
            <a:r>
              <a:rPr lang="ru-RU" dirty="0" smtClean="0"/>
              <a:t>фамилии</a:t>
            </a:r>
          </a:p>
          <a:p>
            <a:endParaRPr lang="ru-RU" dirty="0"/>
          </a:p>
          <a:p>
            <a:r>
              <a:rPr lang="ru-RU" dirty="0" smtClean="0"/>
              <a:t>Стив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1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35696" y="3212976"/>
            <a:ext cx="13350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Джобс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5856" y="2852936"/>
            <a:ext cx="5618472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563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548880"/>
          </a:xfrm>
        </p:spPr>
        <p:txBody>
          <a:bodyPr/>
          <a:lstStyle/>
          <a:p>
            <a:r>
              <a:rPr lang="ru-RU" dirty="0" smtClean="0"/>
              <a:t>В этом списке знаменитых </a:t>
            </a:r>
            <a:r>
              <a:rPr lang="ru-RU" dirty="0"/>
              <a:t>людей </a:t>
            </a:r>
            <a:r>
              <a:rPr lang="ru-RU" dirty="0" smtClean="0"/>
              <a:t>пропущены их фамилии</a:t>
            </a:r>
          </a:p>
          <a:p>
            <a:endParaRPr lang="ru-RU" dirty="0" smtClean="0"/>
          </a:p>
          <a:p>
            <a:r>
              <a:rPr lang="ru-RU" dirty="0" smtClean="0"/>
              <a:t>Юрий Алексеевич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1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03648" y="4029459"/>
            <a:ext cx="15899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Гагарин</a:t>
            </a:r>
            <a:endParaRPr lang="ru-RU" sz="3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670018"/>
            <a:ext cx="3888432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031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764904"/>
          </a:xfrm>
        </p:spPr>
        <p:txBody>
          <a:bodyPr/>
          <a:lstStyle/>
          <a:p>
            <a:r>
              <a:rPr lang="ru-RU" dirty="0"/>
              <a:t>В этом списке знаменитых людей пропущены их </a:t>
            </a:r>
            <a:r>
              <a:rPr lang="ru-RU" dirty="0" smtClean="0"/>
              <a:t>фамилии</a:t>
            </a:r>
          </a:p>
          <a:p>
            <a:endParaRPr lang="ru-RU" dirty="0"/>
          </a:p>
          <a:p>
            <a:r>
              <a:rPr lang="ru-RU" dirty="0" smtClean="0"/>
              <a:t>Михаил Васильевич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1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75656" y="3948218"/>
            <a:ext cx="21325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Ломоносов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7492" y="2852936"/>
            <a:ext cx="4268710" cy="3557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107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692896"/>
          </a:xfrm>
        </p:spPr>
        <p:txBody>
          <a:bodyPr/>
          <a:lstStyle/>
          <a:p>
            <a:r>
              <a:rPr lang="ru-RU" dirty="0"/>
              <a:t>В этом списке знаменитых людей пропущены их </a:t>
            </a:r>
            <a:r>
              <a:rPr lang="ru-RU" dirty="0" smtClean="0"/>
              <a:t>фамилии</a:t>
            </a:r>
          </a:p>
          <a:p>
            <a:endParaRPr lang="ru-RU" dirty="0"/>
          </a:p>
          <a:p>
            <a:r>
              <a:rPr lang="ru-RU" dirty="0" err="1" smtClean="0"/>
              <a:t>Никлаус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1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411760" y="3284984"/>
            <a:ext cx="10577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Вирт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24170" r="24170"/>
          <a:stretch/>
        </p:blipFill>
        <p:spPr>
          <a:xfrm>
            <a:off x="3923928" y="2800125"/>
            <a:ext cx="3463747" cy="3771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408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76872"/>
          </a:xfrm>
        </p:spPr>
        <p:txBody>
          <a:bodyPr/>
          <a:lstStyle/>
          <a:p>
            <a:r>
              <a:rPr lang="ru-RU" dirty="0"/>
              <a:t>В этом списке знаменитых людей пропущены их </a:t>
            </a:r>
            <a:r>
              <a:rPr lang="ru-RU" dirty="0" smtClean="0"/>
              <a:t>фамилии</a:t>
            </a:r>
          </a:p>
          <a:p>
            <a:endParaRPr lang="ru-RU" dirty="0"/>
          </a:p>
          <a:p>
            <a:r>
              <a:rPr lang="ru-RU" dirty="0" smtClean="0"/>
              <a:t>Иоганн Себастьян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1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35696" y="3861048"/>
            <a:ext cx="8082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Бах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8816" y="2996952"/>
            <a:ext cx="4427984" cy="3381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348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6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620888"/>
          </a:xfrm>
        </p:spPr>
        <p:txBody>
          <a:bodyPr/>
          <a:lstStyle/>
          <a:p>
            <a:r>
              <a:rPr lang="ru-RU" dirty="0"/>
              <a:t>В этом списке знаменитых людей пропущены их </a:t>
            </a:r>
            <a:r>
              <a:rPr lang="ru-RU" dirty="0" smtClean="0"/>
              <a:t>фамилии</a:t>
            </a:r>
          </a:p>
          <a:p>
            <a:endParaRPr lang="ru-RU" dirty="0" smtClean="0"/>
          </a:p>
          <a:p>
            <a:r>
              <a:rPr lang="ru-RU" dirty="0" smtClean="0"/>
              <a:t>Ада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1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19672" y="3284984"/>
            <a:ext cx="16251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Лавлейс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5790" y="2926967"/>
            <a:ext cx="4658790" cy="3545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962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720080"/>
          </a:xfrm>
        </p:spPr>
        <p:txBody>
          <a:bodyPr>
            <a:normAutofit fontScale="90000"/>
          </a:bodyPr>
          <a:lstStyle/>
          <a:p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6" name="Picture 1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1504" t="27949" r="1647" b="3287"/>
          <a:stretch/>
        </p:blipFill>
        <p:spPr bwMode="auto">
          <a:xfrm>
            <a:off x="270722" y="1412776"/>
            <a:ext cx="8602556" cy="345638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9647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7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692896"/>
          </a:xfrm>
        </p:spPr>
        <p:txBody>
          <a:bodyPr/>
          <a:lstStyle/>
          <a:p>
            <a:r>
              <a:rPr lang="ru-RU" dirty="0"/>
              <a:t>В этом списке знаменитых людей пропущены их </a:t>
            </a:r>
            <a:r>
              <a:rPr lang="ru-RU" dirty="0" smtClean="0"/>
              <a:t>фамилии</a:t>
            </a:r>
          </a:p>
          <a:p>
            <a:endParaRPr lang="ru-RU" dirty="0" smtClean="0"/>
          </a:p>
          <a:p>
            <a:r>
              <a:rPr lang="ru-RU" dirty="0" smtClean="0"/>
              <a:t>Готфрид Вильгельм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1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63688" y="3890885"/>
            <a:ext cx="17303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Лейбниц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5461" y="3284984"/>
            <a:ext cx="4383265" cy="3127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362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ru-RU" dirty="0" smtClean="0"/>
              <a:t>РАУНД 2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052736"/>
            <a:ext cx="4525963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11560" y="537321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НАЙДИ ТЕРМИН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912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-775494" y="1916832"/>
            <a:ext cx="10694988" cy="30464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Правила</a:t>
            </a: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раунда</a:t>
            </a: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:</a:t>
            </a:r>
          </a:p>
          <a:p>
            <a:pPr algn="ctr"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r>
              <a:rPr lang="ru-RU" altLang="ru-RU" sz="4800" dirty="0" smtClean="0">
                <a:solidFill>
                  <a:srgbClr val="000000"/>
                </a:solidFill>
                <a:latin typeface="Molot" pitchFamily="48" charset="0"/>
              </a:rPr>
              <a:t>7</a:t>
            </a:r>
            <a:r>
              <a:rPr lang="en-US" altLang="ru-RU" sz="4800" dirty="0" smtClean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вопросов</a:t>
            </a: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 </a:t>
            </a:r>
          </a:p>
          <a:p>
            <a:pPr algn="ctr"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30 </a:t>
            </a: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секунд</a:t>
            </a: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на</a:t>
            </a: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обсуждение</a:t>
            </a:r>
            <a:endParaRPr lang="en-US" altLang="ru-RU" sz="4800" dirty="0">
              <a:solidFill>
                <a:srgbClr val="000000"/>
              </a:solidFill>
              <a:latin typeface="Molot" pitchFamily="48" charset="0"/>
            </a:endParaRPr>
          </a:p>
          <a:p>
            <a:pPr algn="ctr"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1 </a:t>
            </a: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балл</a:t>
            </a: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за</a:t>
            </a: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правильный</a:t>
            </a: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ответ</a:t>
            </a:r>
            <a:endParaRPr lang="en-US" altLang="ru-RU" sz="4800" dirty="0">
              <a:solidFill>
                <a:srgbClr val="000000"/>
              </a:solidFill>
              <a:latin typeface="Molot" pitchFamily="4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3497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приведённых текстах некоторые идущие подряд буквы нескольких слов образуют термины, связанные с информатикой и компьютерами. Найдите эти термины.</a:t>
            </a: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2</a:t>
            </a:r>
            <a:endParaRPr lang="ru-RU" sz="2400" b="1" dirty="0"/>
          </a:p>
        </p:txBody>
      </p:sp>
      <p:sp>
        <p:nvSpPr>
          <p:cNvPr id="5" name="Прямоугольник с одним скругленным углом 4"/>
          <p:cNvSpPr/>
          <p:nvPr/>
        </p:nvSpPr>
        <p:spPr>
          <a:xfrm>
            <a:off x="649588" y="3933056"/>
            <a:ext cx="6984776" cy="1296144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Этот процесс орнитологи называют миграцией</a:t>
            </a:r>
          </a:p>
        </p:txBody>
      </p:sp>
      <p:pic>
        <p:nvPicPr>
          <p:cNvPr id="6" name="30 сек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56376" y="5798894"/>
            <a:ext cx="327269" cy="327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954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1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04864"/>
          </a:xfrm>
        </p:spPr>
        <p:txBody>
          <a:bodyPr/>
          <a:lstStyle/>
          <a:p>
            <a:r>
              <a:rPr lang="ru-RU" dirty="0"/>
              <a:t>В приведённых текстах некоторые идущие подряд буквы нескольких слов образуют термины, связанные с информатикой и компьютерами. Найдите эти термины.</a:t>
            </a: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2</a:t>
            </a:r>
            <a:endParaRPr lang="ru-RU" sz="2400" b="1" dirty="0"/>
          </a:p>
        </p:txBody>
      </p:sp>
      <p:sp>
        <p:nvSpPr>
          <p:cNvPr id="5" name="Прямоугольник с одним скругленным углом 4"/>
          <p:cNvSpPr/>
          <p:nvPr/>
        </p:nvSpPr>
        <p:spPr>
          <a:xfrm>
            <a:off x="649588" y="3933056"/>
            <a:ext cx="6984776" cy="1296144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Потом они торжествовали и радовались, как дети</a:t>
            </a:r>
          </a:p>
        </p:txBody>
      </p:sp>
      <p:pic>
        <p:nvPicPr>
          <p:cNvPr id="6" name="30 сек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56376" y="5798894"/>
            <a:ext cx="327269" cy="327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743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1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приведённых текстах некоторые идущие подряд буквы нескольких слов образуют термины, связанные с информатикой и компьютерами. Найдите эти термины.</a:t>
            </a: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2</a:t>
            </a:r>
            <a:endParaRPr lang="ru-RU" sz="2400" b="1" dirty="0"/>
          </a:p>
        </p:txBody>
      </p:sp>
      <p:sp>
        <p:nvSpPr>
          <p:cNvPr id="5" name="Прямоугольник с одним скругленным углом 4"/>
          <p:cNvSpPr/>
          <p:nvPr/>
        </p:nvSpPr>
        <p:spPr>
          <a:xfrm>
            <a:off x="649588" y="3933056"/>
            <a:ext cx="6984776" cy="1296144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Несмотря на это, его феска не раз падала с головы</a:t>
            </a:r>
          </a:p>
        </p:txBody>
      </p:sp>
      <p:pic>
        <p:nvPicPr>
          <p:cNvPr id="6" name="30 сек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56376" y="5798894"/>
            <a:ext cx="327269" cy="327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723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1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приведённых текстах некоторые идущие подряд буквы нескольких слов образуют термины, связанные с информатикой и компьютерами. Найдите эти термины.</a:t>
            </a: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2</a:t>
            </a:r>
            <a:endParaRPr lang="ru-RU" sz="2400" b="1" dirty="0"/>
          </a:p>
        </p:txBody>
      </p:sp>
      <p:sp>
        <p:nvSpPr>
          <p:cNvPr id="5" name="Прямоугольник с одним скругленным углом 4"/>
          <p:cNvSpPr/>
          <p:nvPr/>
        </p:nvSpPr>
        <p:spPr>
          <a:xfrm>
            <a:off x="649588" y="3933056"/>
            <a:ext cx="6984776" cy="1296144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Он всегда имел запас калькуляторов</a:t>
            </a:r>
          </a:p>
        </p:txBody>
      </p:sp>
      <p:pic>
        <p:nvPicPr>
          <p:cNvPr id="6" name="30 сек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56376" y="5798894"/>
            <a:ext cx="327269" cy="327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883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1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приведённых текстах некоторые идущие подряд буквы нескольких слов образуют термины, связанные с информатикой и компьютерами. Найдите эти термины.</a:t>
            </a: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2</a:t>
            </a:r>
            <a:endParaRPr lang="ru-RU" sz="2400" b="1" dirty="0"/>
          </a:p>
        </p:txBody>
      </p:sp>
      <p:sp>
        <p:nvSpPr>
          <p:cNvPr id="5" name="Прямоугольник с одним скругленным углом 4"/>
          <p:cNvSpPr/>
          <p:nvPr/>
        </p:nvSpPr>
        <p:spPr>
          <a:xfrm>
            <a:off x="649588" y="3933056"/>
            <a:ext cx="7954860" cy="1296144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Оказалось, что граф и Казанова – одно и то же лицо </a:t>
            </a:r>
          </a:p>
        </p:txBody>
      </p:sp>
      <p:pic>
        <p:nvPicPr>
          <p:cNvPr id="6" name="30 сек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56376" y="5798894"/>
            <a:ext cx="327269" cy="327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892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1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6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приведённых текстах некоторые идущие подряд буквы нескольких слов образуют термины, связанные с информатикой и компьютерами. Найдите эти термины.</a:t>
            </a: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2</a:t>
            </a:r>
            <a:endParaRPr lang="ru-RU" sz="2400" b="1" dirty="0"/>
          </a:p>
        </p:txBody>
      </p:sp>
      <p:sp>
        <p:nvSpPr>
          <p:cNvPr id="5" name="Прямоугольник с одним скругленным углом 4"/>
          <p:cNvSpPr/>
          <p:nvPr/>
        </p:nvSpPr>
        <p:spPr>
          <a:xfrm>
            <a:off x="649588" y="3933056"/>
            <a:ext cx="7594820" cy="1296144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В присутствии начальника Потап робел как ребёнок</a:t>
            </a:r>
          </a:p>
        </p:txBody>
      </p:sp>
      <p:pic>
        <p:nvPicPr>
          <p:cNvPr id="6" name="30 сек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56376" y="5798894"/>
            <a:ext cx="327269" cy="327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375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1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7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приведённых текстах некоторые идущие подряд буквы нескольких слов образуют термины, связанные с информатикой и компьютерами. Найдите эти термины.</a:t>
            </a: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2</a:t>
            </a:r>
            <a:endParaRPr lang="ru-RU" sz="2400" b="1" dirty="0"/>
          </a:p>
        </p:txBody>
      </p:sp>
      <p:sp>
        <p:nvSpPr>
          <p:cNvPr id="5" name="Прямоугольник с одним скругленным углом 4"/>
          <p:cNvSpPr/>
          <p:nvPr/>
        </p:nvSpPr>
        <p:spPr>
          <a:xfrm>
            <a:off x="282352" y="3851684"/>
            <a:ext cx="8579296" cy="1296144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Этот старинный комод ему достался в наследство от бабушки</a:t>
            </a:r>
          </a:p>
        </p:txBody>
      </p:sp>
      <p:pic>
        <p:nvPicPr>
          <p:cNvPr id="6" name="30 сек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56376" y="5798894"/>
            <a:ext cx="327269" cy="327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935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1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/>
          <a:lstStyle/>
          <a:p>
            <a:r>
              <a:rPr lang="ru-RU" dirty="0" smtClean="0"/>
              <a:t>РАУНД 1</a:t>
            </a:r>
            <a:endParaRPr lang="ru-RU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clrChange>
              <a:clrFrom>
                <a:srgbClr val="FFF5F3"/>
              </a:clrFrom>
              <a:clrTo>
                <a:srgbClr val="FFF5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6" t="9780" r="9145" b="9015"/>
          <a:stretch/>
        </p:blipFill>
        <p:spPr bwMode="auto">
          <a:xfrm>
            <a:off x="1043608" y="1222154"/>
            <a:ext cx="6587231" cy="3675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95536" y="52292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РАЗМИНКА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1901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5780" y="788804"/>
            <a:ext cx="5900500" cy="59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612560" y="2348880"/>
            <a:ext cx="2847975" cy="28575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15616" y="188640"/>
            <a:ext cx="606390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Сдаем бланки</a:t>
            </a:r>
            <a:endParaRPr lang="ru-RU" sz="72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25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20" y="1772816"/>
            <a:ext cx="8535576" cy="474198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555776" y="228203"/>
            <a:ext cx="344036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Ответы</a:t>
            </a:r>
            <a:endParaRPr lang="ru-RU" sz="72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62675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88840"/>
          </a:xfrm>
        </p:spPr>
        <p:txBody>
          <a:bodyPr/>
          <a:lstStyle/>
          <a:p>
            <a:r>
              <a:rPr lang="ru-RU" dirty="0"/>
              <a:t>В приведённых текстах некоторые идущие подряд буквы нескольких слов образуют термины, связанные с информатикой и компьютерами. Найдите эти термины.</a:t>
            </a: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2</a:t>
            </a:r>
            <a:endParaRPr lang="ru-RU" sz="2400" b="1" dirty="0"/>
          </a:p>
        </p:txBody>
      </p:sp>
      <p:sp>
        <p:nvSpPr>
          <p:cNvPr id="5" name="Прямоугольник с одним скругленным углом 4"/>
          <p:cNvSpPr/>
          <p:nvPr/>
        </p:nvSpPr>
        <p:spPr>
          <a:xfrm>
            <a:off x="683568" y="3933056"/>
            <a:ext cx="6984776" cy="1296144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Этот процесс орнитологи называют миграцией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691680" y="4350295"/>
            <a:ext cx="16561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процесс ор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675432" y="5334078"/>
            <a:ext cx="16561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процессор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63331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04864"/>
          </a:xfrm>
        </p:spPr>
        <p:txBody>
          <a:bodyPr/>
          <a:lstStyle/>
          <a:p>
            <a:r>
              <a:rPr lang="ru-RU" dirty="0"/>
              <a:t>В приведённых текстах некоторые идущие подряд буквы нескольких слов образуют термины, связанные с информатикой и компьютерами. Найдите эти термины.</a:t>
            </a: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2</a:t>
            </a:r>
            <a:endParaRPr lang="ru-RU" sz="2400" b="1" dirty="0"/>
          </a:p>
        </p:txBody>
      </p:sp>
      <p:sp>
        <p:nvSpPr>
          <p:cNvPr id="5" name="Прямоугольник с одним скругленным углом 4"/>
          <p:cNvSpPr/>
          <p:nvPr/>
        </p:nvSpPr>
        <p:spPr>
          <a:xfrm>
            <a:off x="649588" y="3933056"/>
            <a:ext cx="6984776" cy="1296144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Потом они торжествовали и радовались, как дети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03648" y="4350295"/>
            <a:ext cx="16561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м они тор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5343597"/>
            <a:ext cx="16561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монитор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639489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приведённых текстах некоторые идущие подряд буквы нескольких слов образуют термины, связанные с информатикой и компьютерами. Найдите эти термины.</a:t>
            </a: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2</a:t>
            </a:r>
            <a:endParaRPr lang="ru-RU" sz="2400" b="1" dirty="0"/>
          </a:p>
        </p:txBody>
      </p:sp>
      <p:sp>
        <p:nvSpPr>
          <p:cNvPr id="5" name="Прямоугольник с одним скругленным углом 4"/>
          <p:cNvSpPr/>
          <p:nvPr/>
        </p:nvSpPr>
        <p:spPr>
          <a:xfrm>
            <a:off x="649588" y="3933056"/>
            <a:ext cx="6984776" cy="1296144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Несмотря на это, его феска не раз падала с головы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851920" y="4350295"/>
            <a:ext cx="16561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/>
              <a:t>ска</a:t>
            </a:r>
            <a:r>
              <a:rPr lang="ru-RU" sz="2400" dirty="0" smtClean="0"/>
              <a:t> не р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851920" y="5262969"/>
            <a:ext cx="16561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сканер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261123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приведённых текстах некоторые идущие подряд буквы нескольких слов образуют термины, связанные с информатикой и компьютерами. Найдите эти термины.</a:t>
            </a: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2</a:t>
            </a:r>
            <a:endParaRPr lang="ru-RU" sz="2400" b="1" dirty="0"/>
          </a:p>
        </p:txBody>
      </p:sp>
      <p:sp>
        <p:nvSpPr>
          <p:cNvPr id="5" name="Прямоугольник с одним скругленным углом 4"/>
          <p:cNvSpPr/>
          <p:nvPr/>
        </p:nvSpPr>
        <p:spPr>
          <a:xfrm>
            <a:off x="649588" y="3933056"/>
            <a:ext cx="6984776" cy="1296144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Он всегда имел запас калькуляторов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95936" y="4350295"/>
            <a:ext cx="16561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пас </a:t>
            </a:r>
            <a:r>
              <a:rPr lang="ru-RU" sz="2400" dirty="0" err="1" smtClean="0"/>
              <a:t>каль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995936" y="5262969"/>
            <a:ext cx="16561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паскаль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569055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приведённых текстах некоторые идущие подряд буквы нескольких слов образуют термины, связанные с информатикой и компьютерами. Найдите эти термины.</a:t>
            </a: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2</a:t>
            </a:r>
            <a:endParaRPr lang="ru-RU" sz="2400" b="1" dirty="0"/>
          </a:p>
        </p:txBody>
      </p:sp>
      <p:sp>
        <p:nvSpPr>
          <p:cNvPr id="5" name="Прямоугольник с одним скругленным углом 4"/>
          <p:cNvSpPr/>
          <p:nvPr/>
        </p:nvSpPr>
        <p:spPr>
          <a:xfrm>
            <a:off x="649588" y="3933056"/>
            <a:ext cx="7954860" cy="1296144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Оказалось, что граф и Казанова – одно и то же лицо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131840" y="4350295"/>
            <a:ext cx="16561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граф и Ка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138136" y="5301208"/>
            <a:ext cx="16561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графика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94811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6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приведённых текстах некоторые идущие подряд буквы нескольких слов образуют термины, связанные с информатикой и компьютерами. Найдите эти термины.</a:t>
            </a: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2</a:t>
            </a:r>
            <a:endParaRPr lang="ru-RU" sz="2400" b="1" dirty="0"/>
          </a:p>
        </p:txBody>
      </p:sp>
      <p:sp>
        <p:nvSpPr>
          <p:cNvPr id="5" name="Прямоугольник с одним скругленным углом 4"/>
          <p:cNvSpPr/>
          <p:nvPr/>
        </p:nvSpPr>
        <p:spPr>
          <a:xfrm>
            <a:off x="649588" y="3933056"/>
            <a:ext cx="7594820" cy="1296144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В присутствии начальника Потап робел как ребёнок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76056" y="4350295"/>
            <a:ext cx="16561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п</a:t>
            </a:r>
            <a:r>
              <a:rPr lang="ru-RU" sz="2400" b="1" dirty="0" smtClean="0"/>
              <a:t> робел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080493" y="5382578"/>
            <a:ext cx="16561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пробел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119018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7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приведённых текстах некоторые идущие подряд буквы нескольких слов образуют термины, связанные с информатикой и компьютерами. Найдите эти термины.</a:t>
            </a: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2</a:t>
            </a:r>
            <a:endParaRPr lang="ru-RU" sz="2400" b="1" dirty="0"/>
          </a:p>
        </p:txBody>
      </p:sp>
      <p:sp>
        <p:nvSpPr>
          <p:cNvPr id="5" name="Прямоугольник с одним скругленным углом 4"/>
          <p:cNvSpPr/>
          <p:nvPr/>
        </p:nvSpPr>
        <p:spPr>
          <a:xfrm>
            <a:off x="282352" y="3851684"/>
            <a:ext cx="8579296" cy="1296144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Этот старинный комод ему достался в наследство от бабушки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915816" y="4268923"/>
            <a:ext cx="16561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м</a:t>
            </a:r>
            <a:r>
              <a:rPr lang="ru-RU" sz="2400" b="1" dirty="0" smtClean="0"/>
              <a:t>од ем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915816" y="5330390"/>
            <a:ext cx="16561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модем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093793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РАУНД 3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268760"/>
            <a:ext cx="7011114" cy="4381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67544" y="537321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ЕСТЬ ТЕМА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936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720080"/>
          </a:xfrm>
        </p:spPr>
        <p:txBody>
          <a:bodyPr>
            <a:normAutofit fontScale="90000"/>
          </a:bodyPr>
          <a:lstStyle/>
          <a:p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395536" y="1268760"/>
            <a:ext cx="8568953" cy="280076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r>
              <a:rPr lang="en-US" altLang="ru-RU" sz="4400" dirty="0" err="1">
                <a:solidFill>
                  <a:srgbClr val="000000"/>
                </a:solidFill>
                <a:latin typeface="Molot" pitchFamily="48" charset="0"/>
              </a:rPr>
              <a:t>Правила</a:t>
            </a:r>
            <a:r>
              <a:rPr lang="en-US" altLang="ru-RU" sz="4400" dirty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400" dirty="0" err="1">
                <a:solidFill>
                  <a:srgbClr val="000000"/>
                </a:solidFill>
                <a:latin typeface="Molot" pitchFamily="48" charset="0"/>
              </a:rPr>
              <a:t>раунда</a:t>
            </a:r>
            <a:r>
              <a:rPr lang="en-US" altLang="ru-RU" sz="4400" dirty="0">
                <a:solidFill>
                  <a:srgbClr val="000000"/>
                </a:solidFill>
                <a:latin typeface="Molot" pitchFamily="48" charset="0"/>
              </a:rPr>
              <a:t>:</a:t>
            </a:r>
          </a:p>
          <a:p>
            <a:pPr algn="ctr"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r>
              <a:rPr lang="ru-RU" altLang="ru-RU" sz="4400" dirty="0" smtClean="0">
                <a:solidFill>
                  <a:srgbClr val="000000"/>
                </a:solidFill>
                <a:latin typeface="Molot" pitchFamily="48" charset="0"/>
              </a:rPr>
              <a:t>7</a:t>
            </a:r>
            <a:r>
              <a:rPr lang="en-US" altLang="ru-RU" sz="4400" dirty="0" smtClean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400" dirty="0" err="1">
                <a:solidFill>
                  <a:srgbClr val="000000"/>
                </a:solidFill>
                <a:latin typeface="Molot" pitchFamily="48" charset="0"/>
              </a:rPr>
              <a:t>вопросов</a:t>
            </a:r>
            <a:r>
              <a:rPr lang="en-US" altLang="ru-RU" sz="4400" dirty="0">
                <a:solidFill>
                  <a:srgbClr val="000000"/>
                </a:solidFill>
                <a:latin typeface="Molot" pitchFamily="48" charset="0"/>
              </a:rPr>
              <a:t> </a:t>
            </a:r>
          </a:p>
          <a:p>
            <a:pPr algn="ctr"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r>
              <a:rPr lang="en-US" altLang="ru-RU" sz="4400" dirty="0" smtClean="0">
                <a:solidFill>
                  <a:srgbClr val="000000"/>
                </a:solidFill>
                <a:latin typeface="Molot" pitchFamily="48" charset="0"/>
              </a:rPr>
              <a:t>30 </a:t>
            </a:r>
            <a:r>
              <a:rPr lang="en-US" altLang="ru-RU" sz="4400" dirty="0" err="1">
                <a:solidFill>
                  <a:srgbClr val="000000"/>
                </a:solidFill>
                <a:latin typeface="Molot" pitchFamily="48" charset="0"/>
              </a:rPr>
              <a:t>секунд</a:t>
            </a:r>
            <a:r>
              <a:rPr lang="en-US" altLang="ru-RU" sz="4400" dirty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400" dirty="0" err="1">
                <a:solidFill>
                  <a:srgbClr val="000000"/>
                </a:solidFill>
                <a:latin typeface="Molot" pitchFamily="48" charset="0"/>
              </a:rPr>
              <a:t>на</a:t>
            </a:r>
            <a:r>
              <a:rPr lang="en-US" altLang="ru-RU" sz="4400" dirty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400" dirty="0" err="1">
                <a:solidFill>
                  <a:srgbClr val="000000"/>
                </a:solidFill>
                <a:latin typeface="Molot" pitchFamily="48" charset="0"/>
              </a:rPr>
              <a:t>обсуждение</a:t>
            </a:r>
            <a:endParaRPr lang="en-US" altLang="ru-RU" sz="4400" dirty="0">
              <a:solidFill>
                <a:srgbClr val="000000"/>
              </a:solidFill>
              <a:latin typeface="Molot" pitchFamily="48" charset="0"/>
            </a:endParaRPr>
          </a:p>
          <a:p>
            <a:pPr algn="ctr"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r>
              <a:rPr lang="en-US" altLang="ru-RU" sz="4400" dirty="0">
                <a:solidFill>
                  <a:srgbClr val="000000"/>
                </a:solidFill>
                <a:latin typeface="Molot" pitchFamily="48" charset="0"/>
              </a:rPr>
              <a:t>1 </a:t>
            </a:r>
            <a:r>
              <a:rPr lang="en-US" altLang="ru-RU" sz="4400" dirty="0" err="1">
                <a:solidFill>
                  <a:srgbClr val="000000"/>
                </a:solidFill>
                <a:latin typeface="Molot" pitchFamily="48" charset="0"/>
              </a:rPr>
              <a:t>балл</a:t>
            </a:r>
            <a:r>
              <a:rPr lang="en-US" altLang="ru-RU" sz="4400" dirty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400" dirty="0" err="1">
                <a:solidFill>
                  <a:srgbClr val="000000"/>
                </a:solidFill>
                <a:latin typeface="Molot" pitchFamily="48" charset="0"/>
              </a:rPr>
              <a:t>за</a:t>
            </a:r>
            <a:r>
              <a:rPr lang="en-US" altLang="ru-RU" sz="4400" dirty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400" dirty="0" err="1">
                <a:solidFill>
                  <a:srgbClr val="000000"/>
                </a:solidFill>
                <a:latin typeface="Molot" pitchFamily="48" charset="0"/>
              </a:rPr>
              <a:t>правильный</a:t>
            </a:r>
            <a:r>
              <a:rPr lang="en-US" altLang="ru-RU" sz="4400" dirty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400" dirty="0" err="1">
                <a:solidFill>
                  <a:srgbClr val="000000"/>
                </a:solidFill>
                <a:latin typeface="Molot" pitchFamily="48" charset="0"/>
              </a:rPr>
              <a:t>ответ</a:t>
            </a:r>
            <a:endParaRPr lang="en-US" altLang="ru-RU" sz="4400" dirty="0">
              <a:solidFill>
                <a:srgbClr val="000000"/>
              </a:solidFill>
              <a:latin typeface="Molot" pitchFamily="4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977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720080"/>
          </a:xfrm>
        </p:spPr>
        <p:txBody>
          <a:bodyPr>
            <a:normAutofit fontScale="90000"/>
          </a:bodyPr>
          <a:lstStyle/>
          <a:p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395536" y="1268760"/>
            <a:ext cx="8568953" cy="280076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r>
              <a:rPr lang="en-US" altLang="ru-RU" sz="4400" dirty="0" err="1">
                <a:solidFill>
                  <a:srgbClr val="000000"/>
                </a:solidFill>
                <a:latin typeface="Molot" pitchFamily="48" charset="0"/>
              </a:rPr>
              <a:t>Правила</a:t>
            </a:r>
            <a:r>
              <a:rPr lang="en-US" altLang="ru-RU" sz="4400" dirty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400" dirty="0" err="1">
                <a:solidFill>
                  <a:srgbClr val="000000"/>
                </a:solidFill>
                <a:latin typeface="Molot" pitchFamily="48" charset="0"/>
              </a:rPr>
              <a:t>раунда</a:t>
            </a:r>
            <a:r>
              <a:rPr lang="en-US" altLang="ru-RU" sz="4400" dirty="0">
                <a:solidFill>
                  <a:srgbClr val="000000"/>
                </a:solidFill>
                <a:latin typeface="Molot" pitchFamily="48" charset="0"/>
              </a:rPr>
              <a:t>:</a:t>
            </a:r>
          </a:p>
          <a:p>
            <a:pPr algn="ctr"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r>
              <a:rPr lang="ru-RU" altLang="ru-RU" sz="4400" dirty="0" smtClean="0">
                <a:solidFill>
                  <a:srgbClr val="000000"/>
                </a:solidFill>
                <a:latin typeface="Molot" pitchFamily="48" charset="0"/>
              </a:rPr>
              <a:t>6</a:t>
            </a:r>
            <a:r>
              <a:rPr lang="en-US" altLang="ru-RU" sz="4400" dirty="0" smtClean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400" dirty="0" err="1">
                <a:solidFill>
                  <a:srgbClr val="000000"/>
                </a:solidFill>
                <a:latin typeface="Molot" pitchFamily="48" charset="0"/>
              </a:rPr>
              <a:t>вопросов</a:t>
            </a:r>
            <a:r>
              <a:rPr lang="en-US" altLang="ru-RU" sz="4400" dirty="0">
                <a:solidFill>
                  <a:srgbClr val="000000"/>
                </a:solidFill>
                <a:latin typeface="Molot" pitchFamily="48" charset="0"/>
              </a:rPr>
              <a:t> </a:t>
            </a:r>
          </a:p>
          <a:p>
            <a:pPr algn="ctr"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r>
              <a:rPr lang="en-US" altLang="ru-RU" sz="4400" dirty="0" smtClean="0">
                <a:solidFill>
                  <a:srgbClr val="000000"/>
                </a:solidFill>
                <a:latin typeface="Molot" pitchFamily="48" charset="0"/>
              </a:rPr>
              <a:t>30 </a:t>
            </a:r>
            <a:r>
              <a:rPr lang="en-US" altLang="ru-RU" sz="4400" dirty="0" err="1">
                <a:solidFill>
                  <a:srgbClr val="000000"/>
                </a:solidFill>
                <a:latin typeface="Molot" pitchFamily="48" charset="0"/>
              </a:rPr>
              <a:t>секунд</a:t>
            </a:r>
            <a:r>
              <a:rPr lang="en-US" altLang="ru-RU" sz="4400" dirty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400" dirty="0" err="1">
                <a:solidFill>
                  <a:srgbClr val="000000"/>
                </a:solidFill>
                <a:latin typeface="Molot" pitchFamily="48" charset="0"/>
              </a:rPr>
              <a:t>на</a:t>
            </a:r>
            <a:r>
              <a:rPr lang="en-US" altLang="ru-RU" sz="4400" dirty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400" dirty="0" err="1">
                <a:solidFill>
                  <a:srgbClr val="000000"/>
                </a:solidFill>
                <a:latin typeface="Molot" pitchFamily="48" charset="0"/>
              </a:rPr>
              <a:t>обсуждение</a:t>
            </a:r>
            <a:endParaRPr lang="en-US" altLang="ru-RU" sz="4400" dirty="0">
              <a:solidFill>
                <a:srgbClr val="000000"/>
              </a:solidFill>
              <a:latin typeface="Molot" pitchFamily="48" charset="0"/>
            </a:endParaRPr>
          </a:p>
          <a:p>
            <a:pPr algn="ctr"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r>
              <a:rPr lang="en-US" altLang="ru-RU" sz="4400" dirty="0">
                <a:solidFill>
                  <a:srgbClr val="000000"/>
                </a:solidFill>
                <a:latin typeface="Molot" pitchFamily="48" charset="0"/>
              </a:rPr>
              <a:t>1 </a:t>
            </a:r>
            <a:r>
              <a:rPr lang="en-US" altLang="ru-RU" sz="4400" dirty="0" err="1">
                <a:solidFill>
                  <a:srgbClr val="000000"/>
                </a:solidFill>
                <a:latin typeface="Molot" pitchFamily="48" charset="0"/>
              </a:rPr>
              <a:t>балл</a:t>
            </a:r>
            <a:r>
              <a:rPr lang="en-US" altLang="ru-RU" sz="4400" dirty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400" dirty="0" err="1">
                <a:solidFill>
                  <a:srgbClr val="000000"/>
                </a:solidFill>
                <a:latin typeface="Molot" pitchFamily="48" charset="0"/>
              </a:rPr>
              <a:t>за</a:t>
            </a:r>
            <a:r>
              <a:rPr lang="en-US" altLang="ru-RU" sz="4400" dirty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400" dirty="0" err="1">
                <a:solidFill>
                  <a:srgbClr val="000000"/>
                </a:solidFill>
                <a:latin typeface="Molot" pitchFamily="48" charset="0"/>
              </a:rPr>
              <a:t>правильный</a:t>
            </a:r>
            <a:r>
              <a:rPr lang="en-US" altLang="ru-RU" sz="4400" dirty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400" dirty="0" err="1">
                <a:solidFill>
                  <a:srgbClr val="000000"/>
                </a:solidFill>
                <a:latin typeface="Molot" pitchFamily="48" charset="0"/>
              </a:rPr>
              <a:t>ответ</a:t>
            </a:r>
            <a:endParaRPr lang="en-US" altLang="ru-RU" sz="4400" dirty="0">
              <a:solidFill>
                <a:srgbClr val="000000"/>
              </a:solidFill>
              <a:latin typeface="Molot" pitchFamily="4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11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3924300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59400" name="Rectangle 8"/>
          <p:cNvSpPr>
            <a:spLocks noChangeArrowheads="1"/>
          </p:cNvSpPr>
          <p:nvPr/>
        </p:nvSpPr>
        <p:spPr bwMode="auto">
          <a:xfrm>
            <a:off x="496491" y="1763316"/>
            <a:ext cx="8102203" cy="41552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 altLang="ru-RU" sz="1350"/>
          </a:p>
        </p:txBody>
      </p:sp>
      <p:sp>
        <p:nvSpPr>
          <p:cNvPr id="59401" name="Rectangle 10"/>
          <p:cNvSpPr>
            <a:spLocks noChangeArrowheads="1"/>
          </p:cNvSpPr>
          <p:nvPr/>
        </p:nvSpPr>
        <p:spPr bwMode="auto">
          <a:xfrm>
            <a:off x="2681288" y="1646635"/>
            <a:ext cx="3637360" cy="3913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pPr algn="just">
              <a:buClr>
                <a:srgbClr val="000000"/>
              </a:buClr>
              <a:buSzPct val="100000"/>
              <a:tabLst>
                <a:tab pos="542925" algn="l"/>
                <a:tab pos="1085850" algn="l"/>
                <a:tab pos="1628775" algn="l"/>
              </a:tabLst>
            </a:pPr>
            <a:r>
              <a:rPr lang="ru-RU" altLang="ru-RU" sz="2100" b="1"/>
              <a:t>Что делает Билл Гейтс?</a:t>
            </a:r>
            <a:endParaRPr lang="en-US" altLang="ru-RU" sz="2100">
              <a:solidFill>
                <a:srgbClr val="000000"/>
              </a:solidFill>
              <a:latin typeface="Arial Cyr" charset="0"/>
            </a:endParaRPr>
          </a:p>
        </p:txBody>
      </p:sp>
      <p:pic>
        <p:nvPicPr>
          <p:cNvPr id="59402" name="Рисунок 12" descr="11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7812" y="2132410"/>
            <a:ext cx="5940029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1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3</a:t>
            </a:r>
            <a:endParaRPr lang="ru-RU" sz="2400" b="1" dirty="0"/>
          </a:p>
        </p:txBody>
      </p:sp>
      <p:pic>
        <p:nvPicPr>
          <p:cNvPr id="10" name="30 сек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56376" y="5798894"/>
            <a:ext cx="327269" cy="327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33936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1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5" name="Rectangle 5"/>
          <p:cNvSpPr>
            <a:spLocks noChangeArrowheads="1"/>
          </p:cNvSpPr>
          <p:nvPr/>
        </p:nvSpPr>
        <p:spPr bwMode="auto">
          <a:xfrm>
            <a:off x="3924300" y="1052513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2</a:t>
            </a:r>
          </a:p>
        </p:txBody>
      </p:sp>
      <p:sp>
        <p:nvSpPr>
          <p:cNvPr id="61448" name="Rectangle 8"/>
          <p:cNvSpPr>
            <a:spLocks noChangeArrowheads="1"/>
          </p:cNvSpPr>
          <p:nvPr/>
        </p:nvSpPr>
        <p:spPr bwMode="auto">
          <a:xfrm>
            <a:off x="-8848725" y="925116"/>
            <a:ext cx="8849916" cy="207169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 altLang="ru-RU" sz="1350"/>
          </a:p>
        </p:txBody>
      </p:sp>
      <p:sp>
        <p:nvSpPr>
          <p:cNvPr id="61449" name="Rectangle 10"/>
          <p:cNvSpPr>
            <a:spLocks noChangeArrowheads="1"/>
          </p:cNvSpPr>
          <p:nvPr/>
        </p:nvSpPr>
        <p:spPr bwMode="auto">
          <a:xfrm>
            <a:off x="1547813" y="1701404"/>
            <a:ext cx="5944791" cy="39241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buClr>
                <a:srgbClr val="000000"/>
              </a:buClr>
              <a:buSzPct val="100000"/>
              <a:tabLst>
                <a:tab pos="542925" algn="l"/>
                <a:tab pos="1085850" algn="l"/>
                <a:tab pos="1628775" algn="l"/>
                <a:tab pos="2171700" algn="l"/>
                <a:tab pos="2714625" algn="l"/>
              </a:tabLst>
            </a:pPr>
            <a:r>
              <a:rPr lang="ru-RU" altLang="ru-RU" sz="1950">
                <a:solidFill>
                  <a:srgbClr val="000000"/>
                </a:solidFill>
                <a:latin typeface="Arial Cyr" charset="0"/>
              </a:rPr>
              <a:t>Это первый логотип известной компании</a:t>
            </a:r>
            <a:r>
              <a:rPr lang="en-US" altLang="ru-RU" sz="1950">
                <a:solidFill>
                  <a:srgbClr val="000000"/>
                </a:solidFill>
                <a:latin typeface="Arial Cyr" charset="0"/>
              </a:rPr>
              <a:t>.</a:t>
            </a:r>
            <a:r>
              <a:rPr lang="ru-RU" altLang="ru-RU" sz="1950">
                <a:solidFill>
                  <a:srgbClr val="000000"/>
                </a:solidFill>
                <a:latin typeface="Arial Cyr" charset="0"/>
              </a:rPr>
              <a:t> Какой?</a:t>
            </a:r>
            <a:endParaRPr lang="en-US" altLang="ru-RU" sz="1950">
              <a:solidFill>
                <a:srgbClr val="000000"/>
              </a:solidFill>
              <a:latin typeface="Arial Cyr" charset="0"/>
            </a:endParaRPr>
          </a:p>
        </p:txBody>
      </p:sp>
      <p:pic>
        <p:nvPicPr>
          <p:cNvPr id="61450" name="Рисунок 12" descr="22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03860" y="2132410"/>
            <a:ext cx="4572000" cy="3093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2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3</a:t>
            </a:r>
            <a:endParaRPr lang="ru-RU" sz="2400" b="1" dirty="0"/>
          </a:p>
        </p:txBody>
      </p:sp>
      <p:pic>
        <p:nvPicPr>
          <p:cNvPr id="10" name="30 сек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56376" y="5798894"/>
            <a:ext cx="327269" cy="327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24915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par>
              <p:cTn id="2" fill="hold" nodeType="interactiveSeq">
                <p:childTnLst>
                  <p:par>
                    <p:cTn id="3" fill="hold"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fill="hold" nodeType="clickEffect">
                                  <p:stCondLst>
                                    <p:cond delay="0"/>
                                  </p:stCondLst>
                                  <p:childTnLst>
                                    <p:par>
                                      <p:cTn id="6"/>
                                    </p:pa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471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4" name="Rectangle 6"/>
          <p:cNvSpPr>
            <a:spLocks noChangeArrowheads="1"/>
          </p:cNvSpPr>
          <p:nvPr/>
        </p:nvSpPr>
        <p:spPr bwMode="auto">
          <a:xfrm>
            <a:off x="3977879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3</a:t>
            </a:r>
          </a:p>
        </p:txBody>
      </p:sp>
      <p:sp>
        <p:nvSpPr>
          <p:cNvPr id="63496" name="Rectangle 9"/>
          <p:cNvSpPr>
            <a:spLocks noChangeArrowheads="1"/>
          </p:cNvSpPr>
          <p:nvPr/>
        </p:nvSpPr>
        <p:spPr bwMode="auto">
          <a:xfrm>
            <a:off x="3330179" y="1646635"/>
            <a:ext cx="2483644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pPr algn="ctr">
              <a:buClr>
                <a:srgbClr val="000000"/>
              </a:buClr>
              <a:buSzPct val="100000"/>
              <a:tabLst>
                <a:tab pos="542925" algn="l"/>
                <a:tab pos="1085850" algn="l"/>
                <a:tab pos="1628775" algn="l"/>
                <a:tab pos="2171700" algn="l"/>
                <a:tab pos="2714625" algn="l"/>
                <a:tab pos="3257550" algn="l"/>
                <a:tab pos="3800475" algn="l"/>
                <a:tab pos="4343400" algn="l"/>
                <a:tab pos="4886325" algn="l"/>
                <a:tab pos="5429250" algn="l"/>
                <a:tab pos="5972175" algn="l"/>
                <a:tab pos="6515100" algn="l"/>
                <a:tab pos="7058025" algn="l"/>
                <a:tab pos="7600950" algn="l"/>
                <a:tab pos="8143875" algn="l"/>
              </a:tabLst>
            </a:pPr>
            <a:r>
              <a:rPr lang="ru-RU" altLang="ru-RU" sz="2700">
                <a:solidFill>
                  <a:srgbClr val="000000"/>
                </a:solidFill>
                <a:latin typeface="Arial Cyr" charset="0"/>
              </a:rPr>
              <a:t>Кто на фото?</a:t>
            </a:r>
            <a:endParaRPr lang="en-US" altLang="ru-RU" sz="2700">
              <a:solidFill>
                <a:srgbClr val="000000"/>
              </a:solidFill>
              <a:latin typeface="Arial Cyr" charset="0"/>
            </a:endParaRPr>
          </a:p>
        </p:txBody>
      </p:sp>
      <p:pic>
        <p:nvPicPr>
          <p:cNvPr id="63497" name="Рисунок 14" descr="33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9363" y="2132410"/>
            <a:ext cx="4069556" cy="3055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3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3</a:t>
            </a:r>
            <a:endParaRPr lang="ru-RU" sz="2400" b="1" dirty="0"/>
          </a:p>
        </p:txBody>
      </p:sp>
      <p:pic>
        <p:nvPicPr>
          <p:cNvPr id="9" name="30 сек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56376" y="5798894"/>
            <a:ext cx="327269" cy="327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50992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1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2" name="Rectangle 6"/>
          <p:cNvSpPr>
            <a:spLocks noChangeArrowheads="1"/>
          </p:cNvSpPr>
          <p:nvPr/>
        </p:nvSpPr>
        <p:spPr bwMode="auto">
          <a:xfrm>
            <a:off x="4086225" y="1052513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4</a:t>
            </a:r>
          </a:p>
        </p:txBody>
      </p:sp>
      <p:sp>
        <p:nvSpPr>
          <p:cNvPr id="65544" name="Rectangle 10"/>
          <p:cNvSpPr>
            <a:spLocks noChangeArrowheads="1"/>
          </p:cNvSpPr>
          <p:nvPr/>
        </p:nvSpPr>
        <p:spPr bwMode="auto">
          <a:xfrm>
            <a:off x="3437335" y="1701404"/>
            <a:ext cx="1818084" cy="52982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pPr algn="just">
              <a:buClr>
                <a:srgbClr val="000000"/>
              </a:buClr>
              <a:buSzPct val="100000"/>
              <a:tabLst>
                <a:tab pos="542925" algn="l"/>
                <a:tab pos="1085850" algn="l"/>
                <a:tab pos="1628775" algn="l"/>
                <a:tab pos="2171700" algn="l"/>
                <a:tab pos="2714625" algn="l"/>
                <a:tab pos="3257550" algn="l"/>
              </a:tabLst>
            </a:pPr>
            <a:r>
              <a:rPr lang="ru-RU" altLang="ru-RU" sz="3000">
                <a:solidFill>
                  <a:srgbClr val="000000"/>
                </a:solidFill>
                <a:latin typeface="Arial Cyr" charset="0"/>
              </a:rPr>
              <a:t>Что это?</a:t>
            </a:r>
            <a:endParaRPr lang="en-US" altLang="ru-RU" sz="3000">
              <a:solidFill>
                <a:srgbClr val="000000"/>
              </a:solidFill>
              <a:latin typeface="Arial Cyr" charset="0"/>
            </a:endParaRPr>
          </a:p>
        </p:txBody>
      </p:sp>
      <p:pic>
        <p:nvPicPr>
          <p:cNvPr id="65545" name="Рисунок 11" descr="44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87167" y="2187179"/>
            <a:ext cx="4706540" cy="2915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4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3</a:t>
            </a:r>
            <a:endParaRPr lang="ru-RU" sz="2400" b="1" dirty="0"/>
          </a:p>
        </p:txBody>
      </p:sp>
      <p:pic>
        <p:nvPicPr>
          <p:cNvPr id="9" name="30 сек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56376" y="5798894"/>
            <a:ext cx="327269" cy="327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0774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1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90" name="Rectangle 6"/>
          <p:cNvSpPr>
            <a:spLocks noChangeArrowheads="1"/>
          </p:cNvSpPr>
          <p:nvPr/>
        </p:nvSpPr>
        <p:spPr bwMode="auto">
          <a:xfrm>
            <a:off x="4139804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5</a:t>
            </a:r>
          </a:p>
        </p:txBody>
      </p:sp>
      <p:sp>
        <p:nvSpPr>
          <p:cNvPr id="67592" name="Rectangle 9"/>
          <p:cNvSpPr>
            <a:spLocks noChangeArrowheads="1"/>
          </p:cNvSpPr>
          <p:nvPr/>
        </p:nvSpPr>
        <p:spPr bwMode="auto">
          <a:xfrm>
            <a:off x="413147" y="1701404"/>
            <a:ext cx="1404938" cy="46166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just">
              <a:buClr>
                <a:srgbClr val="000000"/>
              </a:buClr>
              <a:buSzPct val="100000"/>
              <a:tabLst>
                <a:tab pos="542925" algn="l"/>
                <a:tab pos="1085850" algn="l"/>
                <a:tab pos="1628775" algn="l"/>
                <a:tab pos="2171700" algn="l"/>
                <a:tab pos="2714625" algn="l"/>
                <a:tab pos="3257550" algn="l"/>
              </a:tabLst>
            </a:pPr>
            <a:r>
              <a:rPr lang="en-US" altLang="ru-RU" sz="2400">
                <a:solidFill>
                  <a:srgbClr val="000000"/>
                </a:solidFill>
                <a:latin typeface="Arial Cyr" charset="0"/>
              </a:rPr>
              <a:t>Что </a:t>
            </a:r>
            <a:r>
              <a:rPr lang="ru-RU" altLang="ru-RU" sz="2400">
                <a:solidFill>
                  <a:srgbClr val="000000"/>
                </a:solidFill>
                <a:latin typeface="Arial Cyr" charset="0"/>
              </a:rPr>
              <a:t>это</a:t>
            </a:r>
            <a:r>
              <a:rPr lang="en-US" altLang="ru-RU" sz="2400">
                <a:solidFill>
                  <a:srgbClr val="000000"/>
                </a:solidFill>
                <a:latin typeface="Arial Cyr" charset="0"/>
              </a:rPr>
              <a:t>?</a:t>
            </a:r>
          </a:p>
        </p:txBody>
      </p:sp>
      <p:pic>
        <p:nvPicPr>
          <p:cNvPr id="67593" name="Рисунок 11" descr="55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97982" y="1754981"/>
            <a:ext cx="4751785" cy="344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5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3</a:t>
            </a:r>
            <a:endParaRPr lang="ru-RU" sz="2400" b="1" dirty="0"/>
          </a:p>
        </p:txBody>
      </p:sp>
      <p:pic>
        <p:nvPicPr>
          <p:cNvPr id="9" name="30 сек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56376" y="5798894"/>
            <a:ext cx="327269" cy="327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73981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1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8" name="Rectangle 6"/>
          <p:cNvSpPr>
            <a:spLocks noChangeArrowheads="1"/>
          </p:cNvSpPr>
          <p:nvPr/>
        </p:nvSpPr>
        <p:spPr bwMode="auto">
          <a:xfrm>
            <a:off x="3924300" y="1052513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6</a:t>
            </a:r>
          </a:p>
        </p:txBody>
      </p:sp>
      <p:sp>
        <p:nvSpPr>
          <p:cNvPr id="69640" name="Rectangle 9"/>
          <p:cNvSpPr>
            <a:spLocks noChangeArrowheads="1"/>
          </p:cNvSpPr>
          <p:nvPr/>
        </p:nvSpPr>
        <p:spPr bwMode="auto">
          <a:xfrm>
            <a:off x="359569" y="1754981"/>
            <a:ext cx="3752850" cy="302281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pPr algn="just">
              <a:buClr>
                <a:srgbClr val="000000"/>
              </a:buClr>
              <a:buSzPct val="100000"/>
              <a:tabLst>
                <a:tab pos="542925" algn="l"/>
                <a:tab pos="1085850" algn="l"/>
                <a:tab pos="1628775" algn="l"/>
                <a:tab pos="2171700" algn="l"/>
                <a:tab pos="2714625" algn="l"/>
                <a:tab pos="3257550" algn="l"/>
                <a:tab pos="3800475" algn="l"/>
                <a:tab pos="4343400" algn="l"/>
              </a:tabLst>
            </a:pPr>
            <a:r>
              <a:rPr lang="ru-RU" altLang="ru-RU" sz="2400"/>
              <a:t>В Гималаях (юго-западный Китай) живет малая панда (красная панда). В английском языке её называют «…». Это слово вдохновило создателей популярной программы для просмотров сайтов.</a:t>
            </a:r>
            <a:endParaRPr lang="en-US" altLang="ru-RU" sz="2250">
              <a:solidFill>
                <a:srgbClr val="000000"/>
              </a:solidFill>
              <a:latin typeface="Arial Cyr" charset="0"/>
            </a:endParaRPr>
          </a:p>
        </p:txBody>
      </p:sp>
      <p:pic>
        <p:nvPicPr>
          <p:cNvPr id="69641" name="Рисунок 11" descr="66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63654" y="2078832"/>
            <a:ext cx="4418409" cy="293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6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3</a:t>
            </a:r>
            <a:endParaRPr lang="ru-RU" sz="2400" b="1" dirty="0"/>
          </a:p>
        </p:txBody>
      </p:sp>
      <p:pic>
        <p:nvPicPr>
          <p:cNvPr id="9" name="30 сек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56376" y="5798894"/>
            <a:ext cx="327269" cy="327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41886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1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5780" y="788804"/>
            <a:ext cx="5900500" cy="59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612560" y="2348880"/>
            <a:ext cx="2847975" cy="28575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15616" y="188640"/>
            <a:ext cx="606390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Сдаем бланки</a:t>
            </a:r>
            <a:endParaRPr lang="ru-RU" sz="72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25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20" y="1772816"/>
            <a:ext cx="8535576" cy="474198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427386" y="188640"/>
            <a:ext cx="344036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Ответы</a:t>
            </a:r>
            <a:endParaRPr lang="ru-RU" sz="72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35153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3"/>
          <p:cNvSpPr>
            <a:spLocks noChangeArrowheads="1"/>
          </p:cNvSpPr>
          <p:nvPr/>
        </p:nvSpPr>
        <p:spPr bwMode="auto">
          <a:xfrm>
            <a:off x="3977879" y="1052513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 dirty="0" err="1">
                <a:solidFill>
                  <a:srgbClr val="FFFFFF"/>
                </a:solidFill>
                <a:latin typeface="Molot" pitchFamily="48" charset="0"/>
              </a:rPr>
              <a:t>Вопрос</a:t>
            </a:r>
            <a:r>
              <a:rPr lang="en-US" altLang="ru-RU" sz="2700" dirty="0">
                <a:solidFill>
                  <a:srgbClr val="FFFFFF"/>
                </a:solidFill>
                <a:latin typeface="Molot" pitchFamily="48" charset="0"/>
              </a:rPr>
              <a:t> 1</a:t>
            </a:r>
          </a:p>
        </p:txBody>
      </p:sp>
      <p:sp>
        <p:nvSpPr>
          <p:cNvPr id="75780" name="Rectangle 4"/>
          <p:cNvSpPr>
            <a:spLocks noChangeArrowheads="1"/>
          </p:cNvSpPr>
          <p:nvPr/>
        </p:nvSpPr>
        <p:spPr bwMode="auto">
          <a:xfrm>
            <a:off x="496491" y="1763316"/>
            <a:ext cx="8102203" cy="41552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 altLang="ru-RU" sz="1350"/>
          </a:p>
        </p:txBody>
      </p:sp>
      <p:sp>
        <p:nvSpPr>
          <p:cNvPr id="56328" name="Rectangle 8"/>
          <p:cNvSpPr>
            <a:spLocks noChangeArrowheads="1"/>
          </p:cNvSpPr>
          <p:nvPr/>
        </p:nvSpPr>
        <p:spPr bwMode="auto">
          <a:xfrm>
            <a:off x="309562" y="4941094"/>
            <a:ext cx="6240618" cy="11299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  <a:tab pos="1085850" algn="l"/>
                <a:tab pos="1628775" algn="l"/>
                <a:tab pos="2171700" algn="l"/>
                <a:tab pos="2714625" algn="l"/>
                <a:tab pos="3257550" algn="l"/>
                <a:tab pos="3800475" algn="l"/>
                <a:tab pos="4343400" algn="l"/>
                <a:tab pos="4886325" algn="l"/>
                <a:tab pos="5429250" algn="l"/>
                <a:tab pos="5972175" algn="l"/>
                <a:tab pos="6515100" algn="l"/>
                <a:tab pos="7058025" algn="l"/>
                <a:tab pos="7600950" algn="l"/>
              </a:tabLst>
            </a:pPr>
            <a:r>
              <a:rPr lang="en-US" altLang="ru-RU" sz="2700" dirty="0" err="1">
                <a:solidFill>
                  <a:srgbClr val="000000"/>
                </a:solidFill>
                <a:latin typeface="Arial Cyr" charset="0"/>
              </a:rPr>
              <a:t>Ответ</a:t>
            </a:r>
            <a:r>
              <a:rPr lang="en-US" altLang="ru-RU" sz="2700" dirty="0">
                <a:solidFill>
                  <a:srgbClr val="000000"/>
                </a:solidFill>
                <a:latin typeface="Arial Cyr" charset="0"/>
              </a:rPr>
              <a:t>:</a:t>
            </a:r>
            <a:r>
              <a:rPr lang="en-US" altLang="ru-RU" sz="4500" dirty="0">
                <a:solidFill>
                  <a:srgbClr val="000000"/>
                </a:solidFill>
                <a:latin typeface="Arial Cyr" charset="0"/>
              </a:rPr>
              <a:t> </a:t>
            </a:r>
            <a:r>
              <a:rPr lang="ru-RU" altLang="ru-RU" sz="2400" dirty="0">
                <a:solidFill>
                  <a:srgbClr val="000000"/>
                </a:solidFill>
                <a:latin typeface="Arial Cyr" charset="0"/>
              </a:rPr>
              <a:t>Показывает сколько информации </a:t>
            </a:r>
            <a:endParaRPr lang="ru-RU" altLang="ru-RU" sz="2400" dirty="0" smtClean="0">
              <a:solidFill>
                <a:srgbClr val="000000"/>
              </a:solidFill>
              <a:latin typeface="Arial Cyr" charset="0"/>
            </a:endParaRPr>
          </a:p>
          <a:p>
            <a:pPr>
              <a:buClr>
                <a:srgbClr val="000000"/>
              </a:buClr>
              <a:buSzPct val="100000"/>
              <a:tabLst>
                <a:tab pos="542925" algn="l"/>
                <a:tab pos="1085850" algn="l"/>
                <a:tab pos="1628775" algn="l"/>
                <a:tab pos="2171700" algn="l"/>
                <a:tab pos="2714625" algn="l"/>
                <a:tab pos="3257550" algn="l"/>
                <a:tab pos="3800475" algn="l"/>
                <a:tab pos="4343400" algn="l"/>
                <a:tab pos="4886325" algn="l"/>
                <a:tab pos="5429250" algn="l"/>
                <a:tab pos="5972175" algn="l"/>
                <a:tab pos="6515100" algn="l"/>
                <a:tab pos="7058025" algn="l"/>
                <a:tab pos="7600950" algn="l"/>
              </a:tabLst>
            </a:pPr>
            <a:r>
              <a:rPr lang="ru-RU" altLang="ru-RU" sz="2400" dirty="0">
                <a:solidFill>
                  <a:srgbClr val="000000"/>
                </a:solidFill>
                <a:latin typeface="Arial Cyr" charset="0"/>
              </a:rPr>
              <a:t>	</a:t>
            </a:r>
            <a:r>
              <a:rPr lang="ru-RU" altLang="ru-RU" sz="2400" dirty="0" smtClean="0">
                <a:solidFill>
                  <a:srgbClr val="000000"/>
                </a:solidFill>
                <a:latin typeface="Arial Cyr" charset="0"/>
              </a:rPr>
              <a:t>	  поместится </a:t>
            </a:r>
            <a:r>
              <a:rPr lang="ru-RU" altLang="ru-RU" sz="2400" dirty="0">
                <a:solidFill>
                  <a:srgbClr val="000000"/>
                </a:solidFill>
                <a:latin typeface="Arial Cyr" charset="0"/>
              </a:rPr>
              <a:t>на </a:t>
            </a:r>
            <a:r>
              <a:rPr lang="en-US" altLang="ru-RU" sz="2400" dirty="0">
                <a:solidFill>
                  <a:srgbClr val="000000"/>
                </a:solidFill>
                <a:latin typeface="Arial Cyr" charset="0"/>
              </a:rPr>
              <a:t>CD</a:t>
            </a:r>
          </a:p>
        </p:txBody>
      </p:sp>
      <p:pic>
        <p:nvPicPr>
          <p:cNvPr id="75782" name="Рисунок 9" descr="1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5241" y="1916906"/>
            <a:ext cx="5457825" cy="284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1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3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436439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этом списке знаменитых </a:t>
            </a:r>
            <a:r>
              <a:rPr lang="ru-RU" dirty="0" smtClean="0"/>
              <a:t>людей пропущены </a:t>
            </a:r>
            <a:r>
              <a:rPr lang="ru-RU" dirty="0"/>
              <a:t>их </a:t>
            </a:r>
            <a:r>
              <a:rPr lang="ru-RU" dirty="0" smtClean="0"/>
              <a:t>фамилии</a:t>
            </a:r>
          </a:p>
          <a:p>
            <a:endParaRPr lang="ru-RU" dirty="0"/>
          </a:p>
          <a:p>
            <a:r>
              <a:rPr lang="ru-RU" dirty="0" smtClean="0"/>
              <a:t>Стив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1</a:t>
            </a:r>
            <a:endParaRPr lang="ru-RU" sz="2400" b="1" dirty="0"/>
          </a:p>
        </p:txBody>
      </p:sp>
      <p:pic>
        <p:nvPicPr>
          <p:cNvPr id="6" name="30 сек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56376" y="5798894"/>
            <a:ext cx="327269" cy="327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26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1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7" name="Rectangle 3"/>
          <p:cNvSpPr>
            <a:spLocks noChangeArrowheads="1"/>
          </p:cNvSpPr>
          <p:nvPr/>
        </p:nvSpPr>
        <p:spPr bwMode="auto">
          <a:xfrm>
            <a:off x="3924300" y="1052513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2</a:t>
            </a:r>
          </a:p>
        </p:txBody>
      </p:sp>
      <p:sp>
        <p:nvSpPr>
          <p:cNvPr id="77828" name="Rectangle 4"/>
          <p:cNvSpPr>
            <a:spLocks noChangeArrowheads="1"/>
          </p:cNvSpPr>
          <p:nvPr/>
        </p:nvSpPr>
        <p:spPr bwMode="auto">
          <a:xfrm>
            <a:off x="-8848725" y="925116"/>
            <a:ext cx="8849916" cy="207169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 altLang="ru-RU" sz="1350"/>
          </a:p>
        </p:txBody>
      </p:sp>
      <p:sp>
        <p:nvSpPr>
          <p:cNvPr id="57350" name="Rectangle 6"/>
          <p:cNvSpPr>
            <a:spLocks noChangeArrowheads="1"/>
          </p:cNvSpPr>
          <p:nvPr/>
        </p:nvSpPr>
        <p:spPr bwMode="auto">
          <a:xfrm>
            <a:off x="2195513" y="4887516"/>
            <a:ext cx="3863493" cy="76065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  <a:tab pos="1085850" algn="l"/>
                <a:tab pos="1628775" algn="l"/>
                <a:tab pos="2171700" algn="l"/>
                <a:tab pos="2714625" algn="l"/>
                <a:tab pos="3257550" algn="l"/>
                <a:tab pos="3800475" algn="l"/>
                <a:tab pos="4343400" algn="l"/>
                <a:tab pos="4886325" algn="l"/>
                <a:tab pos="5429250" algn="l"/>
              </a:tabLst>
            </a:pPr>
            <a:r>
              <a:rPr lang="en-US" altLang="ru-RU" sz="4500" dirty="0" err="1">
                <a:solidFill>
                  <a:srgbClr val="000000"/>
                </a:solidFill>
                <a:latin typeface="Arial Cyr" charset="0"/>
              </a:rPr>
              <a:t>Ответ</a:t>
            </a:r>
            <a:r>
              <a:rPr lang="en-US" altLang="ru-RU" sz="4500" dirty="0">
                <a:solidFill>
                  <a:srgbClr val="000000"/>
                </a:solidFill>
                <a:latin typeface="Arial Cyr" charset="0"/>
              </a:rPr>
              <a:t>: APPLE</a:t>
            </a:r>
          </a:p>
        </p:txBody>
      </p:sp>
      <p:pic>
        <p:nvPicPr>
          <p:cNvPr id="77830" name="Рисунок 10" descr="apple-original-logo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1882379"/>
            <a:ext cx="4572000" cy="3093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2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3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45321449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20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20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9" fill="hold" nodeType="interactiveSeq">
                <p:childTnLst>
                  <p:par>
                    <p:cTn id="10" fill="hold"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Class="mediacall" fill="hold" nodeType="clickEffect">
                                  <p:stCondLst>
                                    <p:cond delay="0"/>
                                  </p:stCondLst>
                                  <p:childTnLst>
                                    <p:par>
                                      <p:cTn id="13"/>
                                    </p:pa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5" name="Rectangle 3"/>
          <p:cNvSpPr>
            <a:spLocks noChangeArrowheads="1"/>
          </p:cNvSpPr>
          <p:nvPr/>
        </p:nvSpPr>
        <p:spPr bwMode="auto">
          <a:xfrm>
            <a:off x="3924300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3</a:t>
            </a:r>
          </a:p>
        </p:txBody>
      </p:sp>
      <p:sp>
        <p:nvSpPr>
          <p:cNvPr id="58378" name="Rectangle 10"/>
          <p:cNvSpPr>
            <a:spLocks noChangeArrowheads="1"/>
          </p:cNvSpPr>
          <p:nvPr/>
        </p:nvSpPr>
        <p:spPr bwMode="auto">
          <a:xfrm>
            <a:off x="2303860" y="5103019"/>
            <a:ext cx="4698206" cy="64524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  <a:tab pos="1085850" algn="l"/>
                <a:tab pos="1628775" algn="l"/>
                <a:tab pos="2171700" algn="l"/>
                <a:tab pos="2714625" algn="l"/>
              </a:tabLst>
            </a:pPr>
            <a:r>
              <a:rPr lang="en-US" altLang="ru-RU" sz="3750">
                <a:solidFill>
                  <a:srgbClr val="000000"/>
                </a:solidFill>
                <a:latin typeface="Arial Cyr" charset="0"/>
              </a:rPr>
              <a:t>Ответ: Б</a:t>
            </a:r>
            <a:r>
              <a:rPr lang="ru-RU" altLang="ru-RU" sz="3750">
                <a:solidFill>
                  <a:srgbClr val="000000"/>
                </a:solidFill>
                <a:latin typeface="Arial Cyr" charset="0"/>
              </a:rPr>
              <a:t>илл Гейтс</a:t>
            </a:r>
            <a:endParaRPr lang="en-US" altLang="ru-RU" sz="3750">
              <a:solidFill>
                <a:srgbClr val="000000"/>
              </a:solidFill>
              <a:latin typeface="Arial Cyr" charset="0"/>
            </a:endParaRPr>
          </a:p>
        </p:txBody>
      </p:sp>
      <p:pic>
        <p:nvPicPr>
          <p:cNvPr id="79877" name="Рисунок 12" descr="3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50281" y="1808560"/>
            <a:ext cx="4357688" cy="327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3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3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76629022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Rectangle 3"/>
          <p:cNvSpPr>
            <a:spLocks noChangeArrowheads="1"/>
          </p:cNvSpPr>
          <p:nvPr/>
        </p:nvSpPr>
        <p:spPr bwMode="auto">
          <a:xfrm>
            <a:off x="3762375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4</a:t>
            </a:r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2022873" y="5008960"/>
            <a:ext cx="5301194" cy="76065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  <a:tab pos="1085850" algn="l"/>
                <a:tab pos="1628775" algn="l"/>
                <a:tab pos="2171700" algn="l"/>
                <a:tab pos="2714625" algn="l"/>
                <a:tab pos="3257550" algn="l"/>
                <a:tab pos="3800475" algn="l"/>
                <a:tab pos="4343400" algn="l"/>
                <a:tab pos="4886325" algn="l"/>
              </a:tabLst>
            </a:pPr>
            <a:r>
              <a:rPr lang="en-US" altLang="ru-RU" sz="4500">
                <a:solidFill>
                  <a:srgbClr val="000000"/>
                </a:solidFill>
                <a:latin typeface="Arial Cyr" charset="0"/>
              </a:rPr>
              <a:t>Ответ: </a:t>
            </a:r>
            <a:r>
              <a:rPr lang="ru-RU" altLang="ru-RU" sz="4500">
                <a:solidFill>
                  <a:srgbClr val="000000"/>
                </a:solidFill>
                <a:latin typeface="Arial Cyr" charset="0"/>
              </a:rPr>
              <a:t>Комп. мышь</a:t>
            </a:r>
            <a:endParaRPr lang="en-US" altLang="ru-RU" sz="4500">
              <a:solidFill>
                <a:srgbClr val="000000"/>
              </a:solidFill>
              <a:latin typeface="Arial Cyr" charset="0"/>
            </a:endParaRPr>
          </a:p>
        </p:txBody>
      </p:sp>
      <p:pic>
        <p:nvPicPr>
          <p:cNvPr id="81925" name="Рисунок 9" descr="44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93156" y="2078831"/>
            <a:ext cx="4357688" cy="270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4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3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94749177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Rectangle 3"/>
          <p:cNvSpPr>
            <a:spLocks noChangeArrowheads="1"/>
          </p:cNvSpPr>
          <p:nvPr/>
        </p:nvSpPr>
        <p:spPr bwMode="auto">
          <a:xfrm>
            <a:off x="3707606" y="1052513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 dirty="0" err="1">
                <a:solidFill>
                  <a:srgbClr val="FFFFFF"/>
                </a:solidFill>
                <a:latin typeface="Molot" pitchFamily="48" charset="0"/>
              </a:rPr>
              <a:t>Вопрос</a:t>
            </a:r>
            <a:r>
              <a:rPr lang="en-US" altLang="ru-RU" sz="2700" dirty="0">
                <a:solidFill>
                  <a:srgbClr val="FFFFFF"/>
                </a:solidFill>
                <a:latin typeface="Molot" pitchFamily="48" charset="0"/>
              </a:rPr>
              <a:t> 5</a:t>
            </a:r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1439466" y="5103019"/>
            <a:ext cx="6480572" cy="64524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  <a:tab pos="1085850" algn="l"/>
                <a:tab pos="1628775" algn="l"/>
                <a:tab pos="2171700" algn="l"/>
                <a:tab pos="2714625" algn="l"/>
                <a:tab pos="3257550" algn="l"/>
                <a:tab pos="3800475" algn="l"/>
                <a:tab pos="4343400" algn="l"/>
                <a:tab pos="4886325" algn="l"/>
                <a:tab pos="5429250" algn="l"/>
              </a:tabLst>
            </a:pPr>
            <a:r>
              <a:rPr lang="en-US" altLang="ru-RU" sz="3750">
                <a:solidFill>
                  <a:srgbClr val="000000"/>
                </a:solidFill>
                <a:latin typeface="Arial Cyr" charset="0"/>
              </a:rPr>
              <a:t>Ответ:</a:t>
            </a:r>
            <a:r>
              <a:rPr lang="ru-RU" altLang="ru-RU" sz="3750">
                <a:solidFill>
                  <a:srgbClr val="000000"/>
                </a:solidFill>
                <a:latin typeface="Arial Cyr" charset="0"/>
              </a:rPr>
              <a:t> Первый компьютер</a:t>
            </a:r>
            <a:endParaRPr lang="en-US" altLang="ru-RU" sz="3750">
              <a:solidFill>
                <a:srgbClr val="000000"/>
              </a:solidFill>
              <a:latin typeface="Arial Cyr" charset="0"/>
            </a:endParaRPr>
          </a:p>
        </p:txBody>
      </p:sp>
      <p:pic>
        <p:nvPicPr>
          <p:cNvPr id="83973" name="Рисунок 9" descr="55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50281" y="1793081"/>
            <a:ext cx="4319588" cy="3239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5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3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9333261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3"/>
          <p:cNvSpPr>
            <a:spLocks noChangeArrowheads="1"/>
          </p:cNvSpPr>
          <p:nvPr/>
        </p:nvSpPr>
        <p:spPr bwMode="auto">
          <a:xfrm>
            <a:off x="3654029" y="1052513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6</a:t>
            </a:r>
          </a:p>
        </p:txBody>
      </p:sp>
      <p:sp>
        <p:nvSpPr>
          <p:cNvPr id="61447" name="Rectangle 7"/>
          <p:cNvSpPr>
            <a:spLocks noChangeArrowheads="1"/>
          </p:cNvSpPr>
          <p:nvPr/>
        </p:nvSpPr>
        <p:spPr bwMode="auto">
          <a:xfrm>
            <a:off x="2627710" y="5156597"/>
            <a:ext cx="3375475" cy="69140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  <a:tab pos="1085850" algn="l"/>
                <a:tab pos="1628775" algn="l"/>
                <a:tab pos="2171700" algn="l"/>
                <a:tab pos="2714625" algn="l"/>
                <a:tab pos="3257550" algn="l"/>
                <a:tab pos="3800475" algn="l"/>
                <a:tab pos="4343400" algn="l"/>
                <a:tab pos="4886325" algn="l"/>
                <a:tab pos="5429250" algn="l"/>
              </a:tabLst>
            </a:pPr>
            <a:r>
              <a:rPr lang="en-US" altLang="ru-RU" sz="3750" dirty="0" err="1">
                <a:solidFill>
                  <a:srgbClr val="000000"/>
                </a:solidFill>
                <a:latin typeface="Arial Cyr" charset="0"/>
              </a:rPr>
              <a:t>Ответ</a:t>
            </a:r>
            <a:r>
              <a:rPr lang="en-US" altLang="ru-RU" sz="3750" dirty="0">
                <a:solidFill>
                  <a:srgbClr val="000000"/>
                </a:solidFill>
                <a:latin typeface="Arial Cyr" charset="0"/>
              </a:rPr>
              <a:t>: </a:t>
            </a:r>
            <a:r>
              <a:rPr lang="en-US" altLang="ru-RU" sz="4050" dirty="0"/>
              <a:t> Firefox</a:t>
            </a:r>
            <a:endParaRPr lang="en-US" altLang="ru-RU" sz="3750" dirty="0">
              <a:solidFill>
                <a:srgbClr val="000000"/>
              </a:solidFill>
              <a:latin typeface="Arial Cyr" charset="0"/>
            </a:endParaRPr>
          </a:p>
        </p:txBody>
      </p:sp>
      <p:pic>
        <p:nvPicPr>
          <p:cNvPr id="86021" name="Рисунок 10" descr="red-panda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5241" y="1701404"/>
            <a:ext cx="5076825" cy="3374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6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3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14425309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20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20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РАУНД 4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980728"/>
            <a:ext cx="6368033" cy="5395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 3"/>
          <p:cNvSpPr/>
          <p:nvPr/>
        </p:nvSpPr>
        <p:spPr>
          <a:xfrm>
            <a:off x="4716016" y="1196752"/>
            <a:ext cx="2808312" cy="15841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ВЕРЮ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НЕ ВЕРЮ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896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-775494" y="1916832"/>
            <a:ext cx="10694988" cy="30464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Правила</a:t>
            </a: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раунда</a:t>
            </a: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:</a:t>
            </a:r>
          </a:p>
          <a:p>
            <a:pPr algn="ctr"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r>
              <a:rPr lang="ru-RU" altLang="ru-RU" sz="4800" dirty="0" smtClean="0">
                <a:solidFill>
                  <a:srgbClr val="000000"/>
                </a:solidFill>
                <a:latin typeface="Molot" pitchFamily="48" charset="0"/>
              </a:rPr>
              <a:t>7</a:t>
            </a:r>
            <a:r>
              <a:rPr lang="en-US" altLang="ru-RU" sz="4800" dirty="0" smtClean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вопросов</a:t>
            </a: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 </a:t>
            </a:r>
          </a:p>
          <a:p>
            <a:pPr algn="ctr"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r>
              <a:rPr lang="ru-RU" altLang="ru-RU" sz="4800" dirty="0" smtClean="0">
                <a:solidFill>
                  <a:srgbClr val="000000"/>
                </a:solidFill>
                <a:latin typeface="Molot" pitchFamily="48" charset="0"/>
              </a:rPr>
              <a:t>15</a:t>
            </a:r>
            <a:r>
              <a:rPr lang="en-US" altLang="ru-RU" sz="4800" dirty="0" smtClean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секунд</a:t>
            </a: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на</a:t>
            </a: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обсуждение</a:t>
            </a:r>
            <a:endParaRPr lang="en-US" altLang="ru-RU" sz="4800" dirty="0">
              <a:solidFill>
                <a:srgbClr val="000000"/>
              </a:solidFill>
              <a:latin typeface="Molot" pitchFamily="48" charset="0"/>
            </a:endParaRPr>
          </a:p>
          <a:p>
            <a:pPr algn="ctr"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1 </a:t>
            </a: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балл</a:t>
            </a: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за</a:t>
            </a: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правильный</a:t>
            </a: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ответ</a:t>
            </a:r>
            <a:endParaRPr lang="en-US" altLang="ru-RU" sz="4800" dirty="0">
              <a:solidFill>
                <a:srgbClr val="000000"/>
              </a:solidFill>
              <a:latin typeface="Molot" pitchFamily="4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3266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4215" name="Rectangle 7"/>
          <p:cNvSpPr>
            <a:spLocks noChangeArrowheads="1"/>
          </p:cNvSpPr>
          <p:nvPr/>
        </p:nvSpPr>
        <p:spPr bwMode="auto">
          <a:xfrm>
            <a:off x="397669" y="2516982"/>
            <a:ext cx="8548688" cy="122745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4050" b="1"/>
              <a:t>Правда ли, что «Wi-Fi» означает «беспроводное качество»?</a:t>
            </a:r>
          </a:p>
        </p:txBody>
      </p:sp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3869531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1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4</a:t>
            </a:r>
            <a:endParaRPr lang="ru-RU" sz="2400" b="1" dirty="0"/>
          </a:p>
        </p:txBody>
      </p:sp>
      <p:pic>
        <p:nvPicPr>
          <p:cNvPr id="8" name="15 секу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884368" y="5733256"/>
            <a:ext cx="465584" cy="465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13230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0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6263" name="Rectangle 7"/>
          <p:cNvSpPr>
            <a:spLocks noChangeArrowheads="1"/>
          </p:cNvSpPr>
          <p:nvPr/>
        </p:nvSpPr>
        <p:spPr bwMode="auto">
          <a:xfrm>
            <a:off x="845344" y="2025254"/>
            <a:ext cx="7698581" cy="29663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4050" b="1"/>
              <a:t>Правда ли, что в 1969 году с одного компьютера, подключённого к другому удалённо, было передано 40 символов?</a:t>
            </a:r>
          </a:p>
        </p:txBody>
      </p:sp>
      <p:sp>
        <p:nvSpPr>
          <p:cNvPr id="96264" name="Rectangle 8"/>
          <p:cNvSpPr>
            <a:spLocks noChangeArrowheads="1"/>
          </p:cNvSpPr>
          <p:nvPr/>
        </p:nvSpPr>
        <p:spPr bwMode="auto">
          <a:xfrm>
            <a:off x="4502944" y="3082529"/>
            <a:ext cx="138113" cy="69175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 altLang="ru-RU" sz="1350"/>
          </a:p>
        </p:txBody>
      </p:sp>
      <p:sp>
        <p:nvSpPr>
          <p:cNvPr id="96265" name="Rectangle 9"/>
          <p:cNvSpPr>
            <a:spLocks noChangeArrowheads="1"/>
          </p:cNvSpPr>
          <p:nvPr/>
        </p:nvSpPr>
        <p:spPr bwMode="auto">
          <a:xfrm>
            <a:off x="3977879" y="1052513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2</a:t>
            </a: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2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4</a:t>
            </a:r>
            <a:endParaRPr lang="ru-RU" sz="2400" b="1" dirty="0"/>
          </a:p>
        </p:txBody>
      </p:sp>
      <p:pic>
        <p:nvPicPr>
          <p:cNvPr id="9" name="15 секу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884368" y="5733256"/>
            <a:ext cx="465584" cy="465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731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0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8311" name="Rectangle 7"/>
          <p:cNvSpPr>
            <a:spLocks noChangeArrowheads="1"/>
          </p:cNvSpPr>
          <p:nvPr/>
        </p:nvSpPr>
        <p:spPr bwMode="auto">
          <a:xfrm>
            <a:off x="629842" y="2402682"/>
            <a:ext cx="8640365" cy="180709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4050" b="1"/>
              <a:t>Правда ли, что первая компьютерная мышь стоила около 400 долларов?</a:t>
            </a:r>
          </a:p>
        </p:txBody>
      </p:sp>
      <p:sp>
        <p:nvSpPr>
          <p:cNvPr id="98312" name="Rectangle 8"/>
          <p:cNvSpPr>
            <a:spLocks noChangeArrowheads="1"/>
          </p:cNvSpPr>
          <p:nvPr/>
        </p:nvSpPr>
        <p:spPr bwMode="auto">
          <a:xfrm>
            <a:off x="4502944" y="3082529"/>
            <a:ext cx="138113" cy="69175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 altLang="ru-RU" sz="1350"/>
          </a:p>
        </p:txBody>
      </p:sp>
      <p:sp>
        <p:nvSpPr>
          <p:cNvPr id="98313" name="Rectangle 9"/>
          <p:cNvSpPr>
            <a:spLocks noChangeArrowheads="1"/>
          </p:cNvSpPr>
          <p:nvPr/>
        </p:nvSpPr>
        <p:spPr bwMode="auto">
          <a:xfrm>
            <a:off x="3815954" y="1052513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3</a:t>
            </a: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3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4</a:t>
            </a:r>
            <a:endParaRPr lang="ru-RU" sz="2400" b="1" dirty="0"/>
          </a:p>
        </p:txBody>
      </p:sp>
      <p:pic>
        <p:nvPicPr>
          <p:cNvPr id="9" name="15 секу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884368" y="5733256"/>
            <a:ext cx="465584" cy="465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64568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0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этом списке </a:t>
            </a:r>
            <a:r>
              <a:rPr lang="ru-RU" dirty="0" smtClean="0"/>
              <a:t>людей </a:t>
            </a:r>
            <a:r>
              <a:rPr lang="ru-RU" dirty="0"/>
              <a:t>пропущены их </a:t>
            </a:r>
            <a:r>
              <a:rPr lang="ru-RU" dirty="0" smtClean="0"/>
              <a:t>фамилии</a:t>
            </a:r>
          </a:p>
          <a:p>
            <a:endParaRPr lang="ru-RU" dirty="0"/>
          </a:p>
          <a:p>
            <a:r>
              <a:rPr lang="ru-RU" dirty="0" smtClean="0"/>
              <a:t>Юрий Алексеевич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1</a:t>
            </a:r>
            <a:endParaRPr lang="ru-RU" sz="2400" b="1" dirty="0"/>
          </a:p>
        </p:txBody>
      </p:sp>
      <p:pic>
        <p:nvPicPr>
          <p:cNvPr id="6" name="30 сек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56376" y="5798894"/>
            <a:ext cx="327269" cy="327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639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1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00359" name="Rectangle 7"/>
          <p:cNvSpPr>
            <a:spLocks noChangeArrowheads="1"/>
          </p:cNvSpPr>
          <p:nvPr/>
        </p:nvSpPr>
        <p:spPr bwMode="auto">
          <a:xfrm>
            <a:off x="4502944" y="3082529"/>
            <a:ext cx="138113" cy="69175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 altLang="ru-RU" sz="1350"/>
          </a:p>
        </p:txBody>
      </p:sp>
      <p:sp>
        <p:nvSpPr>
          <p:cNvPr id="100360" name="Rectangle 8"/>
          <p:cNvSpPr>
            <a:spLocks noChangeArrowheads="1"/>
          </p:cNvSpPr>
          <p:nvPr/>
        </p:nvSpPr>
        <p:spPr bwMode="auto">
          <a:xfrm>
            <a:off x="3815916" y="998730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 dirty="0" err="1">
                <a:solidFill>
                  <a:srgbClr val="FFFFFF"/>
                </a:solidFill>
                <a:latin typeface="Molot" pitchFamily="48" charset="0"/>
              </a:rPr>
              <a:t>Вопрос</a:t>
            </a:r>
            <a:r>
              <a:rPr lang="en-US" altLang="ru-RU" sz="2700" dirty="0">
                <a:solidFill>
                  <a:srgbClr val="FFFFFF"/>
                </a:solidFill>
                <a:latin typeface="Molot" pitchFamily="48" charset="0"/>
              </a:rPr>
              <a:t> 4</a:t>
            </a:r>
          </a:p>
        </p:txBody>
      </p:sp>
      <p:sp>
        <p:nvSpPr>
          <p:cNvPr id="100362" name="Rectangle 10"/>
          <p:cNvSpPr>
            <a:spLocks noChangeArrowheads="1"/>
          </p:cNvSpPr>
          <p:nvPr/>
        </p:nvSpPr>
        <p:spPr bwMode="auto">
          <a:xfrm>
            <a:off x="251223" y="1916906"/>
            <a:ext cx="4644628" cy="238674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4050" b="1"/>
              <a:t>Правда ли, что это не клавиатура, а домашний компьютер?</a:t>
            </a:r>
          </a:p>
        </p:txBody>
      </p:sp>
      <p:pic>
        <p:nvPicPr>
          <p:cNvPr id="100363" name="Рисунок 11" descr="31.jpe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80347" y="2240757"/>
            <a:ext cx="4243388" cy="2307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4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4</a:t>
            </a:r>
            <a:endParaRPr lang="ru-RU" sz="2400" b="1" dirty="0"/>
          </a:p>
        </p:txBody>
      </p:sp>
      <p:pic>
        <p:nvPicPr>
          <p:cNvPr id="10" name="15 секу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884368" y="5733256"/>
            <a:ext cx="465584" cy="465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75937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0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02407" name="Rectangle 7"/>
          <p:cNvSpPr>
            <a:spLocks noChangeArrowheads="1"/>
          </p:cNvSpPr>
          <p:nvPr/>
        </p:nvSpPr>
        <p:spPr bwMode="auto">
          <a:xfrm>
            <a:off x="4502944" y="3082529"/>
            <a:ext cx="138113" cy="69175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 altLang="ru-RU" sz="1350"/>
          </a:p>
        </p:txBody>
      </p:sp>
      <p:sp>
        <p:nvSpPr>
          <p:cNvPr id="102408" name="Rectangle 8"/>
          <p:cNvSpPr>
            <a:spLocks noChangeArrowheads="1"/>
          </p:cNvSpPr>
          <p:nvPr/>
        </p:nvSpPr>
        <p:spPr bwMode="auto">
          <a:xfrm>
            <a:off x="3869531" y="1052513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5</a:t>
            </a:r>
          </a:p>
        </p:txBody>
      </p:sp>
      <p:sp>
        <p:nvSpPr>
          <p:cNvPr id="102409" name="Rectangle 10"/>
          <p:cNvSpPr>
            <a:spLocks noChangeArrowheads="1"/>
          </p:cNvSpPr>
          <p:nvPr/>
        </p:nvSpPr>
        <p:spPr bwMode="auto">
          <a:xfrm>
            <a:off x="305992" y="1701403"/>
            <a:ext cx="8640365" cy="29663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4050" b="1"/>
              <a:t>Правда ли, что Internet Explorer – первый интернет-браузер с графическим интерфейсом, разработанный под операционную систему Microsoft Windows?</a:t>
            </a: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5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4</a:t>
            </a:r>
            <a:endParaRPr lang="ru-RU" sz="2400" b="1" dirty="0"/>
          </a:p>
        </p:txBody>
      </p:sp>
      <p:pic>
        <p:nvPicPr>
          <p:cNvPr id="9" name="15 секу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884368" y="5733256"/>
            <a:ext cx="465584" cy="465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79377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0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04455" name="Rectangle 7"/>
          <p:cNvSpPr>
            <a:spLocks noChangeArrowheads="1"/>
          </p:cNvSpPr>
          <p:nvPr/>
        </p:nvSpPr>
        <p:spPr bwMode="auto">
          <a:xfrm>
            <a:off x="4502944" y="3082529"/>
            <a:ext cx="138113" cy="69175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 altLang="ru-RU" sz="1350"/>
          </a:p>
        </p:txBody>
      </p:sp>
      <p:sp>
        <p:nvSpPr>
          <p:cNvPr id="104456" name="Rectangle 8"/>
          <p:cNvSpPr>
            <a:spLocks noChangeArrowheads="1"/>
          </p:cNvSpPr>
          <p:nvPr/>
        </p:nvSpPr>
        <p:spPr bwMode="auto">
          <a:xfrm>
            <a:off x="3762375" y="1052513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 dirty="0" err="1">
                <a:solidFill>
                  <a:srgbClr val="FFFFFF"/>
                </a:solidFill>
                <a:latin typeface="Molot" pitchFamily="48" charset="0"/>
              </a:rPr>
              <a:t>Вопрос</a:t>
            </a:r>
            <a:r>
              <a:rPr lang="en-US" altLang="ru-RU" sz="2700" dirty="0">
                <a:solidFill>
                  <a:srgbClr val="FFFFFF"/>
                </a:solidFill>
                <a:latin typeface="Molot" pitchFamily="48" charset="0"/>
              </a:rPr>
              <a:t> 6</a:t>
            </a:r>
          </a:p>
        </p:txBody>
      </p:sp>
      <p:sp>
        <p:nvSpPr>
          <p:cNvPr id="104457" name="Rectangle 10"/>
          <p:cNvSpPr>
            <a:spLocks noChangeArrowheads="1"/>
          </p:cNvSpPr>
          <p:nvPr/>
        </p:nvSpPr>
        <p:spPr bwMode="auto">
          <a:xfrm>
            <a:off x="470298" y="2646760"/>
            <a:ext cx="8202215" cy="180709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4050" b="1"/>
              <a:t>Правда ли, что домен «.su» – это национальный домен Советского союза?</a:t>
            </a: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6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4</a:t>
            </a:r>
            <a:endParaRPr lang="ru-RU" sz="2400" b="1" dirty="0"/>
          </a:p>
        </p:txBody>
      </p:sp>
      <p:pic>
        <p:nvPicPr>
          <p:cNvPr id="9" name="15 секу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884368" y="5733256"/>
            <a:ext cx="465584" cy="465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45861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0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08551" name="Rectangle 7"/>
          <p:cNvSpPr>
            <a:spLocks noChangeArrowheads="1"/>
          </p:cNvSpPr>
          <p:nvPr/>
        </p:nvSpPr>
        <p:spPr bwMode="auto">
          <a:xfrm>
            <a:off x="521494" y="2078831"/>
            <a:ext cx="8236744" cy="238674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4050" b="1"/>
              <a:t>Правда ли, что первая глобальная сеть связи была создана с помощью электрического телеграфа?</a:t>
            </a:r>
          </a:p>
        </p:txBody>
      </p:sp>
      <p:sp>
        <p:nvSpPr>
          <p:cNvPr id="108552" name="Rectangle 8"/>
          <p:cNvSpPr>
            <a:spLocks noChangeArrowheads="1"/>
          </p:cNvSpPr>
          <p:nvPr/>
        </p:nvSpPr>
        <p:spPr bwMode="auto">
          <a:xfrm>
            <a:off x="3762375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8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7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4</a:t>
            </a:r>
            <a:endParaRPr lang="ru-RU" sz="2400" b="1" dirty="0"/>
          </a:p>
        </p:txBody>
      </p:sp>
      <p:pic>
        <p:nvPicPr>
          <p:cNvPr id="8" name="15 секу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884368" y="5733256"/>
            <a:ext cx="465584" cy="465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18956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0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5780" y="788804"/>
            <a:ext cx="5900500" cy="59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612560" y="2348880"/>
            <a:ext cx="2847975" cy="28575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15616" y="188640"/>
            <a:ext cx="606390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Сдаем бланки</a:t>
            </a:r>
            <a:endParaRPr lang="ru-RU" sz="72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25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20" y="1772816"/>
            <a:ext cx="8535576" cy="474198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427386" y="188640"/>
            <a:ext cx="344036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Ответы</a:t>
            </a:r>
            <a:endParaRPr lang="ru-RU" sz="72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09497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7" name="Rectangle 3"/>
          <p:cNvSpPr>
            <a:spLocks noChangeArrowheads="1"/>
          </p:cNvSpPr>
          <p:nvPr/>
        </p:nvSpPr>
        <p:spPr bwMode="auto">
          <a:xfrm>
            <a:off x="144066" y="1754982"/>
            <a:ext cx="8704659" cy="122745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4050" b="1"/>
              <a:t>Правда ли, что «Wi-Fi» означает «беспроводное качество»?</a:t>
            </a:r>
          </a:p>
        </p:txBody>
      </p:sp>
      <p:sp>
        <p:nvSpPr>
          <p:cNvPr id="118788" name="Rectangle 4"/>
          <p:cNvSpPr>
            <a:spLocks noChangeArrowheads="1"/>
          </p:cNvSpPr>
          <p:nvPr/>
        </p:nvSpPr>
        <p:spPr bwMode="auto">
          <a:xfrm>
            <a:off x="4031456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84998" name="Rectangle 6"/>
          <p:cNvSpPr>
            <a:spLocks noChangeArrowheads="1"/>
          </p:cNvSpPr>
          <p:nvPr/>
        </p:nvSpPr>
        <p:spPr bwMode="auto">
          <a:xfrm>
            <a:off x="413148" y="3248025"/>
            <a:ext cx="8236744" cy="189173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  <a:tab pos="1085850" algn="l"/>
                <a:tab pos="1628775" algn="l"/>
                <a:tab pos="2171700" algn="l"/>
                <a:tab pos="2714625" algn="l"/>
                <a:tab pos="3257550" algn="l"/>
                <a:tab pos="3800475" algn="l"/>
                <a:tab pos="4343400" algn="l"/>
                <a:tab pos="4886325" algn="l"/>
                <a:tab pos="5429250" algn="l"/>
                <a:tab pos="5972175" algn="l"/>
                <a:tab pos="6515100" algn="l"/>
                <a:tab pos="7058025" algn="l"/>
                <a:tab pos="7600950" algn="l"/>
                <a:tab pos="8143875" algn="l"/>
              </a:tabLst>
            </a:pPr>
            <a:r>
              <a:rPr lang="en-US" altLang="ru-RU" sz="2250">
                <a:solidFill>
                  <a:srgbClr val="000000"/>
                </a:solidFill>
                <a:latin typeface="Arial Cyr" charset="0"/>
              </a:rPr>
              <a:t>			</a:t>
            </a:r>
            <a:r>
              <a:rPr lang="ru-RU" altLang="ru-RU" sz="2250">
                <a:solidFill>
                  <a:srgbClr val="000000"/>
                </a:solidFill>
                <a:latin typeface="Arial Cyr" charset="0"/>
              </a:rPr>
              <a:t>             </a:t>
            </a:r>
            <a:r>
              <a:rPr lang="en-US" altLang="ru-RU" sz="2400" b="1">
                <a:solidFill>
                  <a:srgbClr val="00B050"/>
                </a:solidFill>
                <a:latin typeface="Arial Cyr" charset="0"/>
              </a:rPr>
              <a:t> </a:t>
            </a:r>
            <a:r>
              <a:rPr lang="en-US" altLang="ru-RU" sz="3300" b="1">
                <a:solidFill>
                  <a:srgbClr val="00B050"/>
                </a:solidFill>
                <a:latin typeface="Arial Cyr" charset="0"/>
              </a:rPr>
              <a:t>Правда</a:t>
            </a:r>
            <a:r>
              <a:rPr lang="en-US" altLang="ru-RU" sz="3300" b="1">
                <a:solidFill>
                  <a:srgbClr val="00B050"/>
                </a:solidFill>
                <a:latin typeface="Calibri" pitchFamily="32" charset="0"/>
              </a:rPr>
              <a:t>. </a:t>
            </a:r>
            <a:endParaRPr lang="en-US" altLang="ru-RU" sz="3300">
              <a:solidFill>
                <a:srgbClr val="FF0000"/>
              </a:solidFill>
              <a:latin typeface="Arial Cyr" charset="0"/>
            </a:endParaRPr>
          </a:p>
          <a:p>
            <a:pPr>
              <a:buClr>
                <a:srgbClr val="000000"/>
              </a:buClr>
              <a:buSzPct val="100000"/>
              <a:tabLst>
                <a:tab pos="542925" algn="l"/>
                <a:tab pos="1085850" algn="l"/>
                <a:tab pos="1628775" algn="l"/>
                <a:tab pos="2171700" algn="l"/>
                <a:tab pos="2714625" algn="l"/>
                <a:tab pos="3257550" algn="l"/>
                <a:tab pos="3800475" algn="l"/>
                <a:tab pos="4343400" algn="l"/>
                <a:tab pos="4886325" algn="l"/>
                <a:tab pos="5429250" algn="l"/>
                <a:tab pos="5972175" algn="l"/>
                <a:tab pos="6515100" algn="l"/>
                <a:tab pos="7058025" algn="l"/>
                <a:tab pos="7600950" algn="l"/>
                <a:tab pos="8143875" algn="l"/>
              </a:tabLst>
            </a:pPr>
            <a:endParaRPr lang="en-US" altLang="ru-RU" sz="2250">
              <a:solidFill>
                <a:srgbClr val="000000"/>
              </a:solidFill>
              <a:latin typeface="Arial Cyr" charset="0"/>
            </a:endParaRPr>
          </a:p>
          <a:p>
            <a:pPr algn="just">
              <a:buClr>
                <a:srgbClr val="000000"/>
              </a:buClr>
              <a:buSzPct val="100000"/>
              <a:tabLst>
                <a:tab pos="542925" algn="l"/>
                <a:tab pos="1085850" algn="l"/>
                <a:tab pos="1628775" algn="l"/>
                <a:tab pos="2171700" algn="l"/>
                <a:tab pos="2714625" algn="l"/>
                <a:tab pos="3257550" algn="l"/>
                <a:tab pos="3800475" algn="l"/>
                <a:tab pos="4343400" algn="l"/>
                <a:tab pos="4886325" algn="l"/>
                <a:tab pos="5429250" algn="l"/>
                <a:tab pos="5972175" algn="l"/>
                <a:tab pos="6515100" algn="l"/>
                <a:tab pos="7058025" algn="l"/>
                <a:tab pos="7600950" algn="l"/>
                <a:tab pos="8143875" algn="l"/>
              </a:tabLst>
            </a:pPr>
            <a:r>
              <a:rPr lang="ru-RU" altLang="ru-RU" sz="2100" i="1"/>
              <a:t>Под аббревиатурой «Wi-Fi» скрывается словосочетание на английском языке «Wireless Fidelity», которое можно дословно перевести как «беспроводное качество». </a:t>
            </a:r>
            <a:r>
              <a:rPr lang="en-US" altLang="ru-RU" sz="2100">
                <a:solidFill>
                  <a:srgbClr val="000000"/>
                </a:solidFill>
                <a:latin typeface="Arial Cyr" charset="0"/>
              </a:rPr>
              <a:t> 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1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4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28852077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84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84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5" name="Rectangle 3"/>
          <p:cNvSpPr>
            <a:spLocks noChangeArrowheads="1"/>
          </p:cNvSpPr>
          <p:nvPr/>
        </p:nvSpPr>
        <p:spPr bwMode="auto">
          <a:xfrm>
            <a:off x="722710" y="1882379"/>
            <a:ext cx="7698581" cy="122732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2700" b="1"/>
              <a:t>Правда ли, что в 1969 году с одного компьютера, подключённого к другому удалённо, было передано 40 символов?</a:t>
            </a:r>
          </a:p>
        </p:txBody>
      </p:sp>
      <p:sp>
        <p:nvSpPr>
          <p:cNvPr id="120836" name="Rectangle 4"/>
          <p:cNvSpPr>
            <a:spLocks noChangeArrowheads="1"/>
          </p:cNvSpPr>
          <p:nvPr/>
        </p:nvSpPr>
        <p:spPr bwMode="auto">
          <a:xfrm>
            <a:off x="4502944" y="3082529"/>
            <a:ext cx="138113" cy="69175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 altLang="ru-RU" sz="1350"/>
          </a:p>
        </p:txBody>
      </p:sp>
      <p:sp>
        <p:nvSpPr>
          <p:cNvPr id="120837" name="Rectangle 5"/>
          <p:cNvSpPr>
            <a:spLocks noChangeArrowheads="1"/>
          </p:cNvSpPr>
          <p:nvPr/>
        </p:nvSpPr>
        <p:spPr bwMode="auto">
          <a:xfrm>
            <a:off x="3815954" y="1052513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2</a:t>
            </a:r>
          </a:p>
        </p:txBody>
      </p:sp>
      <p:sp>
        <p:nvSpPr>
          <p:cNvPr id="86023" name="Rectangle 7"/>
          <p:cNvSpPr>
            <a:spLocks noChangeArrowheads="1"/>
          </p:cNvSpPr>
          <p:nvPr/>
        </p:nvSpPr>
        <p:spPr bwMode="auto">
          <a:xfrm>
            <a:off x="521494" y="3752850"/>
            <a:ext cx="8086725" cy="96840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  <a:tab pos="1085850" algn="l"/>
                <a:tab pos="1628775" algn="l"/>
                <a:tab pos="2171700" algn="l"/>
                <a:tab pos="2714625" algn="l"/>
                <a:tab pos="3257550" algn="l"/>
                <a:tab pos="3800475" algn="l"/>
                <a:tab pos="4343400" algn="l"/>
                <a:tab pos="4886325" algn="l"/>
                <a:tab pos="5429250" algn="l"/>
                <a:tab pos="5972175" algn="l"/>
                <a:tab pos="6515100" algn="l"/>
                <a:tab pos="7058025" algn="l"/>
                <a:tab pos="7600950" algn="l"/>
              </a:tabLst>
            </a:pPr>
            <a:r>
              <a:rPr lang="en-US" altLang="ru-RU" sz="2250">
                <a:solidFill>
                  <a:srgbClr val="000000"/>
                </a:solidFill>
                <a:latin typeface="Arial Cyr" charset="0"/>
              </a:rPr>
              <a:t>				</a:t>
            </a:r>
            <a:r>
              <a:rPr lang="en-US" altLang="ru-RU" sz="3750" b="1">
                <a:solidFill>
                  <a:srgbClr val="FF0000"/>
                </a:solidFill>
                <a:latin typeface="Arial Cyr" charset="0"/>
              </a:rPr>
              <a:t> Неправда.</a:t>
            </a:r>
            <a:r>
              <a:rPr lang="en-US" altLang="ru-RU" sz="3750" b="1">
                <a:solidFill>
                  <a:srgbClr val="00B050"/>
                </a:solidFill>
                <a:latin typeface="Calibri" pitchFamily="32" charset="0"/>
              </a:rPr>
              <a:t> </a:t>
            </a:r>
          </a:p>
          <a:p>
            <a:pPr>
              <a:buClr>
                <a:srgbClr val="000000"/>
              </a:buClr>
              <a:buSzPct val="100000"/>
              <a:tabLst>
                <a:tab pos="542925" algn="l"/>
                <a:tab pos="1085850" algn="l"/>
                <a:tab pos="1628775" algn="l"/>
                <a:tab pos="2171700" algn="l"/>
                <a:tab pos="2714625" algn="l"/>
                <a:tab pos="3257550" algn="l"/>
                <a:tab pos="3800475" algn="l"/>
                <a:tab pos="4343400" algn="l"/>
                <a:tab pos="4886325" algn="l"/>
                <a:tab pos="5429250" algn="l"/>
                <a:tab pos="5972175" algn="l"/>
                <a:tab pos="6515100" algn="l"/>
                <a:tab pos="7058025" algn="l"/>
                <a:tab pos="7600950" algn="l"/>
              </a:tabLst>
            </a:pPr>
            <a:endParaRPr lang="en-US" altLang="ru-RU" sz="2100">
              <a:solidFill>
                <a:srgbClr val="535353"/>
              </a:solidFill>
              <a:latin typeface="Calibri" pitchFamily="32" charset="0"/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2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4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71851239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86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86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3" name="Rectangle 3"/>
          <p:cNvSpPr>
            <a:spLocks noChangeArrowheads="1"/>
          </p:cNvSpPr>
          <p:nvPr/>
        </p:nvSpPr>
        <p:spPr bwMode="auto">
          <a:xfrm>
            <a:off x="447675" y="1765698"/>
            <a:ext cx="8202216" cy="10985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3600" b="1"/>
              <a:t>Правда ли, что первая компьютерная мышь стоила около 400 долларов?</a:t>
            </a:r>
          </a:p>
        </p:txBody>
      </p:sp>
      <p:sp>
        <p:nvSpPr>
          <p:cNvPr id="122884" name="Rectangle 4"/>
          <p:cNvSpPr>
            <a:spLocks noChangeArrowheads="1"/>
          </p:cNvSpPr>
          <p:nvPr/>
        </p:nvSpPr>
        <p:spPr bwMode="auto">
          <a:xfrm>
            <a:off x="4502944" y="3082529"/>
            <a:ext cx="138113" cy="69175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 altLang="ru-RU" sz="1350"/>
          </a:p>
        </p:txBody>
      </p:sp>
      <p:sp>
        <p:nvSpPr>
          <p:cNvPr id="122885" name="Rectangle 5"/>
          <p:cNvSpPr>
            <a:spLocks noChangeArrowheads="1"/>
          </p:cNvSpPr>
          <p:nvPr/>
        </p:nvSpPr>
        <p:spPr bwMode="auto">
          <a:xfrm>
            <a:off x="3815954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3</a:t>
            </a:r>
          </a:p>
        </p:txBody>
      </p:sp>
      <p:sp>
        <p:nvSpPr>
          <p:cNvPr id="87047" name="Rectangle 7"/>
          <p:cNvSpPr>
            <a:spLocks noChangeArrowheads="1"/>
          </p:cNvSpPr>
          <p:nvPr/>
        </p:nvSpPr>
        <p:spPr bwMode="auto">
          <a:xfrm>
            <a:off x="1007269" y="3482579"/>
            <a:ext cx="7679531" cy="159165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  <a:tab pos="1085850" algn="l"/>
                <a:tab pos="1628775" algn="l"/>
                <a:tab pos="2171700" algn="l"/>
              </a:tabLst>
            </a:pPr>
            <a:r>
              <a:rPr lang="en-US" altLang="ru-RU" sz="2250">
                <a:solidFill>
                  <a:srgbClr val="FF0000"/>
                </a:solidFill>
                <a:latin typeface="Arial Cyr" charset="0"/>
              </a:rPr>
              <a:t> </a:t>
            </a:r>
            <a:r>
              <a:rPr lang="ru-RU" altLang="ru-RU" sz="2250">
                <a:solidFill>
                  <a:srgbClr val="FF0000"/>
                </a:solidFill>
                <a:latin typeface="Arial Cyr" charset="0"/>
              </a:rPr>
              <a:t>                            </a:t>
            </a:r>
            <a:r>
              <a:rPr lang="en-US" altLang="ru-RU" sz="4050" b="1">
                <a:solidFill>
                  <a:srgbClr val="00B050"/>
                </a:solidFill>
                <a:latin typeface="Arial Cyr" charset="0"/>
              </a:rPr>
              <a:t>Правда</a:t>
            </a:r>
            <a:r>
              <a:rPr lang="en-US" altLang="ru-RU" sz="4050" b="1">
                <a:solidFill>
                  <a:srgbClr val="00B050"/>
                </a:solidFill>
                <a:latin typeface="Calibri" pitchFamily="32" charset="0"/>
              </a:rPr>
              <a:t>.</a:t>
            </a:r>
            <a:endParaRPr lang="en-US" altLang="ru-RU" sz="3750" b="1">
              <a:solidFill>
                <a:srgbClr val="FF0000"/>
              </a:solidFill>
              <a:latin typeface="Arial Cyr" charset="0"/>
            </a:endParaRPr>
          </a:p>
          <a:p>
            <a:pPr>
              <a:buClr>
                <a:srgbClr val="000000"/>
              </a:buClr>
              <a:buSzPct val="100000"/>
              <a:tabLst>
                <a:tab pos="542925" algn="l"/>
                <a:tab pos="1085850" algn="l"/>
                <a:tab pos="1628775" algn="l"/>
                <a:tab pos="2171700" algn="l"/>
              </a:tabLst>
            </a:pPr>
            <a:r>
              <a:rPr lang="en-US" altLang="ru-RU" sz="2250">
                <a:solidFill>
                  <a:srgbClr val="FF0000"/>
                </a:solidFill>
                <a:latin typeface="Arial Cyr" charset="0"/>
              </a:rPr>
              <a:t> </a:t>
            </a:r>
          </a:p>
          <a:p>
            <a:pPr>
              <a:buClr>
                <a:srgbClr val="000000"/>
              </a:buClr>
              <a:buSzPct val="100000"/>
              <a:tabLst>
                <a:tab pos="542925" algn="l"/>
                <a:tab pos="1085850" algn="l"/>
                <a:tab pos="1628775" algn="l"/>
                <a:tab pos="2171700" algn="l"/>
              </a:tabLst>
            </a:pPr>
            <a:r>
              <a:rPr lang="ru-RU" altLang="ru-RU" i="1"/>
              <a:t>Первая компьютерная мышь фирмы "Xerox" стоила 400 долларов США, </a:t>
            </a:r>
            <a:br>
              <a:rPr lang="ru-RU" altLang="ru-RU" i="1"/>
            </a:br>
            <a:r>
              <a:rPr lang="ru-RU" altLang="ru-RU" i="1"/>
              <a:t>что в переводе на сегодняшние деньги составило бы почти 1000 долларов.</a:t>
            </a:r>
            <a:endParaRPr lang="en-US" altLang="ru-RU">
              <a:solidFill>
                <a:srgbClr val="000000"/>
              </a:solidFill>
              <a:latin typeface="Arial Cyr" charset="0"/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3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4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9954999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87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87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1" name="Rectangle 3"/>
          <p:cNvSpPr>
            <a:spLocks noChangeArrowheads="1"/>
          </p:cNvSpPr>
          <p:nvPr/>
        </p:nvSpPr>
        <p:spPr bwMode="auto">
          <a:xfrm>
            <a:off x="4502944" y="3082529"/>
            <a:ext cx="138113" cy="69175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 altLang="ru-RU" sz="1350"/>
          </a:p>
        </p:txBody>
      </p:sp>
      <p:sp>
        <p:nvSpPr>
          <p:cNvPr id="124932" name="Rectangle 4"/>
          <p:cNvSpPr>
            <a:spLocks noChangeArrowheads="1"/>
          </p:cNvSpPr>
          <p:nvPr/>
        </p:nvSpPr>
        <p:spPr bwMode="auto">
          <a:xfrm>
            <a:off x="3924300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4</a:t>
            </a:r>
          </a:p>
        </p:txBody>
      </p:sp>
      <p:sp>
        <p:nvSpPr>
          <p:cNvPr id="124933" name="Rectangle 6"/>
          <p:cNvSpPr>
            <a:spLocks noChangeArrowheads="1"/>
          </p:cNvSpPr>
          <p:nvPr/>
        </p:nvSpPr>
        <p:spPr bwMode="auto">
          <a:xfrm>
            <a:off x="459582" y="1909763"/>
            <a:ext cx="8190310" cy="10985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3600" b="1"/>
              <a:t>Правда ли, что это не клавиатура, а домашний компьютер?</a:t>
            </a:r>
          </a:p>
        </p:txBody>
      </p:sp>
      <p:sp>
        <p:nvSpPr>
          <p:cNvPr id="88071" name="Rectangle 7"/>
          <p:cNvSpPr>
            <a:spLocks noChangeArrowheads="1"/>
          </p:cNvSpPr>
          <p:nvPr/>
        </p:nvSpPr>
        <p:spPr bwMode="auto">
          <a:xfrm>
            <a:off x="575072" y="3752851"/>
            <a:ext cx="8080772" cy="163782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pPr algn="just">
              <a:buClr>
                <a:srgbClr val="000000"/>
              </a:buClr>
              <a:buSzPct val="100000"/>
              <a:tabLst>
                <a:tab pos="542925" algn="l"/>
                <a:tab pos="1085850" algn="l"/>
                <a:tab pos="1628775" algn="l"/>
                <a:tab pos="2171700" algn="l"/>
                <a:tab pos="2714625" algn="l"/>
                <a:tab pos="3257550" algn="l"/>
                <a:tab pos="3800475" algn="l"/>
                <a:tab pos="4343400" algn="l"/>
                <a:tab pos="4886325" algn="l"/>
                <a:tab pos="5429250" algn="l"/>
                <a:tab pos="5972175" algn="l"/>
                <a:tab pos="6515100" algn="l"/>
                <a:tab pos="7058025" algn="l"/>
                <a:tab pos="7600950" algn="l"/>
              </a:tabLst>
            </a:pPr>
            <a:r>
              <a:rPr lang="en-US" altLang="ru-RU" sz="2250" b="1">
                <a:solidFill>
                  <a:srgbClr val="00B050"/>
                </a:solidFill>
                <a:latin typeface="Arial Cyr" charset="0"/>
              </a:rPr>
              <a:t>				   </a:t>
            </a:r>
            <a:r>
              <a:rPr lang="en-US" altLang="ru-RU" sz="3750" b="1">
                <a:solidFill>
                  <a:srgbClr val="00B050"/>
                </a:solidFill>
                <a:latin typeface="Arial Cyr" charset="0"/>
              </a:rPr>
              <a:t>Правда.</a:t>
            </a:r>
            <a:r>
              <a:rPr lang="en-US" altLang="ru-RU" sz="3750" b="1">
                <a:solidFill>
                  <a:srgbClr val="000000"/>
                </a:solidFill>
                <a:latin typeface="Arial Cyr" charset="0"/>
              </a:rPr>
              <a:t> </a:t>
            </a:r>
          </a:p>
          <a:p>
            <a:pPr algn="just">
              <a:buClr>
                <a:srgbClr val="000000"/>
              </a:buClr>
              <a:buSzPct val="100000"/>
              <a:tabLst>
                <a:tab pos="542925" algn="l"/>
                <a:tab pos="1085850" algn="l"/>
                <a:tab pos="1628775" algn="l"/>
                <a:tab pos="2171700" algn="l"/>
                <a:tab pos="2714625" algn="l"/>
                <a:tab pos="3257550" algn="l"/>
                <a:tab pos="3800475" algn="l"/>
                <a:tab pos="4343400" algn="l"/>
                <a:tab pos="4886325" algn="l"/>
                <a:tab pos="5429250" algn="l"/>
                <a:tab pos="5972175" algn="l"/>
                <a:tab pos="6515100" algn="l"/>
                <a:tab pos="7058025" algn="l"/>
                <a:tab pos="7600950" algn="l"/>
              </a:tabLst>
            </a:pPr>
            <a:endParaRPr lang="en-US" altLang="ru-RU" sz="2250" b="1">
              <a:solidFill>
                <a:srgbClr val="000000"/>
              </a:solidFill>
              <a:latin typeface="Arial Cyr" charset="0"/>
            </a:endParaRPr>
          </a:p>
          <a:p>
            <a:pPr algn="just">
              <a:buClr>
                <a:srgbClr val="000000"/>
              </a:buClr>
              <a:buSzPct val="100000"/>
              <a:tabLst>
                <a:tab pos="542925" algn="l"/>
                <a:tab pos="1085850" algn="l"/>
                <a:tab pos="1628775" algn="l"/>
                <a:tab pos="2171700" algn="l"/>
                <a:tab pos="2714625" algn="l"/>
                <a:tab pos="3257550" algn="l"/>
                <a:tab pos="3800475" algn="l"/>
                <a:tab pos="4343400" algn="l"/>
                <a:tab pos="4886325" algn="l"/>
                <a:tab pos="5429250" algn="l"/>
                <a:tab pos="5972175" algn="l"/>
                <a:tab pos="6515100" algn="l"/>
                <a:tab pos="7058025" algn="l"/>
                <a:tab pos="7600950" algn="l"/>
              </a:tabLst>
            </a:pPr>
            <a:r>
              <a:rPr lang="ru-RU" altLang="ru-RU" sz="2100" i="1"/>
              <a:t>Это - домашний компьютер "Commodore 64", который достаточно было подсоединить к монитору или телевизору.</a:t>
            </a:r>
            <a:endParaRPr lang="en-US" altLang="ru-RU" sz="1950" b="1">
              <a:solidFill>
                <a:srgbClr val="000000"/>
              </a:solidFill>
              <a:latin typeface="Arial Cyr" charset="0"/>
            </a:endParaRPr>
          </a:p>
        </p:txBody>
      </p:sp>
      <p:pic>
        <p:nvPicPr>
          <p:cNvPr id="124935" name="Рисунок 8" descr="31.jpe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37672" y="2943225"/>
            <a:ext cx="2700338" cy="1468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4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4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47388164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этом списке знаменитых людей пропущены их </a:t>
            </a:r>
            <a:r>
              <a:rPr lang="ru-RU" dirty="0" smtClean="0"/>
              <a:t>фамилии</a:t>
            </a:r>
          </a:p>
          <a:p>
            <a:endParaRPr lang="ru-RU" dirty="0"/>
          </a:p>
          <a:p>
            <a:r>
              <a:rPr lang="ru-RU" dirty="0" smtClean="0"/>
              <a:t>Михаил Васильевич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1</a:t>
            </a:r>
            <a:endParaRPr lang="ru-RU" sz="2400" b="1" dirty="0"/>
          </a:p>
        </p:txBody>
      </p:sp>
      <p:pic>
        <p:nvPicPr>
          <p:cNvPr id="6" name="30 сек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56376" y="5798894"/>
            <a:ext cx="327269" cy="327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578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1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3"/>
          <p:cNvSpPr>
            <a:spLocks noChangeArrowheads="1"/>
          </p:cNvSpPr>
          <p:nvPr/>
        </p:nvSpPr>
        <p:spPr bwMode="auto">
          <a:xfrm>
            <a:off x="4502944" y="3082529"/>
            <a:ext cx="138113" cy="69175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 altLang="ru-RU" sz="1350"/>
          </a:p>
        </p:txBody>
      </p:sp>
      <p:sp>
        <p:nvSpPr>
          <p:cNvPr id="126980" name="Rectangle 4"/>
          <p:cNvSpPr>
            <a:spLocks noChangeArrowheads="1"/>
          </p:cNvSpPr>
          <p:nvPr/>
        </p:nvSpPr>
        <p:spPr bwMode="auto">
          <a:xfrm>
            <a:off x="3869531" y="1052513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5</a:t>
            </a:r>
          </a:p>
        </p:txBody>
      </p:sp>
      <p:sp>
        <p:nvSpPr>
          <p:cNvPr id="126981" name="Rectangle 6"/>
          <p:cNvSpPr>
            <a:spLocks noChangeArrowheads="1"/>
          </p:cNvSpPr>
          <p:nvPr/>
        </p:nvSpPr>
        <p:spPr bwMode="auto">
          <a:xfrm>
            <a:off x="413148" y="1790700"/>
            <a:ext cx="8278415" cy="96975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2100" b="1"/>
              <a:t>Правда ли, что Internet Explorer – первый интернет-браузер с графическим интерфейсом, разработанный под операционную систему Microsoft Windows?</a:t>
            </a:r>
          </a:p>
        </p:txBody>
      </p:sp>
      <p:sp>
        <p:nvSpPr>
          <p:cNvPr id="89095" name="Rectangle 7"/>
          <p:cNvSpPr>
            <a:spLocks noChangeArrowheads="1"/>
          </p:cNvSpPr>
          <p:nvPr/>
        </p:nvSpPr>
        <p:spPr bwMode="auto">
          <a:xfrm>
            <a:off x="388926" y="3115865"/>
            <a:ext cx="8181975" cy="196098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  <a:tab pos="1085850" algn="l"/>
                <a:tab pos="1628775" algn="l"/>
                <a:tab pos="2171700" algn="l"/>
                <a:tab pos="2714625" algn="l"/>
                <a:tab pos="3257550" algn="l"/>
                <a:tab pos="3800475" algn="l"/>
                <a:tab pos="4343400" algn="l"/>
                <a:tab pos="4886325" algn="l"/>
                <a:tab pos="5429250" algn="l"/>
                <a:tab pos="5972175" algn="l"/>
                <a:tab pos="6515100" algn="l"/>
                <a:tab pos="7058025" algn="l"/>
                <a:tab pos="7600950" algn="l"/>
                <a:tab pos="8143875" algn="l"/>
              </a:tabLst>
            </a:pPr>
            <a:r>
              <a:rPr lang="en-US" altLang="ru-RU" sz="2250" b="1" dirty="0">
                <a:solidFill>
                  <a:srgbClr val="00B050"/>
                </a:solidFill>
                <a:latin typeface="Arial Cyr" charset="0"/>
              </a:rPr>
              <a:t>			             </a:t>
            </a:r>
            <a:r>
              <a:rPr lang="en-US" altLang="ru-RU" sz="3750" b="1" dirty="0">
                <a:solidFill>
                  <a:srgbClr val="FF0000"/>
                </a:solidFill>
                <a:latin typeface="Arial Cyr" charset="0"/>
              </a:rPr>
              <a:t> </a:t>
            </a:r>
            <a:r>
              <a:rPr lang="en-US" altLang="ru-RU" sz="3750" b="1" dirty="0" err="1">
                <a:solidFill>
                  <a:srgbClr val="FF0000"/>
                </a:solidFill>
                <a:latin typeface="Arial Cyr" charset="0"/>
              </a:rPr>
              <a:t>Неправда</a:t>
            </a:r>
            <a:r>
              <a:rPr lang="en-US" altLang="ru-RU" sz="3750" b="1" dirty="0">
                <a:solidFill>
                  <a:srgbClr val="FF0000"/>
                </a:solidFill>
                <a:latin typeface="Arial Cyr" charset="0"/>
              </a:rPr>
              <a:t>.</a:t>
            </a:r>
            <a:r>
              <a:rPr lang="en-US" altLang="ru-RU" sz="3750" b="1" dirty="0">
                <a:solidFill>
                  <a:srgbClr val="00B050"/>
                </a:solidFill>
                <a:latin typeface="Calibri" pitchFamily="32" charset="0"/>
              </a:rPr>
              <a:t> </a:t>
            </a:r>
            <a:endParaRPr lang="en-US" altLang="ru-RU" sz="3750" b="1" dirty="0">
              <a:solidFill>
                <a:srgbClr val="00B050"/>
              </a:solidFill>
              <a:latin typeface="Arial Cyr" charset="0"/>
            </a:endParaRPr>
          </a:p>
          <a:p>
            <a:pPr>
              <a:buClr>
                <a:srgbClr val="000000"/>
              </a:buClr>
              <a:buSzPct val="100000"/>
              <a:tabLst>
                <a:tab pos="542925" algn="l"/>
                <a:tab pos="1085850" algn="l"/>
                <a:tab pos="1628775" algn="l"/>
                <a:tab pos="2171700" algn="l"/>
                <a:tab pos="2714625" algn="l"/>
                <a:tab pos="3257550" algn="l"/>
                <a:tab pos="3800475" algn="l"/>
                <a:tab pos="4343400" algn="l"/>
                <a:tab pos="4886325" algn="l"/>
                <a:tab pos="5429250" algn="l"/>
                <a:tab pos="5972175" algn="l"/>
                <a:tab pos="6515100" algn="l"/>
                <a:tab pos="7058025" algn="l"/>
                <a:tab pos="7600950" algn="l"/>
                <a:tab pos="8143875" algn="l"/>
              </a:tabLst>
            </a:pPr>
            <a:endParaRPr lang="en-US" altLang="ru-RU" sz="2250" b="1" dirty="0">
              <a:solidFill>
                <a:srgbClr val="000000"/>
              </a:solidFill>
              <a:latin typeface="Arial Cyr" charset="0"/>
            </a:endParaRPr>
          </a:p>
          <a:p>
            <a:pPr algn="just">
              <a:buClr>
                <a:srgbClr val="000000"/>
              </a:buClr>
              <a:buSzPct val="100000"/>
              <a:tabLst>
                <a:tab pos="542925" algn="l"/>
                <a:tab pos="1085850" algn="l"/>
                <a:tab pos="1628775" algn="l"/>
                <a:tab pos="2171700" algn="l"/>
                <a:tab pos="2714625" algn="l"/>
                <a:tab pos="3257550" algn="l"/>
                <a:tab pos="3800475" algn="l"/>
                <a:tab pos="4343400" algn="l"/>
                <a:tab pos="4886325" algn="l"/>
                <a:tab pos="5429250" algn="l"/>
                <a:tab pos="5972175" algn="l"/>
                <a:tab pos="6515100" algn="l"/>
                <a:tab pos="7058025" algn="l"/>
                <a:tab pos="7600950" algn="l"/>
                <a:tab pos="8143875" algn="l"/>
              </a:tabLst>
            </a:pPr>
            <a:r>
              <a:rPr lang="ru-RU" altLang="ru-RU" sz="2100" i="1" dirty="0"/>
              <a:t>Первым интернет-браузером с графическим интерфейсом, разработанным под операционную систему </a:t>
            </a:r>
            <a:r>
              <a:rPr lang="ru-RU" altLang="ru-RU" sz="2100" i="1" dirty="0" err="1"/>
              <a:t>Microsoft</a:t>
            </a:r>
            <a:r>
              <a:rPr lang="ru-RU" altLang="ru-RU" sz="2100" i="1" dirty="0"/>
              <a:t> </a:t>
            </a:r>
            <a:r>
              <a:rPr lang="ru-RU" altLang="ru-RU" sz="2100" i="1" dirty="0" err="1"/>
              <a:t>Windows</a:t>
            </a:r>
            <a:r>
              <a:rPr lang="ru-RU" altLang="ru-RU" sz="2100" i="1" dirty="0"/>
              <a:t> в 1993 году, стал NCSA </a:t>
            </a:r>
            <a:r>
              <a:rPr lang="ru-RU" altLang="ru-RU" sz="2100" i="1" dirty="0" err="1"/>
              <a:t>Mosaic</a:t>
            </a:r>
            <a:r>
              <a:rPr lang="ru-RU" altLang="ru-RU" sz="2100" i="1" dirty="0"/>
              <a:t>.</a:t>
            </a:r>
            <a:endParaRPr lang="en-US" altLang="ru-RU" sz="1950" b="1" dirty="0">
              <a:solidFill>
                <a:srgbClr val="000000"/>
              </a:solidFill>
              <a:latin typeface="Arial Cyr" charset="0"/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5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4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29755909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7" name="Rectangle 3"/>
          <p:cNvSpPr>
            <a:spLocks noChangeArrowheads="1"/>
          </p:cNvSpPr>
          <p:nvPr/>
        </p:nvSpPr>
        <p:spPr bwMode="auto">
          <a:xfrm>
            <a:off x="4502944" y="3082529"/>
            <a:ext cx="138113" cy="69175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 altLang="ru-RU" sz="1350"/>
          </a:p>
        </p:txBody>
      </p:sp>
      <p:sp>
        <p:nvSpPr>
          <p:cNvPr id="129028" name="Rectangle 4"/>
          <p:cNvSpPr>
            <a:spLocks noChangeArrowheads="1"/>
          </p:cNvSpPr>
          <p:nvPr/>
        </p:nvSpPr>
        <p:spPr bwMode="auto">
          <a:xfrm>
            <a:off x="3762375" y="1052513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6</a:t>
            </a:r>
          </a:p>
        </p:txBody>
      </p:sp>
      <p:sp>
        <p:nvSpPr>
          <p:cNvPr id="129029" name="Rectangle 6"/>
          <p:cNvSpPr>
            <a:spLocks noChangeArrowheads="1"/>
          </p:cNvSpPr>
          <p:nvPr/>
        </p:nvSpPr>
        <p:spPr bwMode="auto">
          <a:xfrm>
            <a:off x="401242" y="2056210"/>
            <a:ext cx="8202215" cy="16137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3600" b="1"/>
              <a:t>Правда ли, что домен «.su» – это национальный домен Советского союза?</a:t>
            </a:r>
          </a:p>
        </p:txBody>
      </p:sp>
      <p:sp>
        <p:nvSpPr>
          <p:cNvPr id="90119" name="Rectangle 7"/>
          <p:cNvSpPr>
            <a:spLocks noChangeArrowheads="1"/>
          </p:cNvSpPr>
          <p:nvPr/>
        </p:nvSpPr>
        <p:spPr bwMode="auto">
          <a:xfrm>
            <a:off x="3482934" y="4306491"/>
            <a:ext cx="2176942" cy="64524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 algn="just">
              <a:buClr>
                <a:srgbClr val="000000"/>
              </a:buClr>
              <a:buSzPct val="100000"/>
              <a:tabLst>
                <a:tab pos="542925" algn="l"/>
                <a:tab pos="1085850" algn="l"/>
                <a:tab pos="1628775" algn="l"/>
              </a:tabLst>
            </a:pPr>
            <a:r>
              <a:rPr lang="en-US" altLang="ru-RU" sz="3750" b="1">
                <a:solidFill>
                  <a:srgbClr val="00B050"/>
                </a:solidFill>
                <a:latin typeface="Arial Cyr" charset="0"/>
              </a:rPr>
              <a:t>Правда. 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6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4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87851701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3" name="Rectangle 3"/>
          <p:cNvSpPr>
            <a:spLocks noChangeArrowheads="1"/>
          </p:cNvSpPr>
          <p:nvPr/>
        </p:nvSpPr>
        <p:spPr bwMode="auto">
          <a:xfrm>
            <a:off x="413148" y="1738313"/>
            <a:ext cx="8236744" cy="16137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3600" b="1"/>
              <a:t>Правда ли, что первая глобальная сеть связи была создана с помощью электрического телеграфа?</a:t>
            </a:r>
          </a:p>
        </p:txBody>
      </p:sp>
      <p:sp>
        <p:nvSpPr>
          <p:cNvPr id="133124" name="Rectangle 4"/>
          <p:cNvSpPr>
            <a:spLocks noChangeArrowheads="1"/>
          </p:cNvSpPr>
          <p:nvPr/>
        </p:nvSpPr>
        <p:spPr bwMode="auto">
          <a:xfrm>
            <a:off x="3762375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8</a:t>
            </a:r>
          </a:p>
        </p:txBody>
      </p:sp>
      <p:sp>
        <p:nvSpPr>
          <p:cNvPr id="92166" name="Rectangle 6"/>
          <p:cNvSpPr>
            <a:spLocks noChangeArrowheads="1"/>
          </p:cNvSpPr>
          <p:nvPr/>
        </p:nvSpPr>
        <p:spPr bwMode="auto">
          <a:xfrm>
            <a:off x="594123" y="3715942"/>
            <a:ext cx="7964090" cy="196098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pPr algn="ctr">
              <a:buClr>
                <a:srgbClr val="000000"/>
              </a:buClr>
              <a:buSzPct val="100000"/>
              <a:tabLst>
                <a:tab pos="542925" algn="l"/>
                <a:tab pos="1085850" algn="l"/>
                <a:tab pos="1628775" algn="l"/>
                <a:tab pos="2171700" algn="l"/>
                <a:tab pos="2714625" algn="l"/>
                <a:tab pos="3257550" algn="l"/>
                <a:tab pos="3800475" algn="l"/>
                <a:tab pos="4343400" algn="l"/>
                <a:tab pos="4886325" algn="l"/>
                <a:tab pos="5429250" algn="l"/>
                <a:tab pos="5972175" algn="l"/>
                <a:tab pos="6515100" algn="l"/>
                <a:tab pos="7058025" algn="l"/>
                <a:tab pos="7600950" algn="l"/>
              </a:tabLst>
            </a:pPr>
            <a:r>
              <a:rPr lang="en-US" altLang="ru-RU" sz="3750" b="1">
                <a:solidFill>
                  <a:srgbClr val="00B050"/>
                </a:solidFill>
                <a:latin typeface="Arial Cyr" charset="0"/>
              </a:rPr>
              <a:t>Правда. </a:t>
            </a:r>
          </a:p>
          <a:p>
            <a:pPr algn="ctr">
              <a:buClr>
                <a:srgbClr val="000000"/>
              </a:buClr>
              <a:buSzPct val="100000"/>
              <a:tabLst>
                <a:tab pos="542925" algn="l"/>
                <a:tab pos="1085850" algn="l"/>
                <a:tab pos="1628775" algn="l"/>
                <a:tab pos="2171700" algn="l"/>
                <a:tab pos="2714625" algn="l"/>
                <a:tab pos="3257550" algn="l"/>
                <a:tab pos="3800475" algn="l"/>
                <a:tab pos="4343400" algn="l"/>
                <a:tab pos="4886325" algn="l"/>
                <a:tab pos="5429250" algn="l"/>
                <a:tab pos="5972175" algn="l"/>
                <a:tab pos="6515100" algn="l"/>
                <a:tab pos="7058025" algn="l"/>
                <a:tab pos="7600950" algn="l"/>
              </a:tabLst>
            </a:pPr>
            <a:endParaRPr lang="en-US" altLang="ru-RU" sz="2250">
              <a:solidFill>
                <a:srgbClr val="000000"/>
              </a:solidFill>
              <a:latin typeface="Arial Cyr" charset="0"/>
            </a:endParaRPr>
          </a:p>
          <a:p>
            <a:pPr algn="just">
              <a:buClr>
                <a:srgbClr val="000000"/>
              </a:buClr>
              <a:buSzPct val="100000"/>
              <a:tabLst>
                <a:tab pos="542925" algn="l"/>
                <a:tab pos="1085850" algn="l"/>
                <a:tab pos="1628775" algn="l"/>
                <a:tab pos="2171700" algn="l"/>
                <a:tab pos="2714625" algn="l"/>
                <a:tab pos="3257550" algn="l"/>
                <a:tab pos="3800475" algn="l"/>
                <a:tab pos="4343400" algn="l"/>
                <a:tab pos="4886325" algn="l"/>
                <a:tab pos="5429250" algn="l"/>
                <a:tab pos="5972175" algn="l"/>
                <a:tab pos="6515100" algn="l"/>
                <a:tab pos="7058025" algn="l"/>
                <a:tab pos="7600950" algn="l"/>
              </a:tabLst>
            </a:pPr>
            <a:r>
              <a:rPr lang="ru-RU" altLang="ru-RU" sz="2100" i="1"/>
              <a:t>Глобальная сеть – это любая сеть связи, которая охватывает всю Землю. Поэтому, первой глобальной сетью связи можно считать электрический телеграф.</a:t>
            </a:r>
            <a:endParaRPr lang="en-US" altLang="ru-RU" sz="2100">
              <a:solidFill>
                <a:srgbClr val="000000"/>
              </a:solidFill>
              <a:latin typeface="Arial Cyr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7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4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42387115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РАУНД 5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124744"/>
            <a:ext cx="4525963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18864" y="537321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ИГРЫ РАЗУМА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982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-775494" y="1916832"/>
            <a:ext cx="10694988" cy="30464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Правила</a:t>
            </a: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раунда</a:t>
            </a: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:</a:t>
            </a:r>
          </a:p>
          <a:p>
            <a:pPr algn="ctr"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r>
              <a:rPr lang="ru-RU" altLang="ru-RU" sz="4800" dirty="0" smtClean="0">
                <a:solidFill>
                  <a:srgbClr val="000000"/>
                </a:solidFill>
                <a:latin typeface="Molot" pitchFamily="48" charset="0"/>
              </a:rPr>
              <a:t>7</a:t>
            </a:r>
            <a:r>
              <a:rPr lang="en-US" altLang="ru-RU" sz="4800" dirty="0" smtClean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вопросов</a:t>
            </a: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 </a:t>
            </a:r>
          </a:p>
          <a:p>
            <a:pPr algn="ctr"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30 </a:t>
            </a: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секунд</a:t>
            </a: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на</a:t>
            </a: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обсуждение</a:t>
            </a:r>
            <a:endParaRPr lang="en-US" altLang="ru-RU" sz="4800" dirty="0">
              <a:solidFill>
                <a:srgbClr val="000000"/>
              </a:solidFill>
              <a:latin typeface="Molot" pitchFamily="48" charset="0"/>
            </a:endParaRPr>
          </a:p>
          <a:p>
            <a:pPr algn="ctr"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1 </a:t>
            </a: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балл</a:t>
            </a: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за</a:t>
            </a: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правильный</a:t>
            </a: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ответ</a:t>
            </a:r>
            <a:endParaRPr lang="en-US" altLang="ru-RU" sz="4800" dirty="0">
              <a:solidFill>
                <a:srgbClr val="000000"/>
              </a:solidFill>
              <a:latin typeface="Molot" pitchFamily="4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5883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4215" name="Rectangle 7"/>
          <p:cNvSpPr>
            <a:spLocks noChangeArrowheads="1"/>
          </p:cNvSpPr>
          <p:nvPr/>
        </p:nvSpPr>
        <p:spPr bwMode="auto">
          <a:xfrm>
            <a:off x="391911" y="1518655"/>
            <a:ext cx="8548688" cy="117615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r>
              <a:rPr lang="ru-RU" sz="3600" dirty="0"/>
              <a:t>По заданным предложениям угадать известную поговорку или пословицу.</a:t>
            </a:r>
          </a:p>
        </p:txBody>
      </p:sp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3869531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1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5</a:t>
            </a:r>
            <a:endParaRPr lang="ru-RU" sz="24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3199984"/>
            <a:ext cx="569724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/>
              <a:t>Если два дела одновременно делать, то ничего не получится</a:t>
            </a:r>
          </a:p>
        </p:txBody>
      </p:sp>
      <p:pic>
        <p:nvPicPr>
          <p:cNvPr id="3" name="30 сек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44674" y="5805264"/>
            <a:ext cx="392510" cy="392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85665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1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4215" name="Rectangle 7"/>
          <p:cNvSpPr>
            <a:spLocks noChangeArrowheads="1"/>
          </p:cNvSpPr>
          <p:nvPr/>
        </p:nvSpPr>
        <p:spPr bwMode="auto">
          <a:xfrm>
            <a:off x="391911" y="1518655"/>
            <a:ext cx="8548688" cy="117615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r>
              <a:rPr lang="ru-RU" sz="3600" dirty="0"/>
              <a:t>По заданным предложениям угадать известную поговорку или пословицу.</a:t>
            </a:r>
          </a:p>
        </p:txBody>
      </p:sp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3869531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2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5</a:t>
            </a:r>
            <a:endParaRPr lang="ru-RU" sz="24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57200" y="2887206"/>
            <a:ext cx="569724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/>
              <a:t>Как только выполнишь свою работу, можешь сразу бесстрашно отправляться на </a:t>
            </a:r>
            <a:r>
              <a:rPr lang="ru-RU" sz="4400" dirty="0" smtClean="0"/>
              <a:t>прогулку</a:t>
            </a:r>
            <a:endParaRPr lang="ru-RU" sz="4400" dirty="0"/>
          </a:p>
        </p:txBody>
      </p:sp>
      <p:pic>
        <p:nvPicPr>
          <p:cNvPr id="8" name="30 сек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44674" y="5805264"/>
            <a:ext cx="392510" cy="392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41673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1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4215" name="Rectangle 7"/>
          <p:cNvSpPr>
            <a:spLocks noChangeArrowheads="1"/>
          </p:cNvSpPr>
          <p:nvPr/>
        </p:nvSpPr>
        <p:spPr bwMode="auto">
          <a:xfrm>
            <a:off x="391911" y="1518655"/>
            <a:ext cx="8548688" cy="117615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r>
              <a:rPr lang="ru-RU" sz="3600" dirty="0"/>
              <a:t>По заданным предложениям угадать известную поговорку или пословицу.</a:t>
            </a:r>
          </a:p>
        </p:txBody>
      </p:sp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3869531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3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5</a:t>
            </a:r>
            <a:endParaRPr lang="ru-RU" sz="24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57200" y="3429000"/>
            <a:ext cx="569724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/>
              <a:t>Если делать дело не торопясь, то быстрее его закончишь</a:t>
            </a:r>
          </a:p>
        </p:txBody>
      </p:sp>
      <p:pic>
        <p:nvPicPr>
          <p:cNvPr id="8" name="30 сек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44674" y="5805264"/>
            <a:ext cx="392510" cy="392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77973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1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4215" name="Rectangle 7"/>
          <p:cNvSpPr>
            <a:spLocks noChangeArrowheads="1"/>
          </p:cNvSpPr>
          <p:nvPr/>
        </p:nvSpPr>
        <p:spPr bwMode="auto">
          <a:xfrm>
            <a:off x="391911" y="1518655"/>
            <a:ext cx="8548688" cy="117615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r>
              <a:rPr lang="ru-RU" sz="3600" dirty="0"/>
              <a:t>По заданным предложениям угадать известную поговорку или пословицу.</a:t>
            </a:r>
          </a:p>
        </p:txBody>
      </p:sp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3869531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4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5</a:t>
            </a:r>
            <a:endParaRPr lang="ru-RU" sz="24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57200" y="3145215"/>
            <a:ext cx="569724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/>
              <a:t>Один ловец водных животных заметит другого даже на очень большом расстоянии</a:t>
            </a:r>
          </a:p>
        </p:txBody>
      </p:sp>
      <p:pic>
        <p:nvPicPr>
          <p:cNvPr id="8" name="30 сек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44674" y="5805264"/>
            <a:ext cx="392510" cy="392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42607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1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4215" name="Rectangle 7"/>
          <p:cNvSpPr>
            <a:spLocks noChangeArrowheads="1"/>
          </p:cNvSpPr>
          <p:nvPr/>
        </p:nvSpPr>
        <p:spPr bwMode="auto">
          <a:xfrm>
            <a:off x="391911" y="1518655"/>
            <a:ext cx="8548688" cy="117615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r>
              <a:rPr lang="ru-RU" sz="3600" dirty="0"/>
              <a:t>По заданным предложениям угадать известную поговорку или пословицу.</a:t>
            </a:r>
          </a:p>
        </p:txBody>
      </p:sp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3869531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5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5</a:t>
            </a:r>
            <a:endParaRPr lang="ru-RU" sz="24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57200" y="3145215"/>
            <a:ext cx="569724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/>
              <a:t>Если сам натворил бед, то сам и отвечай</a:t>
            </a:r>
          </a:p>
        </p:txBody>
      </p:sp>
      <p:pic>
        <p:nvPicPr>
          <p:cNvPr id="8" name="30 сек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44674" y="5805264"/>
            <a:ext cx="392510" cy="392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42711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1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этом списке знаменитых людей пропущены их </a:t>
            </a:r>
            <a:r>
              <a:rPr lang="ru-RU" dirty="0" smtClean="0"/>
              <a:t>фамилии</a:t>
            </a:r>
          </a:p>
          <a:p>
            <a:endParaRPr lang="ru-RU" dirty="0"/>
          </a:p>
          <a:p>
            <a:r>
              <a:rPr lang="ru-RU" dirty="0" err="1" smtClean="0"/>
              <a:t>Никлаус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1</a:t>
            </a:r>
            <a:endParaRPr lang="ru-RU" sz="2400" b="1" dirty="0"/>
          </a:p>
        </p:txBody>
      </p:sp>
      <p:pic>
        <p:nvPicPr>
          <p:cNvPr id="7" name="30 сек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56376" y="5798894"/>
            <a:ext cx="327269" cy="327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000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1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4215" name="Rectangle 7"/>
          <p:cNvSpPr>
            <a:spLocks noChangeArrowheads="1"/>
          </p:cNvSpPr>
          <p:nvPr/>
        </p:nvSpPr>
        <p:spPr bwMode="auto">
          <a:xfrm>
            <a:off x="391911" y="1518655"/>
            <a:ext cx="8548688" cy="117615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r>
              <a:rPr lang="ru-RU" sz="3600" dirty="0"/>
              <a:t>По заданным предложениям угадать известную поговорку или пословицу.</a:t>
            </a:r>
          </a:p>
        </p:txBody>
      </p:sp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3869531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6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5</a:t>
            </a:r>
            <a:endParaRPr lang="ru-RU" sz="24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57200" y="3145215"/>
            <a:ext cx="569724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/>
              <a:t>Работа дрожит от страха перед специалистом высокого уровня</a:t>
            </a:r>
          </a:p>
        </p:txBody>
      </p:sp>
      <p:pic>
        <p:nvPicPr>
          <p:cNvPr id="8" name="30 сек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44674" y="5805264"/>
            <a:ext cx="392510" cy="392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6935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1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4215" name="Rectangle 7"/>
          <p:cNvSpPr>
            <a:spLocks noChangeArrowheads="1"/>
          </p:cNvSpPr>
          <p:nvPr/>
        </p:nvSpPr>
        <p:spPr bwMode="auto">
          <a:xfrm>
            <a:off x="297656" y="1337854"/>
            <a:ext cx="8548688" cy="117615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r>
              <a:rPr lang="ru-RU" sz="3600" dirty="0"/>
              <a:t>По заданным предложениям угадать известную поговорку или пословицу.</a:t>
            </a:r>
          </a:p>
        </p:txBody>
      </p:sp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3869531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7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5</a:t>
            </a:r>
            <a:endParaRPr lang="ru-RU" sz="24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57200" y="2852928"/>
            <a:ext cx="656876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/>
              <a:t>И мастер по пошиву одежды, и жнущий в поле хлеб, и исполнитель партий на духовом музыкальном инструменте</a:t>
            </a:r>
          </a:p>
        </p:txBody>
      </p:sp>
      <p:pic>
        <p:nvPicPr>
          <p:cNvPr id="8" name="30 сек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44674" y="5805264"/>
            <a:ext cx="392510" cy="392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05054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1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5780" y="788804"/>
            <a:ext cx="5900500" cy="59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612560" y="2348880"/>
            <a:ext cx="2847975" cy="28575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15616" y="188640"/>
            <a:ext cx="606390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Сдаем бланки</a:t>
            </a:r>
            <a:endParaRPr lang="ru-RU" sz="72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25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20" y="1772816"/>
            <a:ext cx="8535576" cy="474198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427386" y="188640"/>
            <a:ext cx="344036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Ответы</a:t>
            </a:r>
            <a:endParaRPr lang="ru-RU" sz="72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66326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3869531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1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5</a:t>
            </a:r>
            <a:endParaRPr lang="ru-RU" sz="24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06581" y="1475054"/>
            <a:ext cx="82192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/>
              <a:t>Если два дела одновременно делать, то ничего не получится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06581" y="3617724"/>
            <a:ext cx="82192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/>
              <a:t>За двумя зайцами погонишься – ни одного не поймаешь</a:t>
            </a:r>
          </a:p>
        </p:txBody>
      </p:sp>
    </p:spTree>
    <p:extLst>
      <p:ext uri="{BB962C8B-B14F-4D97-AF65-F5344CB8AC3E}">
        <p14:creationId xmlns:p14="http://schemas.microsoft.com/office/powerpoint/2010/main" val="176260288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3869531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2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5</a:t>
            </a:r>
            <a:endParaRPr lang="ru-RU" sz="24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25172" y="1382519"/>
            <a:ext cx="83336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/>
              <a:t>Как только выполнишь свою работу, можешь сразу бесстрашно отправляться на </a:t>
            </a:r>
            <a:r>
              <a:rPr lang="ru-RU" sz="4400" dirty="0" smtClean="0"/>
              <a:t>прогулку</a:t>
            </a:r>
            <a:endParaRPr lang="ru-RU" sz="4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57200" y="3756426"/>
            <a:ext cx="83336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Закончил дело, гуляй смело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16195149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3869531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3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5</a:t>
            </a:r>
            <a:endParaRPr lang="ru-RU" sz="24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57200" y="1510428"/>
            <a:ext cx="810515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/>
              <a:t>Если делать дело не торопясь, то быстрее его закончишь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53603" y="4305625"/>
            <a:ext cx="732784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/>
              <a:t>Тише едешь – дальше будешь</a:t>
            </a:r>
          </a:p>
        </p:txBody>
      </p:sp>
    </p:spTree>
    <p:extLst>
      <p:ext uri="{BB962C8B-B14F-4D97-AF65-F5344CB8AC3E}">
        <p14:creationId xmlns:p14="http://schemas.microsoft.com/office/powerpoint/2010/main" val="286178221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3869531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4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5</a:t>
            </a:r>
            <a:endParaRPr lang="ru-RU" sz="24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1518655"/>
            <a:ext cx="814724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/>
              <a:t>Один ловец водных животных заметит другого даже на очень большом расстоянии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57200" y="4653136"/>
            <a:ext cx="81472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Рыбак рыбака видит издалека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43744785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3869531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5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5</a:t>
            </a:r>
            <a:endParaRPr lang="ru-RU" sz="24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48746" y="1520454"/>
            <a:ext cx="793967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/>
              <a:t>Если сам натворил бед, то сам и отвечай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98376" y="3673341"/>
            <a:ext cx="814724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Сам кашу заварил, сам и расхлёбывай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06337920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3869531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6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5</a:t>
            </a:r>
            <a:endParaRPr lang="ru-RU" sz="24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57380" y="1398947"/>
            <a:ext cx="822942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/>
              <a:t>Работа дрожит от страха перед специалистом высокого уровня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4293096"/>
            <a:ext cx="81472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Дело мастера боится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87394828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этом списке знаменитых людей пропущены их </a:t>
            </a:r>
            <a:r>
              <a:rPr lang="ru-RU" dirty="0" smtClean="0"/>
              <a:t>фамилии</a:t>
            </a:r>
          </a:p>
          <a:p>
            <a:endParaRPr lang="ru-RU" dirty="0"/>
          </a:p>
          <a:p>
            <a:r>
              <a:rPr lang="ru-RU" dirty="0" smtClean="0"/>
              <a:t>Иоганн Себастьян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1</a:t>
            </a:r>
            <a:endParaRPr lang="ru-RU" sz="2400" b="1" dirty="0"/>
          </a:p>
        </p:txBody>
      </p:sp>
      <p:pic>
        <p:nvPicPr>
          <p:cNvPr id="7" name="30 сек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56376" y="5798894"/>
            <a:ext cx="327269" cy="327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155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1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3869531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7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5</a:t>
            </a:r>
            <a:endParaRPr lang="ru-RU" sz="24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1492589"/>
            <a:ext cx="864096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/>
              <a:t>И мастер по пошиву одежды, и жнущий в поле хлеб, и исполнитель партий на духовом музыкальном инструменте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28302" y="5013176"/>
            <a:ext cx="81472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И швец, и жнец, и на дуде игрец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418055671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РАУНД 6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5" r="21864" b="8054"/>
          <a:stretch/>
        </p:blipFill>
        <p:spPr bwMode="auto">
          <a:xfrm>
            <a:off x="2267744" y="1340768"/>
            <a:ext cx="4527612" cy="4161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67544" y="537321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ДЕШИФРАТОР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5538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-775494" y="1916832"/>
            <a:ext cx="10694988" cy="30464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Правила</a:t>
            </a: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раунда</a:t>
            </a: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:</a:t>
            </a:r>
          </a:p>
          <a:p>
            <a:pPr algn="ctr"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r>
              <a:rPr lang="ru-RU" altLang="ru-RU" sz="4800" dirty="0" smtClean="0">
                <a:solidFill>
                  <a:srgbClr val="000000"/>
                </a:solidFill>
                <a:latin typeface="Molot" pitchFamily="48" charset="0"/>
              </a:rPr>
              <a:t>7</a:t>
            </a:r>
            <a:r>
              <a:rPr lang="en-US" altLang="ru-RU" sz="4800" dirty="0" smtClean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вопросов</a:t>
            </a: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 </a:t>
            </a:r>
          </a:p>
          <a:p>
            <a:pPr algn="ctr"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r>
              <a:rPr lang="ru-RU" altLang="ru-RU" sz="4800" dirty="0" smtClean="0">
                <a:solidFill>
                  <a:srgbClr val="000000"/>
                </a:solidFill>
                <a:latin typeface="Molot" pitchFamily="48" charset="0"/>
              </a:rPr>
              <a:t>1 минута </a:t>
            </a:r>
            <a:r>
              <a:rPr lang="en-US" altLang="ru-RU" sz="4800" dirty="0" err="1" smtClean="0">
                <a:solidFill>
                  <a:srgbClr val="000000"/>
                </a:solidFill>
                <a:latin typeface="Molot" pitchFamily="48" charset="0"/>
              </a:rPr>
              <a:t>на</a:t>
            </a:r>
            <a:r>
              <a:rPr lang="en-US" altLang="ru-RU" sz="4800" dirty="0" smtClean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обсуждение</a:t>
            </a:r>
            <a:endParaRPr lang="en-US" altLang="ru-RU" sz="4800" dirty="0">
              <a:solidFill>
                <a:srgbClr val="000000"/>
              </a:solidFill>
              <a:latin typeface="Molot" pitchFamily="48" charset="0"/>
            </a:endParaRPr>
          </a:p>
          <a:p>
            <a:pPr algn="ctr"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1 </a:t>
            </a: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балл</a:t>
            </a: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за</a:t>
            </a: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правильный</a:t>
            </a:r>
            <a:r>
              <a:rPr lang="en-US" altLang="ru-RU" sz="4800" dirty="0">
                <a:solidFill>
                  <a:srgbClr val="000000"/>
                </a:solidFill>
                <a:latin typeface="Molot" pitchFamily="48" charset="0"/>
              </a:rPr>
              <a:t> </a:t>
            </a:r>
            <a:r>
              <a:rPr lang="en-US" altLang="ru-RU" sz="4800" dirty="0" err="1">
                <a:solidFill>
                  <a:srgbClr val="000000"/>
                </a:solidFill>
                <a:latin typeface="Molot" pitchFamily="48" charset="0"/>
              </a:rPr>
              <a:t>ответ</a:t>
            </a:r>
            <a:endParaRPr lang="en-US" altLang="ru-RU" sz="4800" dirty="0">
              <a:solidFill>
                <a:srgbClr val="000000"/>
              </a:solidFill>
              <a:latin typeface="Molot" pitchFamily="4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0545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4215" name="Rectangle 7"/>
          <p:cNvSpPr>
            <a:spLocks noChangeArrowheads="1"/>
          </p:cNvSpPr>
          <p:nvPr/>
        </p:nvSpPr>
        <p:spPr bwMode="auto">
          <a:xfrm>
            <a:off x="391911" y="1518655"/>
            <a:ext cx="8548688" cy="179170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r>
              <a:rPr lang="ru-RU" sz="2800" dirty="0"/>
              <a:t>В компьютер «забрался» вирус, который перепутал все буквы в словах. Ваша задача восстановить исходные слова из предложенных исходных букв. Все они связаны с информатикой.</a:t>
            </a:r>
          </a:p>
        </p:txBody>
      </p:sp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3869531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1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6</a:t>
            </a:r>
            <a:endParaRPr lang="ru-RU" sz="24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4437112"/>
            <a:ext cx="56972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/>
              <a:t>РВИТСЧЕЕН </a:t>
            </a:r>
            <a:endParaRPr lang="ru-RU" sz="4400" dirty="0"/>
          </a:p>
        </p:txBody>
      </p:sp>
      <p:pic>
        <p:nvPicPr>
          <p:cNvPr id="3" name="1 минут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56376" y="5779678"/>
            <a:ext cx="387375" cy="38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37515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01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4215" name="Rectangle 7"/>
          <p:cNvSpPr>
            <a:spLocks noChangeArrowheads="1"/>
          </p:cNvSpPr>
          <p:nvPr/>
        </p:nvSpPr>
        <p:spPr bwMode="auto">
          <a:xfrm>
            <a:off x="391911" y="1518655"/>
            <a:ext cx="8548688" cy="179170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r>
              <a:rPr lang="ru-RU" sz="2800" dirty="0"/>
              <a:t>В компьютер «забрался» вирус, который перепутал все буквы в словах. Ваша задача восстановить исходные слова из предложенных исходных букв. Все они связаны с информатикой.</a:t>
            </a:r>
          </a:p>
        </p:txBody>
      </p:sp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3869531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2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6</a:t>
            </a:r>
            <a:endParaRPr lang="ru-RU" sz="24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4437112"/>
            <a:ext cx="56972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/>
              <a:t>АКВАЛИТРУА</a:t>
            </a:r>
            <a:r>
              <a:rPr lang="ru-RU" sz="4400" b="1" dirty="0" smtClean="0"/>
              <a:t> </a:t>
            </a:r>
            <a:endParaRPr lang="ru-RU" sz="4400" dirty="0"/>
          </a:p>
        </p:txBody>
      </p:sp>
      <p:pic>
        <p:nvPicPr>
          <p:cNvPr id="8" name="1 минут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56376" y="5779678"/>
            <a:ext cx="387375" cy="38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5514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01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4215" name="Rectangle 7"/>
          <p:cNvSpPr>
            <a:spLocks noChangeArrowheads="1"/>
          </p:cNvSpPr>
          <p:nvPr/>
        </p:nvSpPr>
        <p:spPr bwMode="auto">
          <a:xfrm>
            <a:off x="391911" y="1518655"/>
            <a:ext cx="8548688" cy="179170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r>
              <a:rPr lang="ru-RU" sz="2800" dirty="0"/>
              <a:t>В компьютер «забрался» вирус, который перепутал все буквы в словах. Ваша задача восстановить исходные слова из предложенных исходных букв. Все они связаны с информатикой.</a:t>
            </a:r>
          </a:p>
        </p:txBody>
      </p:sp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3869531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3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6</a:t>
            </a:r>
            <a:endParaRPr lang="ru-RU" sz="24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4437112"/>
            <a:ext cx="56972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/>
              <a:t>НОТМОИР</a:t>
            </a:r>
            <a:r>
              <a:rPr lang="ru-RU" sz="4400" b="1" dirty="0" smtClean="0"/>
              <a:t> </a:t>
            </a:r>
            <a:endParaRPr lang="ru-RU" sz="4400" dirty="0"/>
          </a:p>
        </p:txBody>
      </p:sp>
      <p:pic>
        <p:nvPicPr>
          <p:cNvPr id="8" name="1 минут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56376" y="5779678"/>
            <a:ext cx="387375" cy="38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09506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01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4215" name="Rectangle 7"/>
          <p:cNvSpPr>
            <a:spLocks noChangeArrowheads="1"/>
          </p:cNvSpPr>
          <p:nvPr/>
        </p:nvSpPr>
        <p:spPr bwMode="auto">
          <a:xfrm>
            <a:off x="391911" y="1518655"/>
            <a:ext cx="8548688" cy="179170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r>
              <a:rPr lang="ru-RU" sz="2800" dirty="0"/>
              <a:t>В компьютер «забрался» вирус, который перепутал все буквы в словах. Ваша задача восстановить исходные слова из предложенных исходных букв. Все они связаны с информатикой.</a:t>
            </a:r>
          </a:p>
        </p:txBody>
      </p:sp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3869531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4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6</a:t>
            </a:r>
            <a:endParaRPr lang="ru-RU" sz="24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4437112"/>
            <a:ext cx="56972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400" b="1" dirty="0" smtClean="0"/>
              <a:t>РИПРЕНТ </a:t>
            </a:r>
            <a:endParaRPr lang="ru-RU" sz="4400" dirty="0"/>
          </a:p>
        </p:txBody>
      </p:sp>
      <p:pic>
        <p:nvPicPr>
          <p:cNvPr id="8" name="1 минут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56376" y="5779678"/>
            <a:ext cx="387375" cy="38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00235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01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4215" name="Rectangle 7"/>
          <p:cNvSpPr>
            <a:spLocks noChangeArrowheads="1"/>
          </p:cNvSpPr>
          <p:nvPr/>
        </p:nvSpPr>
        <p:spPr bwMode="auto">
          <a:xfrm>
            <a:off x="391911" y="1518655"/>
            <a:ext cx="8548688" cy="179170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r>
              <a:rPr lang="ru-RU" sz="2800" dirty="0"/>
              <a:t>В компьютер «забрался» вирус, который перепутал все буквы в словах. Ваша задача восстановить исходные слова из предложенных исходных букв. Все они связаны с информатикой.</a:t>
            </a:r>
          </a:p>
        </p:txBody>
      </p:sp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3869531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4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6</a:t>
            </a:r>
            <a:endParaRPr lang="ru-RU" sz="24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4437112"/>
            <a:ext cx="56972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400" b="1" dirty="0"/>
              <a:t>РАСКЕН</a:t>
            </a:r>
            <a:r>
              <a:rPr lang="ru-RU" sz="4400" b="1" dirty="0" smtClean="0"/>
              <a:t> </a:t>
            </a:r>
            <a:endParaRPr lang="ru-RU" sz="4400" dirty="0"/>
          </a:p>
        </p:txBody>
      </p:sp>
      <p:pic>
        <p:nvPicPr>
          <p:cNvPr id="8" name="1 минут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56376" y="5779678"/>
            <a:ext cx="387375" cy="38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33486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01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4215" name="Rectangle 7"/>
          <p:cNvSpPr>
            <a:spLocks noChangeArrowheads="1"/>
          </p:cNvSpPr>
          <p:nvPr/>
        </p:nvSpPr>
        <p:spPr bwMode="auto">
          <a:xfrm>
            <a:off x="391911" y="1518655"/>
            <a:ext cx="8548688" cy="179170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r>
              <a:rPr lang="ru-RU" sz="2800" dirty="0"/>
              <a:t>В компьютер «забрался» вирус, который перепутал все буквы в словах. Ваша задача восстановить исходные слова из предложенных исходных букв. Все они связаны с информатикой.</a:t>
            </a:r>
          </a:p>
        </p:txBody>
      </p:sp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3869531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5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6</a:t>
            </a:r>
            <a:endParaRPr lang="ru-RU" sz="24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4437112"/>
            <a:ext cx="56972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400" b="1" dirty="0" smtClean="0"/>
              <a:t>РЦ</a:t>
            </a:r>
            <a:r>
              <a:rPr lang="ru-RU" sz="4400" b="1" dirty="0"/>
              <a:t>А</a:t>
            </a:r>
            <a:r>
              <a:rPr lang="ru-RU" sz="4400" b="1" dirty="0" smtClean="0"/>
              <a:t>ОДПРЕУ</a:t>
            </a:r>
            <a:endParaRPr lang="ru-RU" sz="4400" dirty="0"/>
          </a:p>
        </p:txBody>
      </p:sp>
      <p:pic>
        <p:nvPicPr>
          <p:cNvPr id="8" name="1 минут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56376" y="5779678"/>
            <a:ext cx="387375" cy="38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98202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97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07431" y="5945982"/>
            <a:ext cx="177404" cy="547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4215" name="Rectangle 7"/>
          <p:cNvSpPr>
            <a:spLocks noChangeArrowheads="1"/>
          </p:cNvSpPr>
          <p:nvPr/>
        </p:nvSpPr>
        <p:spPr bwMode="auto">
          <a:xfrm>
            <a:off x="391911" y="1518655"/>
            <a:ext cx="8548688" cy="179170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67500" tIns="33750" rIns="67500" bIns="33750">
            <a:spAutoFit/>
          </a:bodyPr>
          <a:lstStyle/>
          <a:p>
            <a:r>
              <a:rPr lang="ru-RU" sz="2800" dirty="0"/>
              <a:t>В компьютер «забрался» вирус, который перепутал все буквы в словах. Ваша задача восстановить исходные слова из предложенных исходных букв. Все они связаны с информатикой.</a:t>
            </a:r>
          </a:p>
        </p:txBody>
      </p:sp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3869531" y="998935"/>
            <a:ext cx="1593449" cy="483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67500" tIns="33750" rIns="67500" bIns="33750">
            <a:spAutoFit/>
          </a:bodyPr>
          <a:lstStyle/>
          <a:p>
            <a:pPr>
              <a:buClr>
                <a:srgbClr val="000000"/>
              </a:buClr>
              <a:buSzPct val="100000"/>
              <a:tabLst>
                <a:tab pos="542925" algn="l"/>
              </a:tabLst>
            </a:pPr>
            <a:r>
              <a:rPr lang="en-US" altLang="ru-RU" sz="2700">
                <a:solidFill>
                  <a:srgbClr val="FFFFFF"/>
                </a:solidFill>
                <a:latin typeface="Molot" pitchFamily="48" charset="0"/>
              </a:rPr>
              <a:t>Вопрос 1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Вопрос 6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75655"/>
            <a:ext cx="2314600" cy="9409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РАУНД 6</a:t>
            </a:r>
            <a:endParaRPr lang="ru-RU" sz="24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4437112"/>
            <a:ext cx="56972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/>
              <a:t>МЛРОАГИТ</a:t>
            </a:r>
            <a:endParaRPr lang="ru-RU" sz="4400" dirty="0"/>
          </a:p>
        </p:txBody>
      </p:sp>
      <p:pic>
        <p:nvPicPr>
          <p:cNvPr id="8" name="1 минут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56376" y="5779678"/>
            <a:ext cx="387375" cy="38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5354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01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D3B05"/>
      </a:hlink>
      <a:folHlink>
        <a:srgbClr val="D99694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</TotalTime>
  <Words>2736</Words>
  <Application>Microsoft Office PowerPoint</Application>
  <PresentationFormat>Экран (4:3)</PresentationFormat>
  <Paragraphs>633</Paragraphs>
  <Slides>135</Slides>
  <Notes>69</Notes>
  <HiddenSlides>0</HiddenSlides>
  <MMClips>49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135</vt:i4>
      </vt:variant>
    </vt:vector>
  </HeadingPairs>
  <TitlesOfParts>
    <vt:vector size="141" baseType="lpstr">
      <vt:lpstr>Arial</vt:lpstr>
      <vt:lpstr>Arial Cyr</vt:lpstr>
      <vt:lpstr>Calibri</vt:lpstr>
      <vt:lpstr>Molot</vt:lpstr>
      <vt:lpstr>Times New Roman</vt:lpstr>
      <vt:lpstr>Тема Office</vt:lpstr>
      <vt:lpstr>Презентация PowerPoint</vt:lpstr>
      <vt:lpstr>Презентация PowerPoint</vt:lpstr>
      <vt:lpstr>РАУНД 1</vt:lpstr>
      <vt:lpstr>Презентация PowerPoint</vt:lpstr>
      <vt:lpstr>Вопрос 1</vt:lpstr>
      <vt:lpstr>Вопрос 2</vt:lpstr>
      <vt:lpstr>Вопрос 3</vt:lpstr>
      <vt:lpstr>Вопрос 4</vt:lpstr>
      <vt:lpstr>Вопрос 5</vt:lpstr>
      <vt:lpstr>Вопрос 6</vt:lpstr>
      <vt:lpstr>Вопрос 7</vt:lpstr>
      <vt:lpstr>Презентация PowerPoint</vt:lpstr>
      <vt:lpstr>Презентация PowerPoint</vt:lpstr>
      <vt:lpstr>Вопрос 1</vt:lpstr>
      <vt:lpstr>Вопрос 2</vt:lpstr>
      <vt:lpstr>Вопрос 3</vt:lpstr>
      <vt:lpstr>Вопрос 4</vt:lpstr>
      <vt:lpstr>Вопрос 5</vt:lpstr>
      <vt:lpstr>Вопрос 6</vt:lpstr>
      <vt:lpstr>Вопрос 7</vt:lpstr>
      <vt:lpstr>РАУНД 2</vt:lpstr>
      <vt:lpstr>Презентация PowerPoint</vt:lpstr>
      <vt:lpstr>Вопрос 1</vt:lpstr>
      <vt:lpstr>Вопрос 2</vt:lpstr>
      <vt:lpstr>Вопрос 3</vt:lpstr>
      <vt:lpstr>Вопрос 4</vt:lpstr>
      <vt:lpstr>Вопрос 5</vt:lpstr>
      <vt:lpstr>Вопрос 6</vt:lpstr>
      <vt:lpstr>Вопрос 7</vt:lpstr>
      <vt:lpstr>Презентация PowerPoint</vt:lpstr>
      <vt:lpstr>Презентация PowerPoint</vt:lpstr>
      <vt:lpstr>Вопрос 1</vt:lpstr>
      <vt:lpstr>Вопрос 2</vt:lpstr>
      <vt:lpstr>Вопрос 3</vt:lpstr>
      <vt:lpstr>Вопрос 4</vt:lpstr>
      <vt:lpstr>Вопрос 5</vt:lpstr>
      <vt:lpstr>Вопрос 6</vt:lpstr>
      <vt:lpstr>Вопрос 7</vt:lpstr>
      <vt:lpstr>РАУНД 3</vt:lpstr>
      <vt:lpstr>Презентация PowerPoint</vt:lpstr>
      <vt:lpstr>Вопрос 1</vt:lpstr>
      <vt:lpstr>Вопрос 2</vt:lpstr>
      <vt:lpstr>Вопрос 3</vt:lpstr>
      <vt:lpstr>Вопрос 4</vt:lpstr>
      <vt:lpstr>Вопрос 5</vt:lpstr>
      <vt:lpstr>Вопрос 6</vt:lpstr>
      <vt:lpstr>Презентация PowerPoint</vt:lpstr>
      <vt:lpstr>Презентация PowerPoint</vt:lpstr>
      <vt:lpstr>Вопрос 1</vt:lpstr>
      <vt:lpstr>Вопрос 2</vt:lpstr>
      <vt:lpstr>Вопрос 3</vt:lpstr>
      <vt:lpstr>Вопрос 4</vt:lpstr>
      <vt:lpstr>Вопрос 5</vt:lpstr>
      <vt:lpstr>Вопрос 6</vt:lpstr>
      <vt:lpstr>РАУНД 4</vt:lpstr>
      <vt:lpstr>Презентация PowerPoint</vt:lpstr>
      <vt:lpstr>Вопрос 1</vt:lpstr>
      <vt:lpstr>Вопрос 2</vt:lpstr>
      <vt:lpstr>Вопрос 3</vt:lpstr>
      <vt:lpstr>Вопрос 4</vt:lpstr>
      <vt:lpstr>Вопрос 5</vt:lpstr>
      <vt:lpstr>Вопрос 6</vt:lpstr>
      <vt:lpstr>Вопрос 7</vt:lpstr>
      <vt:lpstr>Презентация PowerPoint</vt:lpstr>
      <vt:lpstr>Презентация PowerPoint</vt:lpstr>
      <vt:lpstr>Вопрос 1</vt:lpstr>
      <vt:lpstr>Вопрос 2</vt:lpstr>
      <vt:lpstr>Вопрос 3</vt:lpstr>
      <vt:lpstr>Вопрос 4</vt:lpstr>
      <vt:lpstr>Вопрос 5</vt:lpstr>
      <vt:lpstr>Вопрос 6</vt:lpstr>
      <vt:lpstr>Вопрос 7</vt:lpstr>
      <vt:lpstr>РАУНД 5</vt:lpstr>
      <vt:lpstr>Презентация PowerPoint</vt:lpstr>
      <vt:lpstr>Вопрос 1</vt:lpstr>
      <vt:lpstr>Вопрос 2</vt:lpstr>
      <vt:lpstr>Вопрос 3</vt:lpstr>
      <vt:lpstr>Вопрос 4</vt:lpstr>
      <vt:lpstr>Вопрос 5</vt:lpstr>
      <vt:lpstr>Вопрос 6</vt:lpstr>
      <vt:lpstr>Вопрос 7</vt:lpstr>
      <vt:lpstr>Презентация PowerPoint</vt:lpstr>
      <vt:lpstr>Презентация PowerPoint</vt:lpstr>
      <vt:lpstr>Вопрос 1</vt:lpstr>
      <vt:lpstr>Вопрос 2</vt:lpstr>
      <vt:lpstr>Вопрос 3</vt:lpstr>
      <vt:lpstr>Вопрос 4</vt:lpstr>
      <vt:lpstr>Вопрос 5</vt:lpstr>
      <vt:lpstr>Вопрос 6</vt:lpstr>
      <vt:lpstr>Вопрос 7</vt:lpstr>
      <vt:lpstr>РАУНД 6</vt:lpstr>
      <vt:lpstr>Презентация PowerPoint</vt:lpstr>
      <vt:lpstr>Вопрос 1</vt:lpstr>
      <vt:lpstr>Вопрос 2</vt:lpstr>
      <vt:lpstr>Вопрос 3</vt:lpstr>
      <vt:lpstr>Вопрос 4</vt:lpstr>
      <vt:lpstr>Вопрос 4</vt:lpstr>
      <vt:lpstr>Вопрос 5</vt:lpstr>
      <vt:lpstr>Вопрос 6</vt:lpstr>
      <vt:lpstr>Вопрос 7</vt:lpstr>
      <vt:lpstr>Презентация PowerPoint</vt:lpstr>
      <vt:lpstr>Презентация PowerPoint</vt:lpstr>
      <vt:lpstr>Вопрос 1</vt:lpstr>
      <vt:lpstr>Вопрос 2</vt:lpstr>
      <vt:lpstr>Вопрос 3</vt:lpstr>
      <vt:lpstr>Вопрос 4</vt:lpstr>
      <vt:lpstr>Вопрос 5</vt:lpstr>
      <vt:lpstr>Вопрос 6</vt:lpstr>
      <vt:lpstr>Вопрос 7</vt:lpstr>
      <vt:lpstr>РАУНД 7</vt:lpstr>
      <vt:lpstr>Презентация PowerPoint</vt:lpstr>
      <vt:lpstr>Вопрос 1</vt:lpstr>
      <vt:lpstr>Вопрос 2</vt:lpstr>
      <vt:lpstr>Вопрос 3</vt:lpstr>
      <vt:lpstr>Вопрос 4</vt:lpstr>
      <vt:lpstr>Вопрос 5</vt:lpstr>
      <vt:lpstr>Вопрос 6</vt:lpstr>
      <vt:lpstr>Вопрос 7</vt:lpstr>
      <vt:lpstr>Презентация PowerPoint</vt:lpstr>
      <vt:lpstr>Презентация PowerPoint</vt:lpstr>
      <vt:lpstr>Вопрос 1</vt:lpstr>
      <vt:lpstr>Вопрос 2</vt:lpstr>
      <vt:lpstr>Вопрос 3</vt:lpstr>
      <vt:lpstr>Вопрос 4</vt:lpstr>
      <vt:lpstr>Вопрос 5</vt:lpstr>
      <vt:lpstr>Вопрос 6</vt:lpstr>
      <vt:lpstr>Вопрос 7</vt:lpstr>
      <vt:lpstr>Презентация PowerPoint</vt:lpstr>
      <vt:lpstr>Это интересно</vt:lpstr>
      <vt:lpstr>Это интересно</vt:lpstr>
      <vt:lpstr>Это интересно</vt:lpstr>
      <vt:lpstr>Это интересно</vt:lpstr>
      <vt:lpstr>Это интересно</vt:lpstr>
      <vt:lpstr>Это интересно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Ранько Елена</dc:creator>
  <cp:lastModifiedBy>User</cp:lastModifiedBy>
  <cp:revision>57</cp:revision>
  <dcterms:created xsi:type="dcterms:W3CDTF">2018-03-09T15:08:22Z</dcterms:created>
  <dcterms:modified xsi:type="dcterms:W3CDTF">2025-04-12T16:00:32Z</dcterms:modified>
</cp:coreProperties>
</file>