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7" r:id="rId3"/>
    <p:sldId id="337" r:id="rId4"/>
    <p:sldId id="338" r:id="rId5"/>
    <p:sldId id="332" r:id="rId6"/>
    <p:sldId id="314" r:id="rId7"/>
    <p:sldId id="330" r:id="rId8"/>
    <p:sldId id="324" r:id="rId9"/>
    <p:sldId id="331" r:id="rId10"/>
    <p:sldId id="325" r:id="rId11"/>
    <p:sldId id="326" r:id="rId12"/>
    <p:sldId id="328" r:id="rId13"/>
    <p:sldId id="294" r:id="rId14"/>
    <p:sldId id="295" r:id="rId15"/>
    <p:sldId id="296" r:id="rId16"/>
    <p:sldId id="297" r:id="rId17"/>
    <p:sldId id="333" r:id="rId18"/>
    <p:sldId id="298" r:id="rId19"/>
    <p:sldId id="334" r:id="rId20"/>
    <p:sldId id="301" r:id="rId21"/>
    <p:sldId id="300" r:id="rId22"/>
    <p:sldId id="335" r:id="rId23"/>
    <p:sldId id="303" r:id="rId24"/>
    <p:sldId id="302" r:id="rId25"/>
    <p:sldId id="304" r:id="rId26"/>
    <p:sldId id="305" r:id="rId27"/>
    <p:sldId id="306" r:id="rId28"/>
    <p:sldId id="307" r:id="rId29"/>
    <p:sldId id="336" r:id="rId30"/>
    <p:sldId id="309" r:id="rId31"/>
    <p:sldId id="308" r:id="rId32"/>
    <p:sldId id="310" r:id="rId33"/>
    <p:sldId id="311" r:id="rId34"/>
    <p:sldId id="312" r:id="rId35"/>
    <p:sldId id="316" r:id="rId36"/>
    <p:sldId id="315" r:id="rId37"/>
    <p:sldId id="318" r:id="rId38"/>
    <p:sldId id="319" r:id="rId39"/>
    <p:sldId id="339" r:id="rId40"/>
    <p:sldId id="320" r:id="rId41"/>
    <p:sldId id="340" r:id="rId42"/>
    <p:sldId id="341" r:id="rId43"/>
    <p:sldId id="342" r:id="rId44"/>
    <p:sldId id="343" r:id="rId45"/>
    <p:sldId id="344" r:id="rId46"/>
    <p:sldId id="285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243F1-DE9B-4D54-86B8-DA780D39C968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163D1-8FFD-4080-BA7D-4AA48E665F2B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243F1-DE9B-4D54-86B8-DA780D39C968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163D1-8FFD-4080-BA7D-4AA48E665F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243F1-DE9B-4D54-86B8-DA780D39C968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163D1-8FFD-4080-BA7D-4AA48E665F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243F1-DE9B-4D54-86B8-DA780D39C968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163D1-8FFD-4080-BA7D-4AA48E665F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243F1-DE9B-4D54-86B8-DA780D39C968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163D1-8FFD-4080-BA7D-4AA48E665F2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243F1-DE9B-4D54-86B8-DA780D39C968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163D1-8FFD-4080-BA7D-4AA48E665F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243F1-DE9B-4D54-86B8-DA780D39C968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163D1-8FFD-4080-BA7D-4AA48E665F2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243F1-DE9B-4D54-86B8-DA780D39C968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163D1-8FFD-4080-BA7D-4AA48E665F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243F1-DE9B-4D54-86B8-DA780D39C968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163D1-8FFD-4080-BA7D-4AA48E665F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243F1-DE9B-4D54-86B8-DA780D39C968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163D1-8FFD-4080-BA7D-4AA48E665F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32243F1-DE9B-4D54-86B8-DA780D39C968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75163D1-8FFD-4080-BA7D-4AA48E665F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32243F1-DE9B-4D54-86B8-DA780D39C968}" type="datetimeFigureOut">
              <a:rPr lang="ru-RU" smtClean="0"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75163D1-8FFD-4080-BA7D-4AA48E665F2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tabLst>
                <a:tab pos="723900" algn="l"/>
                <a:tab pos="2970213" algn="ctr"/>
              </a:tabLst>
            </a:pPr>
            <a:r>
              <a:rPr lang="ru-RU" sz="1200" b="1" dirty="0" smtClean="0">
                <a:latin typeface="Calibri" pitchFamily="34" charset="0"/>
                <a:cs typeface="Calibri" pitchFamily="34" charset="0"/>
              </a:rPr>
              <a:t>ОБОСОБЛЕННОЕ СТРУКТУРНОЕ ПОДРАЗДЕЛЕНИЕ</a:t>
            </a:r>
          </a:p>
          <a:p>
            <a:pPr algn="ctr" eaLnBrk="0" hangingPunct="0">
              <a:tabLst>
                <a:tab pos="723900" algn="l"/>
                <a:tab pos="2970213" algn="ctr"/>
              </a:tabLst>
            </a:pPr>
            <a:r>
              <a:rPr lang="ru-RU" sz="1200" b="1" dirty="0" smtClean="0">
                <a:latin typeface="Calibri" pitchFamily="34" charset="0"/>
                <a:cs typeface="Calibri" pitchFamily="34" charset="0"/>
              </a:rPr>
              <a:t>    «АЛЧЕВСКИЙ СТРОИТЕЛЬНЫЙ КОЛЛЕДЖ»</a:t>
            </a:r>
          </a:p>
          <a:p>
            <a:pPr algn="ctr" eaLnBrk="0" hangingPunct="0">
              <a:tabLst>
                <a:tab pos="723900" algn="l"/>
                <a:tab pos="2970213" algn="ctr"/>
              </a:tabLst>
            </a:pPr>
            <a:r>
              <a:rPr lang="ru-RU" sz="1200" b="1" dirty="0" smtClean="0">
                <a:latin typeface="Calibri" pitchFamily="34" charset="0"/>
                <a:cs typeface="Calibri" pitchFamily="34" charset="0"/>
              </a:rPr>
              <a:t>           ГОСУДАРСТВЕННОГО ОБРАЗОВАТЕЛЬНОГО УЧРЕЖДЕНИЯ                                                                                              ВЫСШЕГО ПРОФЕССИОНАЛЬНОГО ОБРАЗОВАНИЯ                          </a:t>
            </a:r>
          </a:p>
          <a:p>
            <a:pPr algn="ctr" eaLnBrk="0" hangingPunct="0">
              <a:tabLst>
                <a:tab pos="723900" algn="l"/>
                <a:tab pos="2970213" algn="ctr"/>
              </a:tabLst>
            </a:pPr>
            <a:r>
              <a:rPr lang="ru-RU" sz="1200" b="1" dirty="0" smtClean="0">
                <a:latin typeface="Calibri" pitchFamily="34" charset="0"/>
                <a:cs typeface="Calibri" pitchFamily="34" charset="0"/>
              </a:rPr>
              <a:t>                      ЛУГАНСКОЙ НАРОДНОЙ РЕСПУБЛИКИ </a:t>
            </a:r>
          </a:p>
          <a:p>
            <a:pPr algn="ctr" eaLnBrk="0" hangingPunct="0">
              <a:tabLst>
                <a:tab pos="723900" algn="l"/>
                <a:tab pos="2970213" algn="ctr"/>
              </a:tabLst>
            </a:pPr>
            <a:r>
              <a:rPr lang="ru-RU" sz="1200" b="1" dirty="0" smtClean="0">
                <a:latin typeface="Calibri" pitchFamily="34" charset="0"/>
                <a:cs typeface="Calibri" pitchFamily="34" charset="0"/>
              </a:rPr>
              <a:t>                     «ДОНБАССКИЙ ГОСУДАРСТВЕННЫЙ ТЕХНИЧЕСКИЙ УНИВЕРСИТЕТ» </a:t>
            </a:r>
            <a:endParaRPr lang="ru-RU" sz="1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429000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defRPr/>
            </a:pP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МДК </a:t>
            </a:r>
            <a:r>
              <a:rPr 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01.02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Основное оборудование для производства сварных конструкций</a:t>
            </a:r>
            <a:endParaRPr lang="ru-RU" sz="2000" dirty="0">
              <a:latin typeface="Calibri" pitchFamily="34" charset="0"/>
              <a:cs typeface="Calibri" pitchFamily="34" charset="0"/>
            </a:endParaRPr>
          </a:p>
          <a:p>
            <a:pPr algn="just" eaLnBrk="0" hangingPunct="0">
              <a:defRPr/>
            </a:pP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Специальность: </a:t>
            </a:r>
            <a:r>
              <a:rPr lang="ru-RU" sz="2000" dirty="0">
                <a:latin typeface="Calibri" pitchFamily="34" charset="0"/>
                <a:cs typeface="Calibri" pitchFamily="34" charset="0"/>
              </a:rPr>
              <a:t>22.02.02 Сварочное производство,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1-й  </a:t>
            </a:r>
            <a:r>
              <a:rPr lang="ru-RU" sz="2000" dirty="0">
                <a:latin typeface="Calibri" pitchFamily="34" charset="0"/>
                <a:cs typeface="Calibri" pitchFamily="34" charset="0"/>
              </a:rPr>
              <a:t>год обучения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4941168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0" hangingPunct="0"/>
            <a:r>
              <a:rPr lang="ru-RU" sz="22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Разработала: преподаватель      высшей категории  АСК Дон ГТУ</a:t>
            </a:r>
          </a:p>
          <a:p>
            <a:pPr algn="r" eaLnBrk="0" hangingPunct="0"/>
            <a:r>
              <a:rPr lang="ru-RU" sz="22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Шишкина Людмила Николаевна</a:t>
            </a:r>
            <a:endParaRPr lang="ru-RU" sz="22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844824"/>
            <a:ext cx="72728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Основные элементы сборочного оборудования</a:t>
            </a:r>
            <a:endParaRPr lang="ru-RU" sz="4400" dirty="0">
              <a:solidFill>
                <a:schemeClr val="accent2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35292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сборочно-сварочных приспособлениях чаще всего применяются </a:t>
            </a:r>
            <a:r>
              <a:rPr lang="ru-RU" sz="2800" b="1" i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прижимы-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механическим,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пневматическим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гидравлическим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агнитным,</a:t>
            </a:r>
          </a:p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электромеханическим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приводом.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!!! В </a:t>
            </a: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одном приспособлении желательно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применять не </a:t>
            </a: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более двух типов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прижимов   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!!!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55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 степени механизации зажимы делят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на:</a:t>
            </a:r>
          </a:p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ручные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—работающие от мускульной силы рабочего (их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рекомендуется применять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единичном и мелкосерийном производстве);</a:t>
            </a:r>
          </a:p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механизированные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— работающие от силового привода,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управляемого вручную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автоматизированные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— осуществляющие зажим и раскрепление деталей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узлов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 участия рабочего.</a:t>
            </a:r>
          </a:p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Последние два типа зажимов рекомендуется применять в серийном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массовом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79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335299"/>
              </p:ext>
            </p:extLst>
          </p:nvPr>
        </p:nvGraphicFramePr>
        <p:xfrm>
          <a:off x="323528" y="1700808"/>
          <a:ext cx="8496945" cy="5047488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841280"/>
                <a:gridCol w="4822757"/>
                <a:gridCol w="2832908"/>
              </a:tblGrid>
              <a:tr h="905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п/п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b="1" i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зажимного устройства</a:t>
                      </a:r>
                      <a:endParaRPr lang="ru-RU" sz="1800" b="1" i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Продолжительность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закрепления, с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b="1" i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207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800" b="1" i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Зажим плунжерного вида с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пневматическим или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гидравлическим приводом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0,5...1,2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03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800" b="1" i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Ручной эксцентриковый или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байонетный</a:t>
                      </a: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зажим</a:t>
                      </a:r>
                      <a:endParaRPr lang="ru-RU" sz="18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0,7…2,0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03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800" b="1" i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Винтовой зажим с рукояткой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или маховиком</a:t>
                      </a:r>
                      <a:endParaRPr lang="ru-RU" sz="18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1,5…4,2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603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800" b="1" i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Винтовой зажим,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вращающийся гаечным ключом</a:t>
                      </a:r>
                      <a:endParaRPr lang="ru-RU" sz="18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3…12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b="1" i="1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905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800" b="1" i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Тиски или кулачковый патрон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 применением ключа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8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6…18</a:t>
                      </a:r>
                      <a:endParaRPr lang="ru-RU" sz="1800" b="1" i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6758" y="1184096"/>
            <a:ext cx="88777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Таблица 1.Продолжительность </a:t>
            </a:r>
            <a:r>
              <a:rPr lang="ru-RU" sz="2400" b="1" i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закрепления деталей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-16233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Различные конструкции зажимов имеют разное время срабатывания 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закрепления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(открепления) деталей (таблица 1).</a:t>
            </a:r>
          </a:p>
        </p:txBody>
      </p:sp>
    </p:spTree>
    <p:extLst>
      <p:ext uri="{BB962C8B-B14F-4D97-AF65-F5344CB8AC3E}">
        <p14:creationId xmlns:p14="http://schemas.microsoft.com/office/powerpoint/2010/main" val="192188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76672"/>
            <a:ext cx="871296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Прижимы и зажимы должны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обеспечивать правильное прило­жение и направление прижимного усилия для закрепления дета­лей без сдвигов относительно установочных баз; надежное закреп­ление деталей в продолжение всего процесса сборки и сварки; быстроту действия; возможность удобной установки деталей в при­способление удобство сварки, а также возможность съема изделия! из приспособления после сварки; удобный подход к ним для легкого приведения в действие (для ручных приспособлений); безопасность в работе.</a:t>
            </a:r>
          </a:p>
        </p:txBody>
      </p:sp>
    </p:spTree>
    <p:extLst>
      <p:ext uri="{BB962C8B-B14F-4D97-AF65-F5344CB8AC3E}">
        <p14:creationId xmlns:p14="http://schemas.microsoft.com/office/powerpoint/2010/main" val="214843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k-t.ru/studopediaru/baza5/1969311957.files/image020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61"/>
          <a:stretch/>
        </p:blipFill>
        <p:spPr bwMode="auto">
          <a:xfrm>
            <a:off x="323528" y="476672"/>
            <a:ext cx="8427241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ok-t.ru/studopediaru/baza5/1969311957.files/image020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35"/>
          <a:stretch/>
        </p:blipFill>
        <p:spPr bwMode="auto">
          <a:xfrm>
            <a:off x="179512" y="5922495"/>
            <a:ext cx="8856984" cy="67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9604" y="5220363"/>
            <a:ext cx="3516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Рис.1 Зажимные элементы</a:t>
            </a:r>
          </a:p>
        </p:txBody>
      </p:sp>
    </p:spTree>
    <p:extLst>
      <p:ext uri="{BB962C8B-B14F-4D97-AF65-F5344CB8AC3E}">
        <p14:creationId xmlns:p14="http://schemas.microsoft.com/office/powerpoint/2010/main" val="19464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9928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Прижимы и зажимы </a:t>
            </a:r>
            <a:endParaRPr lang="ru-RU" sz="3600" b="1" i="1" u="sng" dirty="0" smtClean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можно </a:t>
            </a:r>
            <a:r>
              <a:rPr lang="ru-RU" sz="3200" b="1" i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разделить </a:t>
            </a:r>
            <a:r>
              <a:rPr lang="ru-RU" sz="32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на:</a:t>
            </a:r>
          </a:p>
          <a:p>
            <a:pPr algn="ctr"/>
            <a:endParaRPr lang="ru-RU" sz="3200" b="1" i="1" dirty="0" smtClean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клиповые, </a:t>
            </a:r>
            <a:endParaRPr lang="ru-RU" sz="32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винтовые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32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эксцентриковые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32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рычажные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32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байонетные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32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пружинные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327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68760"/>
            <a:ext cx="806489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Прижимы и зажимы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 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же, как и установочные элементы, </a:t>
            </a: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бы­вают: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постоянные, </a:t>
            </a:r>
            <a:endParaRPr lang="ru-RU" sz="32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откидные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32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отводные, </a:t>
            </a:r>
            <a:endParaRPr lang="ru-RU" sz="32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поворотные</a:t>
            </a: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800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180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5"/>
            <a:ext cx="81369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Прижимы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отличаются от зажимов тем, что их усилие направлено с одной сто­роны, т. е. они прижимают детали либо к упорам, либо к другим деталям. </a:t>
            </a:r>
            <a:endParaRPr lang="ru-RU" sz="32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3200" b="1" i="1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Зажимы</a:t>
            </a: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же, 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зажимают детали с двух противоположных сторон (рис </a:t>
            </a: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.1).</a:t>
            </a:r>
          </a:p>
          <a:p>
            <a:pPr algn="just"/>
            <a:r>
              <a:rPr lang="ru-RU" sz="3200" b="1" i="1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Зажим</a:t>
            </a: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имеет две рабочие поверхности, расположенные одна против другой (как в ти­сках или клещах).</a:t>
            </a:r>
          </a:p>
        </p:txBody>
      </p:sp>
    </p:spTree>
    <p:extLst>
      <p:ext uri="{BB962C8B-B14F-4D97-AF65-F5344CB8AC3E}">
        <p14:creationId xmlns:p14="http://schemas.microsoft.com/office/powerpoint/2010/main" val="427459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19" y="404664"/>
            <a:ext cx="828092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Винтовые прижимы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получили наибольшее распространение н сборочно-сварочных приспособлениях благодаря своей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универсальности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надежности в эксплуатации, простоте конструкции, возможности значительного увеличения прижимных усилий по сравнению с прикладываемым в 100—150 раз.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u="sng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Недостатки </a:t>
            </a:r>
            <a:r>
              <a:rPr lang="ru-RU" sz="2800" b="1" i="1" u="sng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винтовых прижимов: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низкая производительность сборочных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работ,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уязви­мость резьбы при воздействии сварочных брызг и быстрый ее износ.</a:t>
            </a:r>
          </a:p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70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ртежи винтовых прижимов"/>
          <p:cNvPicPr/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4"/>
          <a:stretch/>
        </p:blipFill>
        <p:spPr bwMode="auto">
          <a:xfrm>
            <a:off x="899592" y="476672"/>
            <a:ext cx="7416824" cy="52565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80667" y="6021288"/>
            <a:ext cx="3286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Рис.2 Винтовые прижимы</a:t>
            </a:r>
            <a:endParaRPr lang="ru-RU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60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798784"/>
            <a:ext cx="8136904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Тема 3.3: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Оборудование для комплексной механизации и автоматизации сборки сварных конструкций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2">
                  <a:lumMod val="90000"/>
                </a:schemeClr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u="sng" dirty="0" smtClean="0">
                <a:solidFill>
                  <a:schemeClr val="tx2">
                    <a:lumMod val="90000"/>
                  </a:schemeClr>
                </a:solidFill>
                <a:latin typeface="Calibri" pitchFamily="34" charset="0"/>
                <a:cs typeface="Calibri" pitchFamily="34" charset="0"/>
              </a:rPr>
              <a:t>Тема урока:</a:t>
            </a:r>
            <a:r>
              <a:rPr lang="ru-RU" sz="4400" b="1" dirty="0" smtClean="0">
                <a:solidFill>
                  <a:schemeClr val="tx2">
                    <a:lumMod val="9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4400" b="1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Зажимные элементы</a:t>
            </a:r>
            <a:endParaRPr lang="ru-RU" sz="3200" b="1" u="sng" dirty="0" smtClean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90000"/>
                </a:schemeClr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64096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Винты и пяты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изготовляют обычно из стали 45; нажимные концы винтов и пят подвергают закалке до твердости HRC 35—40. </a:t>
            </a:r>
            <a:endParaRPr lang="ru-RU" sz="24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показаны различные конструкции быстродействующих винтовых прижимов. Для быстроты действия прижимы выполнены откидными с закреплением в рабочем положении планкой били штырем 7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При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этом завинчивание и отвинчивание осуществляются всего лишь на несколько оборотов. </a:t>
            </a:r>
            <a:endParaRPr lang="ru-RU" sz="24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Прижим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показанный на рис.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а, служит для прижатия в вертикальном направлении, па рис.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б — в горизонтальном. Угловой прижим (на рис.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в) снабжен самоустанавливающейся пятой, обеспечивающей прижа­тие в двух направлениях. Винтовые прижимы развивают усилие до 1500—3000 кгс (15—30 кН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/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10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24744"/>
            <a:ext cx="85689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Клиновые прижимы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отли­чаются компактностью, про­стотой и быстротой действия.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Ручные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клиновые прижимы (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рис.3)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приводятся в действие уда­рами молотка или кувалды, что делает их применение крайне неже­лательным и оправданным только в отдельных случаях, при невоз­можности применения других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прижимов.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 -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монтаже.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Клиновые прижимы увеличивают прижимное усилье в 3 - 6 раз по сравнению с прикладываемым</a:t>
            </a: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2490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k-t.ru/studopediaru/baza5/1969311957.files/image022.gif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1"/>
          <a:stretch/>
        </p:blipFill>
        <p:spPr bwMode="auto">
          <a:xfrm>
            <a:off x="1734003" y="404664"/>
            <a:ext cx="5531977" cy="385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5038136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Недостатки клиновых </a:t>
            </a:r>
            <a:r>
              <a:rPr lang="ru-RU" sz="2800" b="1" i="1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прижимов</a:t>
            </a:r>
            <a:r>
              <a:rPr lang="ru-RU" sz="2800" b="1" i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необходимость при­ложения больших усилий, значительные потери на трение, а также короткий ход прижима.</a:t>
            </a:r>
            <a:endParaRPr lang="ru-RU" sz="28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65570" y="4518364"/>
            <a:ext cx="3332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3  Клиновые прижимы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990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ok-t.ru/studopediaru/baza5/1969311957.files/image026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3"/>
          <a:stretch/>
        </p:blipFill>
        <p:spPr bwMode="auto">
          <a:xfrm>
            <a:off x="827584" y="692696"/>
            <a:ext cx="7572546" cy="4667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5709487"/>
            <a:ext cx="5517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Эксцентриковые прижимы </a:t>
            </a:r>
            <a:endParaRPr lang="ru-RU" sz="24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10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84976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Эксцентриковые прижимы,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 же, как и клиновые, — быстродействующие. Эксцентрик представляет собой круговой клин, и принцип действия его аналогичен действию клина. При повороте рукоятки увеличивается радиус эксцентрика. Зазор между эксцентриком и прижимаемой деталью постепенно уменьшается до, нуля. Таким образом, деталь надежно прижимается к другой детали или основанию приспособления. В сборочно-сварочном производстве наиболее часто встречаются так называемые круговые эксцентрики, преимущество которых заключается б просто изготовления (см. рис.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 а).</a:t>
            </a:r>
          </a:p>
          <a:p>
            <a:pPr algn="just"/>
            <a:r>
              <a:rPr lang="ru-RU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0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надежной работы прижима эксцентрик, так же, как и клин, должен быть самотормозящим.</a:t>
            </a:r>
          </a:p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Рабочая поверхность кругового эксцентрика составляет поло­вину длины окружности (между точками 1 и 2 на рис.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а).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При­жимное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усилие ф, развиваемое эксцентриком, в 10—12 раз больше прикладываемого. Усилие Р</a:t>
            </a:r>
            <a:r>
              <a:rPr lang="ru-RU" sz="2800" b="1" i="1" baseline="-25000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прикладываемое к рукоятке, обычно составляет 10 – 15 кгс (100—150 Н).</a:t>
            </a:r>
          </a:p>
        </p:txBody>
      </p:sp>
    </p:spTree>
    <p:extLst>
      <p:ext uri="{BB962C8B-B14F-4D97-AF65-F5344CB8AC3E}">
        <p14:creationId xmlns:p14="http://schemas.microsoft.com/office/powerpoint/2010/main" val="380431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79928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рис.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 б показан </a:t>
            </a:r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стандартизованный эксцентриковый прижим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состоящий из эксцентрика 1, рукояткой 2, сидящего на оси 3, и прижимной планки 4. Ось и прижимная планка установлены на основании 5.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прижимной планки исключает непосредственное воздействие эксцентрика на изделие, что предотвращает сдвиг изделия, а также смя­тие его поверхности.</a:t>
            </a:r>
          </a:p>
        </p:txBody>
      </p:sp>
    </p:spTree>
    <p:extLst>
      <p:ext uri="{BB962C8B-B14F-4D97-AF65-F5344CB8AC3E}">
        <p14:creationId xmlns:p14="http://schemas.microsoft.com/office/powerpoint/2010/main" val="424722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6161" y="531313"/>
            <a:ext cx="799288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Рычажные прижимы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разнообразны по конструктивным схемам и широко применяются в сборочно-сварочном производстве.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увеличения усилий в 2 - 4 раза применяются </a:t>
            </a:r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простые (</a:t>
            </a:r>
            <a:r>
              <a:rPr lang="ru-RU" sz="2800" b="1" i="1" u="sng" dirty="0" err="1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одноры­чажные</a:t>
            </a:r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прижимы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большего увеличения — сложные много­звенные механизмы, в частности </a:t>
            </a:r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шарнирно-рычажные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увеличи­вающие усилия в 3—7 раз.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397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ok-t.ru/studopediaru/baza5/1969311957.files/image028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93"/>
          <a:stretch/>
        </p:blipFill>
        <p:spPr bwMode="auto">
          <a:xfrm>
            <a:off x="323528" y="332656"/>
            <a:ext cx="8479569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5517231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Ручной шарнирно- рычажный прижим;</a:t>
            </a:r>
          </a:p>
          <a:p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рабочее  положение; б- исходное положение </a:t>
            </a:r>
            <a:endParaRPr lang="ru-RU" sz="24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46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06489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Рычажный прижим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состоит из стойки 1, на которой шарнирно закреплены рукоятка 3 — на оси 2 н рычаг 7 — на оси 6. Рукоятка и рычаг связаны между собой план­ками 4, сидящими на осях 5 и 11. На конце рычага 7 закреплен нажимной винт 5, длина которого регулируется гайками 9.</a:t>
            </a:r>
          </a:p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движении рукоятки влево планки 4 нажимают на рычаг 7 и винт 8 закрепляет детали. При обратном движении рукоятки рычаг, поворачиваясь вокруг оси 6, отводит винт и освобождает детали.</a:t>
            </a:r>
            <a:endParaRPr lang="ru-RU" sz="28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73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1" cy="677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 последовательного соединения и скрепления сборочных деталей между собой прихватками или болтами для образования отправочного элемента называется </a:t>
            </a:r>
            <a:r>
              <a:rPr lang="ru-RU" sz="2800" b="1" i="1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сборкой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изготовления сварных конструкций высокого качества требуется правильная сборка свариваемого изделия, т.е. их правильная взаимная установка и закрепление.</a:t>
            </a:r>
          </a:p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Положение деталей во время сборки определяется установочными приспособления. Детали закрепляют </a:t>
            </a:r>
            <a:r>
              <a:rPr lang="ru-RU" sz="2800" b="1" i="1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зажимными элементами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сборочных приспособлений.</a:t>
            </a:r>
            <a:endParaRPr lang="ru-RU" sz="28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37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571" y="188640"/>
            <a:ext cx="878497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закрепленном состоянии продольная ось рукоятки должна перейти вертикальное положение. Надежное закрепление детали обеспечивается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расположением рукоятки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3 под небольшим углом к планке 4. Дальнейший ход рукоятки ограничивается стопором 10. Поскольку небольшие колебания толщины детали значительно меняют этот угол, длина нажимного винта должна быть отрегули­рована.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противном случае возможно самопроизвольное раскрытие прижима, что является существенным недостатком шарнирно-рычажных прижимов, ограничивающих их применение. </a:t>
            </a:r>
          </a:p>
        </p:txBody>
      </p:sp>
    </p:spTree>
    <p:extLst>
      <p:ext uri="{BB962C8B-B14F-4D97-AF65-F5344CB8AC3E}">
        <p14:creationId xmlns:p14="http://schemas.microsoft.com/office/powerpoint/2010/main" val="268442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4010" y="260648"/>
            <a:ext cx="828092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Рычажные системы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широко применяются в механизированных (пневматических и гидравлических) прижимах, где обеспечено по­стоянное приложение силы и, следовательно, не может произойти самопроизвольного раскрытия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 распространенный ручной шарнирно-ры­чажный прижим, действующий за счет перехода рычагов через мертвую точку (</a:t>
            </a:r>
            <a:r>
              <a:rPr lang="ru-RU" sz="28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четырехшарнирная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схема).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Такие прижимы можно применять в случае, когда раскрытие не вызы­вает падения детали и не представляет опасности для рабочего.</a:t>
            </a:r>
          </a:p>
          <a:p>
            <a:pPr algn="just"/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4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28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Пружинные прижимы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применяют при необходимости созда­ния небольших усилий — до 10—20 кгс (100 -200 Н) (рис. 36). Прижим для листовых деталей состоит из Г-образного штыря 1, перемеща­ющегося по втулке 2, и пружины 3. Втулку крепят к корпусу приспособле­ния. Прижим устанавливают в рабочее положение и отводят после сборки за головку штыря.</a:t>
            </a:r>
          </a:p>
        </p:txBody>
      </p:sp>
      <p:pic>
        <p:nvPicPr>
          <p:cNvPr id="6146" name="Picture 2" descr="http://ok-t.ru/studopediaru/baza5/1969311957.files/image030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86"/>
          <a:stretch/>
        </p:blipFill>
        <p:spPr bwMode="auto">
          <a:xfrm>
            <a:off x="3059832" y="4158958"/>
            <a:ext cx="2474590" cy="2077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3808" y="6443585"/>
            <a:ext cx="3259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Рис.6 Пружинный прижим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13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Закрепляющие элементы</a:t>
            </a:r>
            <a:r>
              <a:rPr lang="ru-RU" sz="2600" b="1" i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6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могут быть простыми (прямодействующими), состо­ящими из собственно прижима и при­вода, и сложными, в которых между прижимной частью и приводом распо­ложено одно или несколько промежуточных звеньев. Звенья могут выполнять несколько функций: увеличивать величину прижимного усилия и ход прижима; отводить прижим в не­рабочее положение; обеспечивать неподвижное положение при­жима при отключении привода (самоторможение); передавать дей­ствие одного привода на несколько прижимов; регулировать уси­лие и ход прижима; обеспечивать удобное расположение при­вода как для работы, так и для защиты механизма от сварочных брызг.</a:t>
            </a:r>
          </a:p>
        </p:txBody>
      </p:sp>
    </p:spTree>
    <p:extLst>
      <p:ext uri="{BB962C8B-B14F-4D97-AF65-F5344CB8AC3E}">
        <p14:creationId xmlns:p14="http://schemas.microsoft.com/office/powerpoint/2010/main" val="104600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97346"/>
            <a:ext cx="86409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Слож­ные прижимы являются обычно комбинированными, представляю­щими собой сочетание различных конструктивных элементов в од­ном приспособлении, что позволяет создавать наиболее совершен­ную конструкцию прижима, отвечающую различным требованиям. При этом клин используют обычно как усилитель и самотормозя­щий элемент, винт — для регулировки и универсальности. Особенно часто в качестве промежуточных звеньев применяют рычаги для увеличения прижимного усилия, для увеличения хода при­жима или для изменения направления действия силы, что позво­ляет лучше скомпоновать сборочное приспособление. Применение ручных прижимов, несмотря на простоту их устройства и возможность легкого и быстрого изготовления, оправдано только в единичном производстве и при обеспечении небольших усилий на рукоятке.</a:t>
            </a:r>
          </a:p>
        </p:txBody>
      </p:sp>
    </p:spTree>
    <p:extLst>
      <p:ext uri="{BB962C8B-B14F-4D97-AF65-F5344CB8AC3E}">
        <p14:creationId xmlns:p14="http://schemas.microsoft.com/office/powerpoint/2010/main" val="101761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Прижимы и зажимы бывают ручные и механизированные. </a:t>
            </a:r>
            <a:endParaRPr lang="ru-RU" sz="2800" b="1" i="1" u="sng" dirty="0" smtClean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Механизированные прижимы </a:t>
            </a: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делятся на: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пневматические, </a:t>
            </a:r>
            <a:endParaRPr lang="ru-RU" sz="28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гидравлические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28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пневмогидравлические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28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электромагнитные,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с постоянными магнитами.</a:t>
            </a:r>
          </a:p>
          <a:p>
            <a:pPr algn="just"/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Наибольшее распространение в сборочно-сварочных приспособлениях находят винтовые прижимы. </a:t>
            </a:r>
            <a:endParaRPr lang="ru-RU" sz="28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Быстродействующие </a:t>
            </a:r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винтовые прижимы 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служат для прижатия деталей в угловом, вертикальном, горизонтальном и наклонном направлениях.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96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Эксцентриковые прижимы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так же, как и клиновые,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являются быстродействующими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Наиболее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часто в сварочном производстве применяют так называемые круговые эксцентрики, а также с комбинированным рычажно-эксцентриковым прижимом.</a:t>
            </a:r>
          </a:p>
        </p:txBody>
      </p:sp>
    </p:spTree>
    <p:extLst>
      <p:ext uri="{BB962C8B-B14F-4D97-AF65-F5344CB8AC3E}">
        <p14:creationId xmlns:p14="http://schemas.microsoft.com/office/powerpoint/2010/main" val="95290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205" y="1124744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Механизированный привод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широко используют в зажимных элементах для создания прижимного усилия, для подвода прижима к изделию и отвода от него. </a:t>
            </a:r>
            <a:endParaRPr lang="ru-RU" sz="28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Наиболее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распространенным является </a:t>
            </a:r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пневматический привод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где в качестве силового узла применяют </a:t>
            </a:r>
            <a:r>
              <a:rPr lang="ru-RU" sz="28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пневмоцилиндры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(одностороннего или двухстороннего действия), диафрагменные камеры и воздушные рукава.</a:t>
            </a:r>
          </a:p>
        </p:txBody>
      </p:sp>
    </p:spTree>
    <p:extLst>
      <p:ext uri="{BB962C8B-B14F-4D97-AF65-F5344CB8AC3E}">
        <p14:creationId xmlns:p14="http://schemas.microsoft.com/office/powerpoint/2010/main" val="32801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Гидравлические прижимы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дают возможность создания очень больших усилий (в 10 раз и более по сравнению с </a:t>
            </a:r>
            <a:r>
              <a:rPr lang="ru-RU" sz="28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пневмоприводом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и в настоящее время успешно применяются в сборочно-сварочном производстве.</a:t>
            </a:r>
          </a:p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различных отраслях машиностроения широкое распространение получают </a:t>
            </a:r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приспособления с магнитами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которые бывают двух видов: с электромагнитами и с постоянными магнитами.</a:t>
            </a:r>
          </a:p>
        </p:txBody>
      </p:sp>
    </p:spTree>
    <p:extLst>
      <p:ext uri="{BB962C8B-B14F-4D97-AF65-F5344CB8AC3E}">
        <p14:creationId xmlns:p14="http://schemas.microsoft.com/office/powerpoint/2010/main" val="340170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konspekta.net/studopediaorg/baza13/101031589270.files/image408.jpg"/>
          <p:cNvPicPr/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56993"/>
            <a:ext cx="5616624" cy="4063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215940" y="4837801"/>
            <a:ext cx="50001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Рис.7  Гидравлический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прижим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288340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1-прижим гидравлический Г-образный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прижим гидравлический отводимый; </a:t>
            </a:r>
            <a:endParaRPr lang="ru-RU" sz="24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прижим гидравлический высокий; </a:t>
            </a:r>
            <a:endParaRPr lang="ru-RU" sz="24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4-прижим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гидравлический передвижной.</a:t>
            </a:r>
            <a:endParaRPr lang="ru-RU" sz="24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50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66575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 контроле сборки проверяют: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правильность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положения сопрягаемых деталей и узлов, наличие необходимых деталей (выполняют осмотром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величину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зазоров, скоса кромок, подготовку соединений под сварку;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размеры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заданные в сборочных чертежах;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внешний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 собранных изделий (отсутствие поврежденных де­талей, загрязнений, шлака, качества резки и других дефектов).</a:t>
            </a:r>
          </a:p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сборке ответственных сварных конструкций брак предупреждают, тщательно проверяя выполнение технических условий и требований.</a:t>
            </a:r>
          </a:p>
        </p:txBody>
      </p:sp>
    </p:spTree>
    <p:extLst>
      <p:ext uri="{BB962C8B-B14F-4D97-AF65-F5344CB8AC3E}">
        <p14:creationId xmlns:p14="http://schemas.microsoft.com/office/powerpoint/2010/main" val="12897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Универсальность, быстрота действия, отсутствие движущихся частей или громоздких коммуникаций - </a:t>
            </a:r>
            <a:r>
              <a:rPr lang="ru-RU" sz="24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преимущества приспособлений с магнитами.</a:t>
            </a:r>
          </a:p>
          <a:p>
            <a:pPr algn="just"/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сборке листовых полотнищ приспособление с магнитами располагается с нижней стороны свариваемых листов, а верхняя сторона полностью открыта для сварочной аппаратуры и сварщика.</a:t>
            </a:r>
          </a:p>
          <a:p>
            <a:pPr algn="just"/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Магниты развивают удельное усилие притяжения от 0,3 до 0,7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кН.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электромагнитами осуществляется включением и отключением тока обычными электрическими выключателями, управление постоянными магнитами - путем изменения магнитного потока.</a:t>
            </a:r>
          </a:p>
        </p:txBody>
      </p:sp>
    </p:spTree>
    <p:extLst>
      <p:ext uri="{BB962C8B-B14F-4D97-AF65-F5344CB8AC3E}">
        <p14:creationId xmlns:p14="http://schemas.microsoft.com/office/powerpoint/2010/main" val="91714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113" y="332656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Магнитные угольники. </a:t>
            </a:r>
            <a:r>
              <a:rPr lang="ru-RU" sz="2400" b="1" i="1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Устройства этого типа распространены очень широко. Производится большое количество всевозможных магнитных угольников, различающихся формой, наличием или отсутствием дополнительных крепежных деталей и возможностью или невозможностью изменения угла. С их помощью очень удобно соединять под нужным углом листовые детали, рамные конструкции, стойки и т.п.</a:t>
            </a:r>
            <a:endParaRPr lang="ru-RU" sz="2400" b="1" i="1" dirty="0">
              <a:solidFill>
                <a:schemeClr val="accent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Магнитный угольник Strong Hand Tool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421" y="3777892"/>
            <a:ext cx="5270351" cy="2413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403648" y="6370604"/>
            <a:ext cx="7379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Рис.8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Магнитный угольник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024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агнитный угольник Strong Hand Too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476250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81303" y="2875002"/>
            <a:ext cx="72946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Рис.9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Магнитный угольник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endParaRPr lang="ru-RU" sz="24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Магнитный угольник Strong Hand Too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568023"/>
            <a:ext cx="476250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6302244"/>
            <a:ext cx="74662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Рис.10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Магнитный угольник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endParaRPr lang="ru-RU" sz="24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2066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Кроме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угольников есть и </a:t>
            </a:r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другие так называемые, </a:t>
            </a:r>
            <a:r>
              <a:rPr lang="ru-RU" sz="2400" b="1" i="1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универсальные  </a:t>
            </a:r>
            <a:r>
              <a:rPr lang="ru-RU" sz="24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магнитные устройства</a:t>
            </a:r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обладающие гораздо большей функциональность и универсальностью. Насколько удобно и легко с ними работать, можно понять, познакомившись поближе с приспособлением, носящим название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MagTab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4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Магнитное приспособление MagTab для сварки (Strong Hand Tool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80928"/>
            <a:ext cx="3790452" cy="280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5805264"/>
            <a:ext cx="7957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Рис.10 Магнитное 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приспособление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MagTab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для сварки (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4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3206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Устройство состоит из двух опорных плоскостей (1) с встроенными магнитами. Угол между ними может меняться в зависимости от того, к какому по форме основанию их предстоит крепить. Это может быть цилиндрическая поверхность, плоскость или угол. Кроме опорных, имеются еще две плоскости (2), к которым крепятся детали, которые необходимо приварить к основанию. Они расположены под углом 90° друг к другу и имеют степень свободы по отношению к опорной поверхности, благодаря чему привариваемые детали можно смещать относительно основания.</a:t>
            </a:r>
            <a:endParaRPr lang="ru-RU" sz="24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0423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Приспособления сборочно-сварочные магнитного действия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очень удобны. Они позволяют в несколько раз сократить время на сборку конструкций и обеспечить их должное качество. Простые, удобные в использовании и относительно недорогие они наравне со струбцинами и зажимами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,. Только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 помнить, что под воздействием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высоких и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очень высоких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температур (некоторые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магниты) постоянные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магниты размагничиваются.</a:t>
            </a:r>
            <a:endParaRPr lang="ru-RU" sz="28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4185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8082" y="2492896"/>
            <a:ext cx="4845918" cy="41951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332657"/>
            <a:ext cx="6462464" cy="3384375"/>
          </a:xfrm>
          <a:prstGeom prst="rect">
            <a:avLst/>
          </a:prstGeom>
        </p:spPr>
        <p:txBody>
          <a:bodyPr wrap="square">
            <a:prstTxWarp prst="textTriangle">
              <a:avLst/>
            </a:prstTxWarp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работу на уроке!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59" y="332656"/>
            <a:ext cx="89644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сборочно-сварочном приспособлении могут действовать силы:</a:t>
            </a:r>
          </a:p>
          <a:p>
            <a:pPr algn="just"/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удерживающие изделие от деформирования в процессе прихватки,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сварки, остывания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усадки сварных швов;</a:t>
            </a:r>
          </a:p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обеспечивающие плотное прижатие (без зазоров) деталей;</a:t>
            </a:r>
          </a:p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обеспечивающие предварительный обратный прогиб деталей с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целью компенсации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остаточной сварочной деформации (если это предусмотрено</a:t>
            </a:r>
          </a:p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технологическим процессом);</a:t>
            </a:r>
          </a:p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другие силы (силы тяжести изделия, сварочных устройств, инерционные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др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.).</a:t>
            </a:r>
          </a:p>
        </p:txBody>
      </p:sp>
    </p:spTree>
    <p:extLst>
      <p:ext uri="{BB962C8B-B14F-4D97-AF65-F5344CB8AC3E}">
        <p14:creationId xmlns:p14="http://schemas.microsoft.com/office/powerpoint/2010/main" val="214815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ok-t.ru/studopediaru/baza5/1969913956.files/image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30" y="694987"/>
            <a:ext cx="7848872" cy="603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2355" y="188640"/>
            <a:ext cx="7720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Оборудование для сборки сварных узлов</a:t>
            </a:r>
          </a:p>
        </p:txBody>
      </p:sp>
    </p:spTree>
    <p:extLst>
      <p:ext uri="{BB962C8B-B14F-4D97-AF65-F5344CB8AC3E}">
        <p14:creationId xmlns:p14="http://schemas.microsoft.com/office/powerpoint/2010/main" val="80208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340768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Зажимные (закрепляющие) элементы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которым относятся прижимы и зажимы, предназначены для закрепления деталей сва­риваемого </a:t>
            </a: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изделия</a:t>
            </a:r>
            <a:r>
              <a:rPr lang="ru-RU" sz="3200" dirty="0" smtClean="0"/>
              <a:t>, 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заготовок, сборочных единиц </a:t>
            </a:r>
            <a:r>
              <a:rPr lang="ru-RU" sz="32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32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процессе сборки и сварки после их установки в приспособление.</a:t>
            </a:r>
          </a:p>
        </p:txBody>
      </p:sp>
    </p:spTree>
    <p:extLst>
      <p:ext uri="{BB962C8B-B14F-4D97-AF65-F5344CB8AC3E}">
        <p14:creationId xmlns:p14="http://schemas.microsoft.com/office/powerpoint/2010/main" val="404899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71296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Зажимные </a:t>
            </a:r>
            <a:r>
              <a:rPr lang="ru-RU" sz="3200" b="1" i="1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приспособления  должны </a:t>
            </a:r>
            <a:r>
              <a:rPr lang="ru-RU" sz="32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отвечать </a:t>
            </a:r>
            <a:r>
              <a:rPr lang="ru-RU" sz="3200" b="1" i="1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ряду требований</a:t>
            </a:r>
            <a:r>
              <a:rPr lang="ru-RU" sz="3200" b="1" i="1" u="sng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Зажимное усилие должно прилагаться в выбранной точке и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иметь направление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указанное в схеме закрепления. Как правило, зажимы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располагаются над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опорами или вблизи них. Они не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должны создавать опрокидывающего момента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Зажимные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приспособления должны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заданное расчетное усилие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надежного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закрепления деталей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b="1" i="1" dirty="0">
              <a:solidFill>
                <a:schemeClr val="accent5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46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Расчет элементов зажимов (диаметров </a:t>
            </a:r>
            <a:r>
              <a:rPr lang="ru-RU" sz="2800" b="1" i="1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пневмоцилиндров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винтов, сечения рычагов и т. п.) должен производиться по заранее выбранному или рассчитанному усилию, развиваемому зажимом, а не наоборот.</a:t>
            </a:r>
          </a:p>
          <a:p>
            <a:pPr algn="just"/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Зажимы не должны нарушать заданное положение деталей, портить </a:t>
            </a:r>
            <a:r>
              <a:rPr lang="ru-RU" sz="28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их поверхности </a:t>
            </a:r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вызывать деформирование.</a:t>
            </a:r>
          </a:p>
          <a:p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Прижимы должны быть быстродействующими.</a:t>
            </a:r>
          </a:p>
          <a:p>
            <a:r>
              <a:rPr lang="ru-RU" sz="2800" b="1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Зажимные механизмы должны быть удобными и безопасными в работе.</a:t>
            </a:r>
          </a:p>
        </p:txBody>
      </p:sp>
    </p:spTree>
    <p:extLst>
      <p:ext uri="{BB962C8B-B14F-4D97-AF65-F5344CB8AC3E}">
        <p14:creationId xmlns:p14="http://schemas.microsoft.com/office/powerpoint/2010/main" val="243718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714</TotalTime>
  <Words>1736</Words>
  <Application>Microsoft Office PowerPoint</Application>
  <PresentationFormat>Экран (4:3)</PresentationFormat>
  <Paragraphs>177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Samsung</cp:lastModifiedBy>
  <cp:revision>62</cp:revision>
  <dcterms:created xsi:type="dcterms:W3CDTF">2019-01-29T14:48:00Z</dcterms:created>
  <dcterms:modified xsi:type="dcterms:W3CDTF">2020-01-23T08:15:35Z</dcterms:modified>
</cp:coreProperties>
</file>