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6" r:id="rId7"/>
    <p:sldId id="262" r:id="rId8"/>
    <p:sldId id="263" r:id="rId9"/>
    <p:sldId id="268" r:id="rId10"/>
    <p:sldId id="281" r:id="rId11"/>
    <p:sldId id="264" r:id="rId12"/>
    <p:sldId id="282" r:id="rId13"/>
    <p:sldId id="267" r:id="rId14"/>
    <p:sldId id="270" r:id="rId15"/>
    <p:sldId id="284" r:id="rId16"/>
    <p:sldId id="271" r:id="rId17"/>
    <p:sldId id="272" r:id="rId18"/>
    <p:sldId id="28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5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05A6-E191-4242-9AD7-22B623D781B5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D1A52-5D89-4960-9DB5-F8879014C9EB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05A6-E191-4242-9AD7-22B623D781B5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D1A52-5D89-4960-9DB5-F8879014C9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05A6-E191-4242-9AD7-22B623D781B5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D1A52-5D89-4960-9DB5-F8879014C9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05A6-E191-4242-9AD7-22B623D781B5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D1A52-5D89-4960-9DB5-F8879014C9E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05A6-E191-4242-9AD7-22B623D781B5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D1A52-5D89-4960-9DB5-F8879014C9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05A6-E191-4242-9AD7-22B623D781B5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D1A52-5D89-4960-9DB5-F8879014C9E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05A6-E191-4242-9AD7-22B623D781B5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D1A52-5D89-4960-9DB5-F8879014C9E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05A6-E191-4242-9AD7-22B623D781B5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D1A52-5D89-4960-9DB5-F8879014C9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05A6-E191-4242-9AD7-22B623D781B5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D1A52-5D89-4960-9DB5-F8879014C9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05A6-E191-4242-9AD7-22B623D781B5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D1A52-5D89-4960-9DB5-F8879014C9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05A6-E191-4242-9AD7-22B623D781B5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D1A52-5D89-4960-9DB5-F8879014C9EB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EE005A6-E191-4242-9AD7-22B623D781B5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D4D1A52-5D89-4960-9DB5-F8879014C9E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audio" Target="../media/audio1.wav"/><Relationship Id="rId7" Type="http://schemas.openxmlformats.org/officeDocument/2006/relationships/image" Target="../media/image50.png"/><Relationship Id="rId12" Type="http://schemas.microsoft.com/office/2007/relationships/hdphoto" Target="../media/hdphoto13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11" Type="http://schemas.openxmlformats.org/officeDocument/2006/relationships/image" Target="../media/image53.png"/><Relationship Id="rId5" Type="http://schemas.openxmlformats.org/officeDocument/2006/relationships/image" Target="../media/image48.png"/><Relationship Id="rId10" Type="http://schemas.microsoft.com/office/2007/relationships/hdphoto" Target="../media/hdphoto12.wdp"/><Relationship Id="rId4" Type="http://schemas.openxmlformats.org/officeDocument/2006/relationships/image" Target="../media/image1.png"/><Relationship Id="rId9" Type="http://schemas.openxmlformats.org/officeDocument/2006/relationships/image" Target="../media/image5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59.png"/><Relationship Id="rId3" Type="http://schemas.openxmlformats.org/officeDocument/2006/relationships/audio" Target="../media/audio1.wav"/><Relationship Id="rId7" Type="http://schemas.openxmlformats.org/officeDocument/2006/relationships/image" Target="../media/image55.png"/><Relationship Id="rId12" Type="http://schemas.microsoft.com/office/2007/relationships/hdphoto" Target="../media/hdphoto15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11" Type="http://schemas.openxmlformats.org/officeDocument/2006/relationships/image" Target="../media/image58.png"/><Relationship Id="rId5" Type="http://schemas.openxmlformats.org/officeDocument/2006/relationships/image" Target="../media/image42.png"/><Relationship Id="rId10" Type="http://schemas.microsoft.com/office/2007/relationships/hdphoto" Target="../media/hdphoto14.wdp"/><Relationship Id="rId4" Type="http://schemas.openxmlformats.org/officeDocument/2006/relationships/image" Target="../media/image1.png"/><Relationship Id="rId9" Type="http://schemas.openxmlformats.org/officeDocument/2006/relationships/image" Target="../media/image5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audio" Target="../media/audio1.wav"/><Relationship Id="rId7" Type="http://schemas.openxmlformats.org/officeDocument/2006/relationships/image" Target="../media/image6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11" Type="http://schemas.microsoft.com/office/2007/relationships/hdphoto" Target="../media/hdphoto16.wdp"/><Relationship Id="rId5" Type="http://schemas.openxmlformats.org/officeDocument/2006/relationships/image" Target="../media/image60.png"/><Relationship Id="rId10" Type="http://schemas.openxmlformats.org/officeDocument/2006/relationships/image" Target="../media/image64.png"/><Relationship Id="rId4" Type="http://schemas.openxmlformats.org/officeDocument/2006/relationships/image" Target="../media/image1.png"/><Relationship Id="rId9" Type="http://schemas.openxmlformats.org/officeDocument/2006/relationships/image" Target="../media/image49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17.wdp"/><Relationship Id="rId13" Type="http://schemas.openxmlformats.org/officeDocument/2006/relationships/image" Target="../media/image68.png"/><Relationship Id="rId18" Type="http://schemas.openxmlformats.org/officeDocument/2006/relationships/image" Target="../media/image71.png"/><Relationship Id="rId3" Type="http://schemas.openxmlformats.org/officeDocument/2006/relationships/audio" Target="../media/audio1.wav"/><Relationship Id="rId21" Type="http://schemas.microsoft.com/office/2007/relationships/hdphoto" Target="../media/hdphoto23.wdp"/><Relationship Id="rId7" Type="http://schemas.openxmlformats.org/officeDocument/2006/relationships/image" Target="../media/image65.png"/><Relationship Id="rId12" Type="http://schemas.microsoft.com/office/2007/relationships/hdphoto" Target="../media/hdphoto19.wdp"/><Relationship Id="rId17" Type="http://schemas.openxmlformats.org/officeDocument/2006/relationships/image" Target="../media/image70.png"/><Relationship Id="rId2" Type="http://schemas.openxmlformats.org/officeDocument/2006/relationships/audio" Target="../media/audio2.wav"/><Relationship Id="rId16" Type="http://schemas.microsoft.com/office/2007/relationships/hdphoto" Target="../media/hdphoto21.wdp"/><Relationship Id="rId20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11" Type="http://schemas.openxmlformats.org/officeDocument/2006/relationships/image" Target="../media/image67.png"/><Relationship Id="rId5" Type="http://schemas.openxmlformats.org/officeDocument/2006/relationships/image" Target="../media/image63.png"/><Relationship Id="rId15" Type="http://schemas.openxmlformats.org/officeDocument/2006/relationships/image" Target="../media/image69.png"/><Relationship Id="rId10" Type="http://schemas.microsoft.com/office/2007/relationships/hdphoto" Target="../media/hdphoto18.wdp"/><Relationship Id="rId19" Type="http://schemas.microsoft.com/office/2007/relationships/hdphoto" Target="../media/hdphoto22.wdp"/><Relationship Id="rId4" Type="http://schemas.openxmlformats.org/officeDocument/2006/relationships/image" Target="../media/image1.png"/><Relationship Id="rId9" Type="http://schemas.openxmlformats.org/officeDocument/2006/relationships/image" Target="../media/image66.png"/><Relationship Id="rId14" Type="http://schemas.microsoft.com/office/2007/relationships/hdphoto" Target="../media/hdphoto20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audio" Target="../media/audio1.wav"/><Relationship Id="rId7" Type="http://schemas.openxmlformats.org/officeDocument/2006/relationships/image" Target="../media/image75.jp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png"/><Relationship Id="rId11" Type="http://schemas.openxmlformats.org/officeDocument/2006/relationships/image" Target="../media/image79.png"/><Relationship Id="rId5" Type="http://schemas.openxmlformats.org/officeDocument/2006/relationships/image" Target="../media/image73.png"/><Relationship Id="rId10" Type="http://schemas.openxmlformats.org/officeDocument/2006/relationships/image" Target="../media/image78.png"/><Relationship Id="rId4" Type="http://schemas.openxmlformats.org/officeDocument/2006/relationships/image" Target="../media/image1.png"/><Relationship Id="rId9" Type="http://schemas.openxmlformats.org/officeDocument/2006/relationships/image" Target="../media/image7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audio" Target="../media/audio1.wav"/><Relationship Id="rId7" Type="http://schemas.openxmlformats.org/officeDocument/2006/relationships/image" Target="../media/image82.jp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png"/><Relationship Id="rId11" Type="http://schemas.openxmlformats.org/officeDocument/2006/relationships/image" Target="../media/image86.png"/><Relationship Id="rId5" Type="http://schemas.openxmlformats.org/officeDocument/2006/relationships/image" Target="../media/image80.png"/><Relationship Id="rId10" Type="http://schemas.openxmlformats.org/officeDocument/2006/relationships/image" Target="../media/image85.png"/><Relationship Id="rId4" Type="http://schemas.openxmlformats.org/officeDocument/2006/relationships/image" Target="../media/image1.png"/><Relationship Id="rId9" Type="http://schemas.openxmlformats.org/officeDocument/2006/relationships/image" Target="../media/image8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audio" Target="../media/audio1.wav"/><Relationship Id="rId7" Type="http://schemas.openxmlformats.org/officeDocument/2006/relationships/image" Target="../media/image87.jp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10" Type="http://schemas.openxmlformats.org/officeDocument/2006/relationships/image" Target="../media/image88.jpeg"/><Relationship Id="rId4" Type="http://schemas.openxmlformats.org/officeDocument/2006/relationships/image" Target="../media/image1.png"/><Relationship Id="rId9" Type="http://schemas.openxmlformats.org/officeDocument/2006/relationships/image" Target="../media/image8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openxmlformats.org/officeDocument/2006/relationships/audio" Target="../media/audio1.wav"/><Relationship Id="rId7" Type="http://schemas.openxmlformats.org/officeDocument/2006/relationships/image" Target="../media/image91.png"/><Relationship Id="rId12" Type="http://schemas.microsoft.com/office/2007/relationships/hdphoto" Target="../media/hdphoto25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0.png"/><Relationship Id="rId11" Type="http://schemas.openxmlformats.org/officeDocument/2006/relationships/image" Target="../media/image94.png"/><Relationship Id="rId5" Type="http://schemas.openxmlformats.org/officeDocument/2006/relationships/image" Target="../media/image89.png"/><Relationship Id="rId10" Type="http://schemas.openxmlformats.org/officeDocument/2006/relationships/image" Target="../media/image93.png"/><Relationship Id="rId4" Type="http://schemas.openxmlformats.org/officeDocument/2006/relationships/image" Target="../media/image1.png"/><Relationship Id="rId9" Type="http://schemas.microsoft.com/office/2007/relationships/hdphoto" Target="../media/hdphoto24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audio" Target="../media/audio2.wav"/><Relationship Id="rId7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audio" Target="../media/audio2.wav"/><Relationship Id="rId7" Type="http://schemas.openxmlformats.org/officeDocument/2006/relationships/image" Target="../media/image10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jpg"/><Relationship Id="rId5" Type="http://schemas.openxmlformats.org/officeDocument/2006/relationships/image" Target="../media/image8.png"/><Relationship Id="rId10" Type="http://schemas.openxmlformats.org/officeDocument/2006/relationships/image" Target="../media/image13.jpg"/><Relationship Id="rId4" Type="http://schemas.openxmlformats.org/officeDocument/2006/relationships/image" Target="../media/image1.png"/><Relationship Id="rId9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21.png"/><Relationship Id="rId3" Type="http://schemas.openxmlformats.org/officeDocument/2006/relationships/audio" Target="../media/audio1.wav"/><Relationship Id="rId7" Type="http://schemas.openxmlformats.org/officeDocument/2006/relationships/image" Target="../media/image17.png"/><Relationship Id="rId12" Type="http://schemas.openxmlformats.org/officeDocument/2006/relationships/image" Target="../media/image2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19.png"/><Relationship Id="rId5" Type="http://schemas.openxmlformats.org/officeDocument/2006/relationships/image" Target="../media/image15.png"/><Relationship Id="rId15" Type="http://schemas.openxmlformats.org/officeDocument/2006/relationships/image" Target="../media/image22.png"/><Relationship Id="rId10" Type="http://schemas.microsoft.com/office/2007/relationships/hdphoto" Target="../media/hdphoto2.wdp"/><Relationship Id="rId4" Type="http://schemas.openxmlformats.org/officeDocument/2006/relationships/image" Target="../media/image1.png"/><Relationship Id="rId9" Type="http://schemas.openxmlformats.org/officeDocument/2006/relationships/image" Target="../media/image18.png"/><Relationship Id="rId1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0.png"/><Relationship Id="rId3" Type="http://schemas.openxmlformats.org/officeDocument/2006/relationships/audio" Target="../media/audio1.wav"/><Relationship Id="rId7" Type="http://schemas.openxmlformats.org/officeDocument/2006/relationships/image" Target="../media/image25.png"/><Relationship Id="rId12" Type="http://schemas.microsoft.com/office/2007/relationships/hdphoto" Target="../media/hdphoto4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5" Type="http://schemas.microsoft.com/office/2007/relationships/hdphoto" Target="../media/hdphoto5.wdp"/><Relationship Id="rId10" Type="http://schemas.openxmlformats.org/officeDocument/2006/relationships/image" Target="../media/image28.png"/><Relationship Id="rId4" Type="http://schemas.openxmlformats.org/officeDocument/2006/relationships/image" Target="../media/image1.png"/><Relationship Id="rId9" Type="http://schemas.openxmlformats.org/officeDocument/2006/relationships/image" Target="../media/image27.png"/><Relationship Id="rId1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audio" Target="../media/audio2.wav"/><Relationship Id="rId7" Type="http://schemas.openxmlformats.org/officeDocument/2006/relationships/image" Target="../media/image3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23.png"/><Relationship Id="rId10" Type="http://schemas.microsoft.com/office/2007/relationships/hdphoto" Target="../media/hdphoto6.wdp"/><Relationship Id="rId4" Type="http://schemas.openxmlformats.org/officeDocument/2006/relationships/image" Target="../media/image1.png"/><Relationship Id="rId9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audio" Target="../media/audio1.wav"/><Relationship Id="rId7" Type="http://schemas.openxmlformats.org/officeDocument/2006/relationships/image" Target="../media/image38.jp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11" Type="http://schemas.microsoft.com/office/2007/relationships/hdphoto" Target="../media/hdphoto7.wdp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1.png"/><Relationship Id="rId9" Type="http://schemas.openxmlformats.org/officeDocument/2006/relationships/image" Target="../media/image40.jpe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13" Type="http://schemas.openxmlformats.org/officeDocument/2006/relationships/image" Target="../media/image47.png"/><Relationship Id="rId3" Type="http://schemas.openxmlformats.org/officeDocument/2006/relationships/audio" Target="../media/audio1.wav"/><Relationship Id="rId7" Type="http://schemas.openxmlformats.org/officeDocument/2006/relationships/image" Target="../media/image44.png"/><Relationship Id="rId12" Type="http://schemas.microsoft.com/office/2007/relationships/hdphoto" Target="../media/hdphoto10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11" Type="http://schemas.openxmlformats.org/officeDocument/2006/relationships/image" Target="../media/image46.png"/><Relationship Id="rId5" Type="http://schemas.openxmlformats.org/officeDocument/2006/relationships/image" Target="../media/image42.png"/><Relationship Id="rId10" Type="http://schemas.microsoft.com/office/2007/relationships/hdphoto" Target="../media/hdphoto9.wdp"/><Relationship Id="rId4" Type="http://schemas.openxmlformats.org/officeDocument/2006/relationships/image" Target="../media/image1.png"/><Relationship Id="rId9" Type="http://schemas.openxmlformats.org/officeDocument/2006/relationships/image" Target="../media/image45.png"/><Relationship Id="rId14" Type="http://schemas.microsoft.com/office/2007/relationships/hdphoto" Target="../media/hdphoto1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392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0" r="2351"/>
          <a:stretch/>
        </p:blipFill>
        <p:spPr>
          <a:xfrm>
            <a:off x="395536" y="1042708"/>
            <a:ext cx="8262259" cy="4595218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47265" y="288655"/>
            <a:ext cx="8262259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Интерактивная игра </a:t>
            </a:r>
          </a:p>
          <a:p>
            <a:pPr lvl="0" algn="ctr"/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«Народы России»</a:t>
            </a:r>
            <a:endParaRPr lang="ru-RU" sz="32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lvl="0" algn="ctr"/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детей старшего дошкольного возраста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093505" y="5642997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r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0" algn="r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Моложенко С.В. - воспитатель</a:t>
            </a: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152930" y="57358"/>
            <a:ext cx="556594" cy="425681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3012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970"/>
            <a:ext cx="91392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632"/>
            <a:ext cx="1731963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9507" y="260648"/>
            <a:ext cx="5091113" cy="135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915816" y="47667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 национальную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посуду</a:t>
            </a:r>
          </a:p>
          <a:p>
            <a:pPr lvl="0" algn="ctr"/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татарского народа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077158"/>
            <a:ext cx="1774825" cy="177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4652" y="4365103"/>
            <a:ext cx="1762125" cy="2640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124" b="84551" l="35303" r="8469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455" t="3524" r="18897" b="37726"/>
          <a:stretch/>
        </p:blipFill>
        <p:spPr>
          <a:xfrm>
            <a:off x="5855768" y="4581128"/>
            <a:ext cx="2869704" cy="199215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89173" l="46000" r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660" t="-1" r="4032" b="11080"/>
          <a:stretch/>
        </p:blipFill>
        <p:spPr>
          <a:xfrm>
            <a:off x="3275856" y="1263326"/>
            <a:ext cx="3114712" cy="3170466"/>
          </a:xfrm>
          <a:prstGeom prst="rect">
            <a:avLst/>
          </a:prstGeom>
        </p:spPr>
      </p:pic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185987" y="114333"/>
            <a:ext cx="504056" cy="432048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2564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16 -0.06412 C -0.09132 -0.11343 -0.12066 -0.20764 -0.09948 -0.26412 C -0.09531 -0.27524 -0.09115 -0.28727 -0.08281 -0.29422 C -0.08073 -0.30255 -0.07622 -0.30301 -0.07084 -0.30857 C -0.06354 -0.31598 -0.05591 -0.32524 -0.04705 -0.32917 C -0.03716 -0.33843 -0.02066 -0.34283 -0.00903 -0.34676 C 0.01198 -0.34607 0.0335 -0.34862 0.05416 -0.34352 C 0.06475 -0.34098 0.07552 -0.33473 0.08628 -0.33403 C 0.09462 -0.33357 0.10295 -0.33403 0.11128 -0.33403 " pathEditMode="relative" rAng="0" ptsTypes="ffffffffA">
                                      <p:cBhvr>
                                        <p:cTn id="6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91" y="-1423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392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6632"/>
            <a:ext cx="1731963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5" y="121026"/>
            <a:ext cx="5085741" cy="1357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4348" y="3366932"/>
            <a:ext cx="4173716" cy="3475923"/>
          </a:xfrm>
          <a:prstGeom prst="rect">
            <a:avLst/>
          </a:prstGeom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95"/>
          <a:stretch/>
        </p:blipFill>
        <p:spPr bwMode="auto">
          <a:xfrm>
            <a:off x="2481351" y="4783705"/>
            <a:ext cx="4176713" cy="20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490863" y="476476"/>
            <a:ext cx="38174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Поставь на стол национальное блюдо татар 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8654" b="97356" l="13920" r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879" t="4121" r="6117" b="11012"/>
          <a:stretch/>
        </p:blipFill>
        <p:spPr>
          <a:xfrm>
            <a:off x="3326249" y="1478259"/>
            <a:ext cx="1964208" cy="136974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167" b="90000" l="66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1839888"/>
            <a:ext cx="2016224" cy="2016224"/>
          </a:xfrm>
          <a:prstGeom prst="rect">
            <a:avLst/>
          </a:prstGeom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640" y="2708920"/>
            <a:ext cx="2116137" cy="168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Управляющая кнопка: далее 20">
            <a:hlinkClick r:id="" action="ppaction://hlinkshowjump?jump=nextslide" highlightClick="1"/>
          </p:cNvPr>
          <p:cNvSpPr/>
          <p:nvPr/>
        </p:nvSpPr>
        <p:spPr>
          <a:xfrm>
            <a:off x="8208404" y="105200"/>
            <a:ext cx="468052" cy="515488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9031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6 0.07801 C -0.00694 0.09606 -0.00712 0.11389 -0.00781 0.13194 C -0.00868 0.15463 -0.02326 0.17546 -0.03628 0.1875 C -0.04618 0.18657 -0.05434 0.18565 -0.06371 0.18287 C -0.0717 0.18055 -0.07847 0.17523 -0.08628 0.17315 C -0.09792 0.16551 -0.10608 0.15231 -0.11719 0.14467 C -0.11805 0.14305 -0.11875 0.1412 -0.11962 0.13981 C -0.12066 0.13819 -0.12222 0.13703 -0.12326 0.13518 C -0.12847 0.12523 -0.12257 0.13194 -0.12795 0.12407 C -0.13021 0.12083 -0.13264 0.11782 -0.13507 0.11458 C -0.13628 0.11296 -0.13871 0.10972 -0.13871 0.10995 C -0.14062 0.10208 -0.14305 0.1 -0.14705 0.09398 C -0.15226 0.08588 -0.15694 0.07754 -0.16371 0.07176 C -0.17014 0.0662 -0.16441 0.06991 -0.17448 0.06528 C -0.17569 0.06481 -0.17795 0.06366 -0.17795 0.06389 C -0.19305 0.06412 -0.20816 0.06435 -0.22326 0.06528 C -0.23368 0.06597 -0.24514 0.07199 -0.25538 0.07477 C -0.25955 0.08078 -0.26493 0.08495 -0.27083 0.0875 C -0.2717 0.08912 -0.27222 0.09097 -0.27326 0.09236 C -0.2743 0.09375 -0.27587 0.09398 -0.27674 0.09537 C -0.28733 0.11528 -0.27865 0.10162 -0.28281 0.11296 C -0.28559 0.1206 -0.28455 0.11481 -0.28871 0.12245 C -0.29062 0.12592 -0.29184 0.13148 -0.2934 0.13518 C -0.29618 0.14166 -0.29965 0.14791 -0.30295 0.15416 C -0.30503 0.16273 -0.30851 0.16944 -0.31493 0.17315 " pathEditMode="relative" rAng="0" ptsTypes="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17" y="474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392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6024" y="3212976"/>
            <a:ext cx="4170363" cy="348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6387" y="2204864"/>
            <a:ext cx="2335213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780928"/>
            <a:ext cx="2116137" cy="168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6632"/>
            <a:ext cx="1731963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2414" y="332656"/>
            <a:ext cx="5091113" cy="135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727697" y="54868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dirty="0">
                <a:solidFill>
                  <a:prstClr val="black"/>
                </a:solidFill>
              </a:rPr>
              <a:t>Поставь на стол </a:t>
            </a:r>
            <a:endParaRPr lang="ru-RU" dirty="0" smtClean="0">
              <a:solidFill>
                <a:prstClr val="black"/>
              </a:solidFill>
            </a:endParaRPr>
          </a:p>
          <a:p>
            <a:pPr lvl="0" algn="ctr"/>
            <a:r>
              <a:rPr lang="ru-RU" dirty="0" smtClean="0">
                <a:solidFill>
                  <a:prstClr val="black"/>
                </a:solidFill>
              </a:rPr>
              <a:t>национальное </a:t>
            </a:r>
            <a:r>
              <a:rPr lang="ru-RU" dirty="0">
                <a:solidFill>
                  <a:prstClr val="black"/>
                </a:solidFill>
              </a:rPr>
              <a:t>блюдо </a:t>
            </a:r>
            <a:r>
              <a:rPr lang="ru-RU" dirty="0" smtClean="0">
                <a:solidFill>
                  <a:prstClr val="black"/>
                </a:solidFill>
              </a:rPr>
              <a:t>удмуртов.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1234" y="1705454"/>
            <a:ext cx="2613471" cy="1313507"/>
          </a:xfrm>
          <a:prstGeom prst="rect">
            <a:avLst/>
          </a:prstGeom>
        </p:spPr>
      </p:pic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172400" y="90059"/>
            <a:ext cx="504056" cy="432048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0597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4 0.10185 C -0.0125 0.13912 -0.01823 0.19746 -0.04931 0.21134 C -0.05087 0.21088 -0.05261 0.21088 -0.054 0.20972 C -0.05678 0.20718 -0.06129 0.20023 -0.06129 0.20047 C -0.06476 0.18496 -0.07743 0.17361 -0.08629 0.16366 C -0.09549 0.15347 -0.08316 0.16482 -0.09462 0.15417 C -0.09688 0.15209 -0.10174 0.14792 -0.10174 0.14815 C -0.10573 0.13935 -0.11268 0.13334 -0.11719 0.12408 C -0.12066 0.11667 -0.12379 0.10787 -0.12674 0.10023 C -0.12743 0.09838 -0.12917 0.09722 -0.13021 0.0956 C -0.13108 0.09422 -0.13195 0.09259 -0.13264 0.09074 C -0.13525 0.08357 -0.1375 0.07685 -0.14098 0.07014 C -0.14306 0.06204 -0.14705 0.05371 -0.15174 0.04792 C -0.15556 0.03704 -0.15973 0.02361 -0.16598 0.01459 C -0.16823 0.01134 -0.17101 0.00857 -0.17309 0.00509 C -0.17587 0.00023 -0.17674 -0.00208 -0.18021 -0.00602 C -0.1849 -0.01134 -0.19063 -0.01412 -0.19566 -0.01875 C -0.20955 -0.01828 -0.22344 -0.01852 -0.23733 -0.01713 C -0.23907 -0.0169 -0.24046 -0.01504 -0.24219 -0.01412 C -0.25122 -0.00972 -0.26077 -0.00648 -0.26962 -0.00139 C -0.27726 0.00301 -0.28681 0.01134 -0.29341 0.01783 C -0.29827 0.02246 -0.3007 0.02685 -0.30643 0.02894 C -0.31059 0.03426 -0.31407 0.03935 -0.31962 0.04144 C -0.32171 0.04445 -0.32327 0.04815 -0.32553 0.05116 C -0.33612 0.06528 -0.32344 0.04352 -0.33629 0.06366 C -0.33855 0.06713 -0.34028 0.07107 -0.34219 0.07477 C -0.34341 0.07685 -0.34566 0.08125 -0.34566 0.08148 C -0.34792 0.08982 -0.35053 0.09746 -0.354 0.10509 C -0.35556 0.11945 -0.35521 0.1125 -0.35521 0.1257 " pathEditMode="relative" rAng="0" ptsTypes="ffffffffffffffffffffffffffffA">
                                      <p:cBhvr>
                                        <p:cTn id="6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03" y="-55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392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88302"/>
            <a:ext cx="1731963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8222" y="188640"/>
            <a:ext cx="5091113" cy="135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59832" y="452601"/>
            <a:ext cx="3960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Сложи все музыкальные инструменты марийцев в коробку (Шувыр, кусле, тумыр).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749" b="89974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43" t="4467" r="20286" b="4165"/>
          <a:stretch/>
        </p:blipFill>
        <p:spPr>
          <a:xfrm>
            <a:off x="6582327" y="1774372"/>
            <a:ext cx="2037344" cy="18706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6026" b="57949" l="58889" r="9537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356" t="11312" b="41429"/>
          <a:stretch/>
        </p:blipFill>
        <p:spPr>
          <a:xfrm rot="3193655">
            <a:off x="798754" y="4233121"/>
            <a:ext cx="1554656" cy="232511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90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858725"/>
            <a:ext cx="1828800" cy="125272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024" b="15239"/>
          <a:stretch/>
        </p:blipFill>
        <p:spPr>
          <a:xfrm>
            <a:off x="2405852" y="3430555"/>
            <a:ext cx="4475852" cy="307660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0000" l="46720" r="8996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786" r="11786" b="11764"/>
          <a:stretch/>
        </p:blipFill>
        <p:spPr>
          <a:xfrm>
            <a:off x="4319972" y="1524386"/>
            <a:ext cx="1440160" cy="1539553"/>
          </a:xfrm>
          <a:prstGeom prst="rect">
            <a:avLst/>
          </a:prstGeom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2406541" y="4965700"/>
            <a:ext cx="4475163" cy="153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 descr="Шувыр – марийская волынка - Российский государственный музыкальный  телерадиоцентр"/>
          <p:cNvPicPr>
            <a:picLocks noChangeAspect="1" noChangeArrowheads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255" r="20779" b="4983"/>
          <a:stretch/>
        </p:blipFill>
        <p:spPr bwMode="auto">
          <a:xfrm>
            <a:off x="395536" y="2709698"/>
            <a:ext cx="2011005" cy="1992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775" t="40925" r="21924" b="9246"/>
          <a:stretch/>
        </p:blipFill>
        <p:spPr>
          <a:xfrm>
            <a:off x="6219276" y="5157192"/>
            <a:ext cx="2588705" cy="1382520"/>
          </a:xfrm>
          <a:prstGeom prst="rect">
            <a:avLst/>
          </a:prstGeom>
        </p:spPr>
      </p:pic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235223" y="66463"/>
            <a:ext cx="509406" cy="386138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6642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232 -0.0294 C 0.06614 -0.07662 0.05434 -0.09977 0.08142 -0.08681 C 0.09461 -0.06921 0.1 -0.04283 0.11128 -0.02292 C 0.11423 -0.01273 0.11701 -0.00023 0.12066 0.00972 C 0.12274 0.01528 0.12517 0.0206 0.12673 0.02616 C 0.12899 0.03518 0.1302 0.04282 0.13385 0.05092 C 0.13524 0.05764 0.1375 0.06366 0.13854 0.07037 C 0.1401 0.08102 0.14027 0.09097 0.14218 0.10139 C 0.14184 0.12569 0.14166 0.14954 0.14097 0.17361 C 0.14062 0.18287 0.13385 0.19583 0.1302 0.20301 C 0.12899 0.20509 0.12673 0.20972 0.12673 0.20995 C 0.125 0.21643 0.11979 0.22245 0.11475 0.2243 C 0.10902 0.23241 0.10764 0.23102 0.10052 0.23565 C 0.09323 0.24074 0.08524 0.24398 0.07795 0.24884 C 0.07309 0.25231 0.06666 0.25694 0.06128 0.25879 C 0.05538 0.26065 0.0493 0.26065 0.0434 0.26204 C 0.03454 0.26805 0.0243 0.26759 0.01475 0.27014 C -0.01181 0.27778 0.01909 0.27014 -0.00191 0.27523 C -0.01181 0.27986 -0.02257 0.27986 -0.03282 0.28333 C -0.03594 0.28426 -0.03924 0.28542 -0.04236 0.28657 C -0.04393 0.28704 -0.04705 0.28819 -0.04705 0.28866 " pathEditMode="relative" rAng="0" ptsTypes="ffffffffffffffffffff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6" y="1238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11111E-6 C 0.03264 0.00046 0.0651 0.0007 0.09774 0.00162 C 0.11163 0.00208 0.12691 0.00972 0.14062 0.01273 C 0.14896 0.01667 0.15799 0.01806 0.16667 0.0206 C 0.17621 0.02338 0.1849 0.02847 0.1941 0.03171 C 0.20174 0.03866 0.21042 0.04514 0.2191 0.04931 C 0.22552 0.05741 0.23437 0.06158 0.24167 0.06829 C 0.2467 0.07824 0.25174 0.08495 0.25486 0.09676 C 0.25608 0.13866 0.24566 0.1382 0.25729 0.1382 " pathEditMode="relative" rAng="0" ptsTypes="ffffffffA">
                                      <p:cBhvr>
                                        <p:cTn id="11" dur="2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65" y="692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98 -0.05278 C 0.01354 -0.0669 0.01493 -0.09676 0.02031 -0.11158 C 0.02118 -0.12153 0.02205 -0.13033 0.02396 -0.14005 C 0.02361 -0.14584 0.02361 -0.15185 0.02274 -0.15764 C 0.02153 -0.16482 0.01441 -0.17014 0.01077 -0.17338 C 0.00938 -0.17454 0.00868 -0.17685 0.00729 -0.17824 C 0.00295 -0.18241 -0.00191 -0.18472 -0.00694 -0.18611 C -0.01788 -0.19352 -0.03194 -0.19398 -0.04392 -0.19722 C -0.23507 -0.1956 -0.23194 -0.27917 -0.23194 -0.1831 " pathEditMode="relative" rAng="0" ptsTypes="ffffffffA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53" y="-1131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392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6632"/>
            <a:ext cx="1731963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3" y="126909"/>
            <a:ext cx="5097463" cy="135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51448" y="480811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праздник, какого народа изображен на рисунке?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349" y="1516205"/>
            <a:ext cx="4286250" cy="3152775"/>
          </a:xfrm>
          <a:prstGeom prst="rect">
            <a:avLst/>
          </a:prstGeom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183" y="4769363"/>
            <a:ext cx="1377950" cy="195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792" y="4788413"/>
            <a:ext cx="1341437" cy="1931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769362"/>
            <a:ext cx="1298575" cy="195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599" y="4778887"/>
            <a:ext cx="1304925" cy="195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172400" y="116632"/>
            <a:ext cx="521208" cy="432048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3675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691 -0.00093 C -0.09201 -0.01227 -0.10746 -0.02315 -0.12291 -0.03495 C -0.12656 -0.0375 -0.12934 -0.04352 -0.13316 -0.04606 C -0.13958 -0.06088 -0.14566 -0.07199 -0.15104 -0.08912 C -0.15364 -0.10718 -0.1493 -0.08102 -0.15399 -0.09815 C -0.15451 -0.10046 -0.15434 -0.10347 -0.15486 -0.10556 C -0.15538 -0.1081 -0.15659 -0.10926 -0.15729 -0.11111 C -0.16163 -0.12569 -0.16354 -0.14398 -0.16805 -0.15787 C -0.16875 -0.16759 -0.17083 -0.17593 -0.17205 -0.18565 C -0.17257 -0.19051 -0.17361 -0.20046 -0.17361 -0.20023 C -0.17326 -0.21389 -0.1743 -0.22847 -0.17205 -0.23981 C -0.17118 -0.24352 -0.16996 -0.24722 -0.16875 -0.25093 C -0.1684 -0.25278 -0.16875 -0.25509 -0.16805 -0.25648 C -0.16267 -0.26944 -0.15764 -0.2706 -0.15104 -0.27708 C -0.14653 -0.28148 -0.14236 -0.28657 -0.13767 -0.29028 C -0.13368 -0.29676 -0.12864 -0.29931 -0.12378 -0.30324 C -0.12239 -0.30463 -0.121 -0.30741 -0.11927 -0.30903 C -0.11666 -0.31157 -0.1158 -0.31065 -0.11302 -0.31227 C -0.10937 -0.31458 -0.10573 -0.31806 -0.10208 -0.32014 C -0.09948 -0.3213 -0.09687 -0.32269 -0.09444 -0.32384 C -0.09149 -0.32523 -0.08576 -0.32708 -0.08576 -0.32685 C -0.00017 -0.31968 -0.03107 -0.32014 0.00677 -0.32014 " pathEditMode="relative" rAng="0" ptsTypes="fffffffffffffffffffffA">
                                      <p:cBhvr>
                                        <p:cTn id="6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4" y="-1631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0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0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392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1731963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46341"/>
            <a:ext cx="5097463" cy="135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87824" y="50024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праздник, какого народа изображен на рисунке?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7" r="18332" b="33797"/>
          <a:stretch/>
        </p:blipFill>
        <p:spPr>
          <a:xfrm>
            <a:off x="2304929" y="1500478"/>
            <a:ext cx="4949653" cy="30011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721100"/>
            <a:ext cx="1304925" cy="195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2821" y="4733007"/>
            <a:ext cx="1341437" cy="192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730221"/>
            <a:ext cx="1298575" cy="195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444" y="4719795"/>
            <a:ext cx="1384300" cy="195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192790" y="79174"/>
            <a:ext cx="521208" cy="490752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2946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139 0.06759 C -0.11788 0.05092 -0.12465 0.05509 -0.13316 0.0287 C -0.13351 0.02546 -0.13403 0.02199 -0.13472 0.01875 C -0.13559 0.01319 -0.13802 0.00277 -0.13802 0.00324 C -0.13872 -0.00625 -0.13924 -0.01274 -0.1408 -0.02084 C -0.14115 -0.03102 -0.14271 -0.04005 -0.1434 -0.04931 C -0.1441 -0.07477 -0.14497 -0.10487 -0.13802 -0.12662 C -0.13559 -0.13959 -0.12882 -0.15602 -0.12361 -0.16412 C -0.11806 -0.18218 -0.12465 -0.16366 -0.11806 -0.17385 C -0.11702 -0.1757 -0.11615 -0.17987 -0.11493 -0.18149 C -0.10903 -0.19051 -0.10781 -0.19051 -0.10261 -0.19329 C -0.09965 -0.20371 -0.09774 -0.20602 -0.09306 -0.20811 C -0.08733 -0.21482 -0.08056 -0.22176 -0.07448 -0.22477 C -0.04722 -0.25764 0.02483 -0.23496 0.03003 -0.2345 C 0.03194 -0.24514 0.0342 -0.25116 0.03559 -0.26297 C 0.03611 -0.30533 0.03906 -0.36389 0.02292 -0.38774 " pathEditMode="relative" rAng="206240" ptsTypes="fffffffffffffffA">
                                      <p:cBhvr>
                                        <p:cTn id="6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6" y="-2289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392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766"/>
            <a:ext cx="1731963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2474" y="188640"/>
            <a:ext cx="5097463" cy="135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7" t="19286" r="47500" b="26191"/>
          <a:stretch/>
        </p:blipFill>
        <p:spPr>
          <a:xfrm>
            <a:off x="2470069" y="1268560"/>
            <a:ext cx="4182004" cy="34448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3059832" y="476671"/>
            <a:ext cx="38440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Какому народу принадлежит  жилище (Яранга)?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0891" y="4737259"/>
            <a:ext cx="1341437" cy="192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5012" y="4713447"/>
            <a:ext cx="1304925" cy="195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440" y="4761723"/>
            <a:ext cx="1320751" cy="1890646"/>
          </a:xfrm>
          <a:prstGeom prst="rect">
            <a:avLst/>
          </a:prstGeom>
          <a:ln w="19050">
            <a:solidFill>
              <a:srgbClr val="FF0000"/>
            </a:solidFill>
          </a:ln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44408" y="54767"/>
            <a:ext cx="432048" cy="421904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4246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65 0.00486 C 0.08299 0.00764 0.09115 0.00903 0.09965 0.01111 C 0.11285 0.01458 0.12552 0.01991 0.13889 0.02222 C 0.14948 0.02593 0.15746 0.02894 0.16858 0.03032 C 0.1776 0.03426 0.18385 0.03542 0.19358 0.03657 C 0.21267 0.04931 0.23542 0.03843 0.25555 0.03495 C 0.26892 0.02894 0.28576 0.03102 0.29844 0.03032 C 0.3059 0.02338 0.29913 0.02847 0.3151 0.02546 C 0.32326 0.02384 0.33212 0.02037 0.3401 0.01759 C 0.34479 0.01597 0.34965 0.01412 0.35434 0.01273 C 0.35799 0.01181 0.3651 0.00972 0.3651 0.00995 C 0.36667 0.00856 0.36823 0.00741 0.36979 0.00648 C 0.37205 0.00532 0.37691 0.00324 0.37691 0.00347 C 0.38663 -0.00602 0.38194 -0.00347 0.3901 -0.00625 C 0.39375 -0.00949 0.3967 -0.01227 0.40087 -0.01412 C 0.40573 -0.02454 0.41493 -0.03079 0.42222 -0.03796 C 0.42951 -0.05162 0.42569 -0.04583 0.43299 -0.05556 C 0.43715 -0.06667 0.4408 -0.07755 0.44479 -0.08889 C 0.44913 -0.12894 0.45 -0.17801 0.43524 -0.21574 C 0.43351 -0.2287 0.42708 -0.23796 0.42222 -0.24907 C 0.41892 -0.25648 0.41736 -0.26389 0.41267 -0.26968 C 0.40885 -0.28472 0.39792 -0.29028 0.38889 -0.29838 C 0.38403 -0.30278 0.38125 -0.30694 0.37587 -0.30949 C 0.37118 -0.31551 0.36632 -0.3169 0.36024 -0.31898 C 0.3559 -0.32292 0.35191 -0.32245 0.34722 -0.32523 C 0.33906 -0.33009 0.33108 -0.33264 0.32222 -0.33472 C 0.30677 -0.33403 0.29514 -0.34167 0.28524 -0.32847 " pathEditMode="relative" rAng="0" ptsTypes="ffffffffffffffffffffffffffA">
                                      <p:cBhvr>
                                        <p:cTn id="6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67" y="-1511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392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270" y="116023"/>
            <a:ext cx="1731963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4970" y="260648"/>
            <a:ext cx="5097463" cy="135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3749" y="1503176"/>
            <a:ext cx="3674913" cy="3027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03848" y="548680"/>
            <a:ext cx="3816424" cy="72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Из шкур какого животного строиться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Яранга?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9091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7871" y="4329438"/>
            <a:ext cx="2511659" cy="251165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1531" y="4508925"/>
            <a:ext cx="2349075" cy="23490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441" r="982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74" y="4530724"/>
            <a:ext cx="2162175" cy="2114550"/>
          </a:xfrm>
          <a:prstGeom prst="rect">
            <a:avLst/>
          </a:prstGeom>
        </p:spPr>
      </p:pic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189552" y="116023"/>
            <a:ext cx="521208" cy="490041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5941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17 0.12871 C 0.09323 0.15255 0.13594 0.14792 0.16007 0.15023 C 0.18368 0.1581 0.16806 0.15347 0.22344 0.15023 C 0.23247 0.14977 0.2408 0.14028 0.24965 0.1382 C 0.25938 0.12963 0.26945 0.12431 0.28004 0.11898 C 0.28438 0.11459 0.28872 0.11482 0.29323 0.11111 C 0.30434 0.10209 0.31476 0.09028 0.32622 0.08218 C 0.32969 0.07384 0.33264 0.07593 0.33802 0.07037 C 0.34202 0.06621 0.34983 0.05671 0.34983 0.05695 C 0.35573 0.04074 0.3592 0.02384 0.36563 0.00834 C 0.3684 -0.00741 0.3724 -0.02291 0.37622 -0.03842 C 0.37795 -0.04514 0.37743 -0.04305 0.379 -0.05 C 0.37934 -0.05208 0.38038 -0.05579 0.38038 -0.05555 C 0.38143 -0.07407 0.38368 -0.09213 0.38681 -0.11018 C 0.38785 -0.12129 0.38941 -0.13055 0.3908 -0.14143 C 0.39063 -0.15463 0.39462 -0.23611 0.37622 -0.25393 C 0.37292 -0.26736 0.37761 -0.25139 0.37101 -0.26574 C 0.37031 -0.26736 0.37049 -0.26967 0.36979 -0.27129 C 0.36493 -0.28055 0.34931 -0.30486 0.34202 -0.30833 C 0.33577 -0.31713 0.32917 -0.32083 0.32222 -0.32778 C 0.31563 -0.33426 0.32153 -0.33009 0.31302 -0.33379 C 0.31163 -0.33426 0.3092 -0.33541 0.3092 -0.33518 " pathEditMode="relative" rAng="0" ptsTypes="ffff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46" y="-2173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392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50" y="517525"/>
            <a:ext cx="8139113" cy="582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01650" y="21495"/>
            <a:ext cx="55983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7200" b="1" dirty="0">
                <a:ln w="31550" cmpd="sng">
                  <a:gradFill>
                    <a:gsLst>
                      <a:gs pos="70000">
                        <a:srgbClr val="F14124">
                          <a:shade val="50000"/>
                          <a:satMod val="190000"/>
                        </a:srgbClr>
                      </a:gs>
                      <a:gs pos="0">
                        <a:srgbClr val="F14124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14124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МОЛОДЕЦ!</a:t>
            </a:r>
          </a:p>
        </p:txBody>
      </p:sp>
    </p:spTree>
    <p:extLst>
      <p:ext uri="{BB962C8B-B14F-4D97-AF65-F5344CB8AC3E}">
        <p14:creationId xmlns:p14="http://schemas.microsoft.com/office/powerpoint/2010/main" val="3535421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601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172400" y="116632"/>
            <a:ext cx="494144" cy="504056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70505" y="260648"/>
            <a:ext cx="7591888" cy="1813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«Дружелюбие, уважение к людям разных национальностей не передаются по наследству, в каждом поколении их надо воспитывать вновь и вновь, и чем раньше начинается формирование этих качеств, тем большую устойчивость они приобретут».</a:t>
            </a:r>
          </a:p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 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Э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 К. Суслова</a:t>
            </a:r>
            <a:endParaRPr lang="ru-RU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0505" y="2413338"/>
            <a:ext cx="8096039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r>
              <a:rPr lang="ru-RU" u="sng" dirty="0">
                <a:solidFill>
                  <a:srgbClr val="11111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Цель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: </a:t>
            </a:r>
            <a:r>
              <a:rPr lang="ru-RU" dirty="0" smtClean="0">
                <a:solidFill>
                  <a:srgbClr val="11111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Дать 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представление о народах, проживающих на территории России. </a:t>
            </a:r>
            <a:endParaRPr lang="ru-RU" dirty="0" smtClean="0">
              <a:solidFill>
                <a:srgbClr val="11111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rgbClr val="11111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r>
              <a:rPr lang="ru-RU" u="sng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познавательного интереса к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культуре, традициям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разных народов, любознательности, эмоциональности, активности, общительности посредством погружения в игру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толерантность к людям разных национальностей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любовь к родному краю, чувства привязанности, преданности к своей Родине.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9034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808" y="-15653"/>
            <a:ext cx="91392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645024"/>
            <a:ext cx="2189163" cy="308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Выноска-облако 4"/>
          <p:cNvSpPr/>
          <p:nvPr/>
        </p:nvSpPr>
        <p:spPr>
          <a:xfrm>
            <a:off x="431540" y="116632"/>
            <a:ext cx="4752528" cy="1656184"/>
          </a:xfrm>
          <a:prstGeom prst="cloudCallout">
            <a:avLst>
              <a:gd name="adj1" fmla="val -17168"/>
              <a:gd name="adj2" fmla="val 11245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39552" y="620688"/>
            <a:ext cx="453650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Наша страна МНОГОНАЦИОНАЛЬНА! Посмотри на картинку. Посчитай сколько национальностей изображено?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0" t="22857" r="34524" b="17779"/>
          <a:stretch/>
        </p:blipFill>
        <p:spPr>
          <a:xfrm>
            <a:off x="3131840" y="1883362"/>
            <a:ext cx="5573516" cy="4165367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3432549" y="6193018"/>
            <a:ext cx="936104" cy="50405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576565" y="6191489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6218237"/>
            <a:ext cx="1054100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983397" y="6235409"/>
            <a:ext cx="609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7539" y="6218237"/>
            <a:ext cx="1049337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3067" y="6214214"/>
            <a:ext cx="1049337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280159" y="6214214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651691" y="6235409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8178523" y="91750"/>
            <a:ext cx="526833" cy="384922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928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892 0.03079 C -0.0217 0.01574 -0.02622 0.00602 -0.03785 0.00209 C -0.04722 -0.00625 -0.05174 -0.0074 -0.06285 -0.00902 C -0.0724 -0.01226 -0.08177 -0.01435 -0.09149 -0.01689 C -0.11563 -0.01643 -0.13993 -0.0162 -0.16406 -0.01527 C -0.17136 -0.01504 -0.17969 -0.01018 -0.18681 -0.00902 C -0.19705 -0.00555 -0.20729 -0.00301 -0.21771 -0.00115 C -0.225 0.00139 -0.23195 0.00024 -0.23906 -0.00254 C -0.24722 -0.00995 -0.2434 -0.00787 -0.24983 -0.01064 C -0.25486 -0.01713 -0.26094 -0.02222 -0.26528 -0.02963 C -0.26736 -0.0331 -0.27118 -0.04074 -0.27118 -0.04051 C -0.27205 -0.04398 -0.27274 -0.04699 -0.27361 -0.05023 C -0.27396 -0.05185 -0.27483 -0.05509 -0.27483 -0.05486 C -0.28351 -0.13379 -0.27465 -0.05069 -0.27726 -0.26921 C -0.27743 -0.28217 -0.28264 -0.29606 -0.28438 -0.30902 C -0.28403 -0.31481 -0.28368 -0.3206 -0.28316 -0.32638 C -0.28281 -0.32963 -0.28125 -0.33287 -0.28195 -0.33588 C -0.28247 -0.33773 -0.28333 -0.3324 -0.28438 -0.33125 C -0.28715 -0.32801 -0.29045 -0.32754 -0.29392 -0.32638 C -0.29653 -0.32407 -0.29844 -0.3206 -0.30104 -0.31851 C -0.30538 -0.31527 -0.31181 -0.31412 -0.31649 -0.31226 C -0.31771 -0.31111 -0.3191 -0.31041 -0.32014 -0.30902 C -0.32118 -0.30763 -0.3224 -0.30416 -0.3224 -0.30393 " pathEditMode="relative" rAng="0" ptsTypes="ffffffffffffffffffffffA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74" y="-1842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392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579" y="3679237"/>
            <a:ext cx="2189163" cy="308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170451"/>
            <a:ext cx="4803775" cy="2871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27584" y="620688"/>
            <a:ext cx="417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 русский национальный костюм.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30" r="12836"/>
          <a:stretch/>
        </p:blipFill>
        <p:spPr>
          <a:xfrm>
            <a:off x="5745697" y="2007731"/>
            <a:ext cx="2448272" cy="2142478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56" b="6682"/>
          <a:stretch/>
        </p:blipFill>
        <p:spPr>
          <a:xfrm>
            <a:off x="4608763" y="4488329"/>
            <a:ext cx="1872209" cy="2114872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53" t="12858" r="7671" b="17142"/>
          <a:stretch/>
        </p:blipFill>
        <p:spPr>
          <a:xfrm>
            <a:off x="6666072" y="4488329"/>
            <a:ext cx="1890463" cy="212136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12" b="5580"/>
          <a:stretch/>
        </p:blipFill>
        <p:spPr>
          <a:xfrm>
            <a:off x="2594019" y="4488329"/>
            <a:ext cx="1734745" cy="2114872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93"/>
          <a:stretch/>
        </p:blipFill>
        <p:spPr>
          <a:xfrm>
            <a:off x="3152600" y="2007731"/>
            <a:ext cx="2190726" cy="2069014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193968" y="36101"/>
            <a:ext cx="532601" cy="440571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1925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67 -0.17708 C -0.01371 -0.18865 -0.01406 -0.20046 -0.0151 -0.21203 C -0.01771 -0.24028 -0.0408 -0.24745 -0.05798 -0.25324 C -0.16788 -0.25278 -0.27777 -0.25254 -0.38767 -0.25162 C -0.41823 -0.25139 -0.44878 -0.23102 -0.47934 -0.22801 C -0.49149 -0.22384 -0.50399 -0.21921 -0.51632 -0.2169 C -0.52066 -0.21389 -0.52517 -0.21319 -0.52934 -0.21041 C -0.53784 -0.20463 -0.5283 -0.20903 -0.53646 -0.20578 C -0.54948 -0.19421 -0.52986 -0.21088 -0.54479 -0.20092 C -0.54896 -0.19815 -0.55277 -0.19467 -0.55677 -0.19143 C -0.56041 -0.18842 -0.56389 -0.18495 -0.56736 -0.18194 C -0.56857 -0.18078 -0.571 -0.1787 -0.571 -0.17847 C -0.57708 -0.16643 -0.57569 -0.1581 -0.57569 -0.14213 " pathEditMode="relative" rAng="0" ptsTypes="ffffffffffffA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229" y="-206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392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73016"/>
            <a:ext cx="2189163" cy="308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4803775" cy="2871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87624" y="548680"/>
            <a:ext cx="3888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 русский, народный  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головной убор?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2917" b="87778" l="73333" r="9739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094" t="52661" b="8290"/>
          <a:stretch/>
        </p:blipFill>
        <p:spPr>
          <a:xfrm>
            <a:off x="4549424" y="2265010"/>
            <a:ext cx="1768130" cy="199886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291" b="58351" l="975" r="3898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59" t="4814" r="60290" b="42398"/>
          <a:stretch/>
        </p:blipFill>
        <p:spPr>
          <a:xfrm>
            <a:off x="5552071" y="188640"/>
            <a:ext cx="1530967" cy="194421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7918" b="98915" l="4580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5408" t="57512"/>
          <a:stretch/>
        </p:blipFill>
        <p:spPr>
          <a:xfrm>
            <a:off x="6366820" y="3264441"/>
            <a:ext cx="2326396" cy="162696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6833" b="99566" l="0" r="4191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7512" r="58659"/>
          <a:stretch/>
        </p:blipFill>
        <p:spPr>
          <a:xfrm>
            <a:off x="2440683" y="4458573"/>
            <a:ext cx="1831478" cy="169137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2717" b="89674" l="4762" r="897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2703" y="2489501"/>
            <a:ext cx="1928120" cy="1299539"/>
          </a:xfrm>
          <a:prstGeom prst="rect">
            <a:avLst/>
          </a:prstGeom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16784" y="44624"/>
            <a:ext cx="476432" cy="504056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3145" y="4743080"/>
            <a:ext cx="1554163" cy="112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0465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378 -0.00371 C -0.08368 -0.02338 -0.09983 -0.06181 -0.11424 -0.08149 C -0.11562 -0.08334 -0.11771 -0.08426 -0.1191 -0.08635 C -0.12344 -0.09283 -0.12587 -0.10116 -0.1309 -0.10695 C -0.14514 -0.12315 -0.16458 -0.13982 -0.18333 -0.14491 C -0.19219 -0.15093 -0.20087 -0.15324 -0.21076 -0.1544 C -0.26406 -0.15348 -0.26667 -0.1544 -0.30121 -0.14977 C -0.3191 -0.14491 -0.3368 -0.1382 -0.35486 -0.13542 C -0.36476 -0.13195 -0.35434 -0.13635 -0.36424 -0.12917 C -0.36944 -0.12547 -0.37483 -0.12223 -0.37986 -0.11806 C -0.38576 -0.1132 -0.39062 -0.10579 -0.39653 -0.10047 C -0.39983 -0.09144 -0.40417 -0.0838 -0.40955 -0.07662 C -0.41076 -0.07014 -0.41337 -0.06528 -0.41545 -0.05926 C -0.41701 -0.05487 -0.42031 -0.04653 -0.42031 -0.0463 C -0.42118 -0.03959 -0.42153 -0.03264 -0.42257 -0.02593 C -0.42326 -0.02153 -0.425 -0.0132 -0.425 -0.01297 C -0.42465 -0.00232 -0.42257 0.01643 -0.42257 0.02963 " pathEditMode="relative" rAng="0" ptsTypes="ffffffffffffffff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69" y="-588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392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573016"/>
            <a:ext cx="2189163" cy="308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4803775" cy="2871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15616" y="548680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 для меня головной убор марийки. Он называется (Такия).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84101"/>
            <a:ext cx="2328863" cy="162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9784" y="2088083"/>
            <a:ext cx="1530350" cy="1944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107" y="2155899"/>
            <a:ext cx="1927225" cy="130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9058" y="4869160"/>
            <a:ext cx="1835150" cy="168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571" b="100000" l="9470" r="8977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9431" y="4712800"/>
            <a:ext cx="1550381" cy="1121677"/>
          </a:xfrm>
          <a:prstGeom prst="rect">
            <a:avLst/>
          </a:prstGeom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7653" y="2463874"/>
            <a:ext cx="1768475" cy="199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190" t="23688" r="16825" b="31281"/>
          <a:stretch/>
        </p:blipFill>
        <p:spPr>
          <a:xfrm>
            <a:off x="4716016" y="3561837"/>
            <a:ext cx="2291007" cy="1540182"/>
          </a:xfrm>
          <a:prstGeom prst="rect">
            <a:avLst/>
          </a:prstGeom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228033" y="44623"/>
            <a:ext cx="491753" cy="43204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6541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642 0.03565 C -0.06632 -0.01204 -0.07378 -0.05486 -0.08264 -0.10069 C -0.08351 -0.1118 -0.08489 -0.1206 -0.0875 -0.13102 C -0.08889 -0.14629 -0.09062 -0.16157 -0.09583 -0.17546 C -0.09826 -0.19074 -0.10798 -0.20417 -0.11719 -0.21342 C -0.11858 -0.21481 -0.12066 -0.21528 -0.12205 -0.21667 C -0.13108 -0.22569 -0.12257 -0.22106 -0.13038 -0.22454 C -0.13889 -0.23217 -0.14757 -0.23704 -0.15764 -0.24051 C -0.16614 -0.24815 -0.17656 -0.25208 -0.18628 -0.25625 C -0.19184 -0.25856 -0.19739 -0.26273 -0.20295 -0.26435 C -0.20798 -0.26597 -0.21233 -0.26667 -0.21719 -0.26898 C -0.22344 -0.2662 -0.2243 -0.25833 -0.22795 -0.25162 C -0.22934 -0.24629 -0.22917 -0.24838 -0.22917 -0.24514 " pathEditMode="relative" rAng="0" ptsTypes="ffffffffffff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46" y="-1523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0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0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0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0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392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31913"/>
            <a:ext cx="1728192" cy="2435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Выноска-облако 1"/>
          <p:cNvSpPr/>
          <p:nvPr/>
        </p:nvSpPr>
        <p:spPr>
          <a:xfrm>
            <a:off x="2555776" y="116633"/>
            <a:ext cx="3960440" cy="1114796"/>
          </a:xfrm>
          <a:prstGeom prst="cloudCallout">
            <a:avLst>
              <a:gd name="adj1" fmla="val -65849"/>
              <a:gd name="adj2" fmla="val -29979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854708"/>
            <a:ext cx="1961584" cy="2785211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3853652"/>
            <a:ext cx="1872208" cy="2830553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4242" y="3826201"/>
            <a:ext cx="1939789" cy="2840695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2915816" y="350865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Какому народу принадлежит этот сувенир?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388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231429"/>
            <a:ext cx="3168352" cy="2456086"/>
          </a:xfrm>
          <a:prstGeom prst="rect">
            <a:avLst/>
          </a:prstGeom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244408" y="40432"/>
            <a:ext cx="504056" cy="436240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9504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67 -0.2125 C -0.00555 -0.22431 0.00174 -0.23959 0.0099 -0.2507 C 0.01025 -0.25232 0.01007 -0.2544 0.01111 -0.25533 C 0.0132 -0.25718 0.01823 -0.25857 0.01823 -0.25834 C 0.02431 -0.26505 0.02969 -0.26505 0.03733 -0.26644 C 0.05643 -0.26598 0.07535 -0.26598 0.09445 -0.26505 C 0.10157 -0.26482 0.10868 -0.25857 0.1158 -0.25857 C 0.19879 -0.25741 0.2816 -0.25741 0.36459 -0.25695 C 0.38247 -0.25301 0.39983 -0.24746 0.41823 -0.24584 C 0.42414 -0.24329 0.43021 -0.24329 0.43611 -0.24121 C 0.46233 -0.24167 0.51129 -0.23727 0.54323 -0.24908 C 0.56268 -0.25625 0.57934 -0.27385 0.59914 -0.27917 C 0.60469 -0.28357 0.60973 -0.28912 0.6158 -0.2919 C 0.61702 -0.29352 0.61806 -0.29537 0.61945 -0.29676 C 0.62049 -0.29769 0.62205 -0.29723 0.62292 -0.29838 C 0.62639 -0.30301 0.6283 -0.30903 0.63125 -0.31412 C 0.63334 -0.31783 0.63854 -0.32361 0.63854 -0.32338 C 0.64098 -0.33056 0.64358 -0.33797 0.64688 -0.34422 C 0.64723 -0.34699 0.6474 -0.34977 0.64792 -0.35232 C 0.64861 -0.35556 0.65035 -0.36181 0.65035 -0.36158 C 0.65018 -0.37292 0.65278 -0.41158 0.64566 -0.4301 C 0.64115 -0.44167 0.63559 -0.45394 0.63021 -0.46505 C 0.62917 -0.46713 0.62587 -0.46574 0.62535 -0.46806 C 0.62396 -0.47361 0.62535 -0.47986 0.62535 -0.48565 " pathEditMode="relative" rAng="0" ptsTypes="fffffffffffffffffffffffA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64" y="-1365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392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1731963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3613" y="260648"/>
            <a:ext cx="4676775" cy="124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03848" y="562163"/>
            <a:ext cx="3600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Какому народу принадлежит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этот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сувенир?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3679167"/>
            <a:ext cx="1927292" cy="2907553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3664833"/>
            <a:ext cx="1919269" cy="2901702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3664833"/>
            <a:ext cx="1981448" cy="2901702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386" b="89376" l="0" r="926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7064" y="1407840"/>
            <a:ext cx="3048012" cy="2247909"/>
          </a:xfrm>
          <a:prstGeom prst="rect">
            <a:avLst/>
          </a:prstGeom>
        </p:spPr>
      </p:pic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246674" y="44623"/>
            <a:ext cx="468052" cy="51753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3844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684 -0.07708 C 0.17118 -0.10532 0.16979 -0.16435 0.15798 -0.19398 C 0.15659 -0.20416 0.15416 -0.21389 0.15139 -0.22314 C 0.14913 -0.23912 0.1434 -0.25301 0.13802 -0.26597 C 0.13646 -0.2699 0.1335 -0.27777 0.1335 -0.27731 C 0.13229 -0.28703 0.13073 -0.29051 0.12691 -0.29722 C 0.125 -0.30717 0.12621 -0.30208 0.12135 -0.31481 C 0.12066 -0.31689 0.11909 -0.3206 0.11909 -0.32037 C 0.11406 -0.34722 0.08854 -0.35625 0.07465 -0.36134 C 0.04357 -0.36088 0.0125 -0.36064 -0.01858 -0.35949 C -0.02795 -0.35926 -0.04288 -0.35208 -0.04966 -0.34004 " pathEditMode="relative" rAng="0" ptsTypes="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08" y="-1421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392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1731963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9507" y="229235"/>
            <a:ext cx="5091113" cy="135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95" b="9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31" y="4509120"/>
            <a:ext cx="1772816" cy="177281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750" b="94000" l="3933" r="966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0351" y="4221088"/>
            <a:ext cx="1760139" cy="263691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4579395"/>
            <a:ext cx="1905000" cy="158115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131840" y="476672"/>
            <a:ext cx="3888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 национальную посуду чувашского народа</a:t>
            </a:r>
            <a:endParaRPr lang="ru-RU" dirty="0"/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208404" y="80628"/>
            <a:ext cx="468052" cy="396044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474" b="89929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752" t="3342" r="25954" b="46033"/>
          <a:stretch/>
        </p:blipFill>
        <p:spPr>
          <a:xfrm>
            <a:off x="3177691" y="1123003"/>
            <a:ext cx="2787030" cy="3097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282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132 0.0213 C 0.10053 -0.04259 0.11632 -0.12361 0.10053 -0.19329 C 0.09931 -0.20949 0.09375 -0.2331 0.08993 -0.24491 C 0.08872 -0.25694 0.0823 -0.27338 0.07865 -0.27847 C 0.07171 -0.28773 0.07969 -0.27754 0.07292 -0.28958 C 0.07032 -0.29398 0.06702 -0.29514 0.06424 -0.29838 C 0.05903 -0.3044 0.05487 -0.30903 0.04931 -0.31204 C -0.03142 -0.30856 0.01112 -0.31458 -0.01961 -0.30092 C -0.02413 -0.29491 -0.02899 -0.28842 -0.03385 -0.28518 C -0.03472 -0.28356 -0.03576 -0.28194 -0.03663 -0.28055 C -0.0375 -0.27963 -0.03871 -0.27963 -0.03941 -0.27847 C -0.04062 -0.27662 -0.04132 -0.27338 -0.04236 -0.27153 C -0.04913 -0.25949 -0.05694 -0.25139 -0.06371 -0.23819 C -0.06632 -0.2331 -0.06875 -0.22754 -0.07152 -0.22268 C -0.07291 -0.21967 -0.07569 -0.21342 -0.07569 -0.21319 C -0.0776 -0.20532 -0.08055 -0.19259 -0.08055 -0.18217 " pathEditMode="relative" rAng="0" ptsTypes="fffffffffffffff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44" y="-1680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892</TotalTime>
  <Words>184</Words>
  <Application>Microsoft Office PowerPoint</Application>
  <PresentationFormat>Экран (4:3)</PresentationFormat>
  <Paragraphs>37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XTreme.ws</dc:creator>
  <cp:lastModifiedBy>XTreme.ws</cp:lastModifiedBy>
  <cp:revision>76</cp:revision>
  <dcterms:created xsi:type="dcterms:W3CDTF">2022-03-06T18:05:07Z</dcterms:created>
  <dcterms:modified xsi:type="dcterms:W3CDTF">2022-03-31T16:34:06Z</dcterms:modified>
</cp:coreProperties>
</file>