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87" r:id="rId3"/>
    <p:sldId id="272" r:id="rId4"/>
    <p:sldId id="273" r:id="rId5"/>
    <p:sldId id="274" r:id="rId6"/>
    <p:sldId id="285" r:id="rId7"/>
    <p:sldId id="275" r:id="rId8"/>
    <p:sldId id="276" r:id="rId9"/>
    <p:sldId id="286" r:id="rId10"/>
    <p:sldId id="277" r:id="rId11"/>
    <p:sldId id="257" r:id="rId12"/>
    <p:sldId id="279" r:id="rId13"/>
    <p:sldId id="258" r:id="rId14"/>
    <p:sldId id="280" r:id="rId15"/>
    <p:sldId id="281" r:id="rId16"/>
    <p:sldId id="282" r:id="rId17"/>
    <p:sldId id="283" r:id="rId18"/>
    <p:sldId id="284" r:id="rId19"/>
    <p:sldId id="269" r:id="rId20"/>
    <p:sldId id="27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/>
              <a:t>y= </a:t>
            </a:r>
            <a:r>
              <a:rPr lang="en-US" sz="2800" b="1" dirty="0" err="1"/>
              <a:t>cosx</a:t>
            </a:r>
            <a:r>
              <a:rPr lang="en-US" sz="2800" b="1" dirty="0"/>
              <a:t> + 5 </a:t>
            </a:r>
            <a:r>
              <a:rPr lang="ru-RU" sz="2800" b="1" dirty="0"/>
              <a:t>и</a:t>
            </a:r>
            <a:r>
              <a:rPr lang="ru-RU" sz="2800" b="1" baseline="0" dirty="0"/>
              <a:t> </a:t>
            </a:r>
            <a:r>
              <a:rPr lang="en-US" sz="2800" b="1" baseline="0" dirty="0"/>
              <a:t>y=cos(x+5</a:t>
            </a:r>
            <a:r>
              <a:rPr lang="en-US" sz="2800" baseline="0" dirty="0"/>
              <a:t>)</a:t>
            </a:r>
            <a:endParaRPr lang="en-US" sz="2800" dirty="0"/>
          </a:p>
        </c:rich>
      </c:tx>
      <c:layout>
        <c:manualLayout>
          <c:xMode val="edge"/>
          <c:yMode val="edge"/>
          <c:x val="0.25050964164901218"/>
          <c:y val="3.845219496313647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3493000874890636E-2"/>
          <c:y val="0.17171296296296298"/>
          <c:w val="0.9223958880139983"/>
          <c:h val="0.6714577865266842"/>
        </c:manualLayout>
      </c:layout>
      <c:scatterChart>
        <c:scatterStyle val="smoothMarker"/>
        <c:varyColors val="0"/>
        <c:ser>
          <c:idx val="0"/>
          <c:order val="0"/>
          <c:tx>
            <c:strRef>
              <c:f>Лист1!$C$2</c:f>
              <c:strCache>
                <c:ptCount val="1"/>
                <c:pt idx="0">
                  <c:v>y=cosx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Лист1!$B$3:$B$21</c:f>
              <c:numCache>
                <c:formatCode>General</c:formatCode>
                <c:ptCount val="19"/>
                <c:pt idx="0">
                  <c:v>-6.2831853071795862</c:v>
                </c:pt>
                <c:pt idx="1">
                  <c:v>-5.5850536063818543</c:v>
                </c:pt>
                <c:pt idx="2">
                  <c:v>-4.8869219055841224</c:v>
                </c:pt>
                <c:pt idx="3">
                  <c:v>-4.1887902047863905</c:v>
                </c:pt>
                <c:pt idx="4">
                  <c:v>-3.4906585039886591</c:v>
                </c:pt>
                <c:pt idx="5">
                  <c:v>-2.7925268031909272</c:v>
                </c:pt>
                <c:pt idx="6">
                  <c:v>-2.0943951023931953</c:v>
                </c:pt>
                <c:pt idx="7">
                  <c:v>-1.3962634015954636</c:v>
                </c:pt>
                <c:pt idx="8">
                  <c:v>-0.69813170079773179</c:v>
                </c:pt>
                <c:pt idx="9">
                  <c:v>0</c:v>
                </c:pt>
                <c:pt idx="10">
                  <c:v>0.69813170079773179</c:v>
                </c:pt>
                <c:pt idx="11">
                  <c:v>1.3962634015954636</c:v>
                </c:pt>
                <c:pt idx="12">
                  <c:v>2.0943951023931953</c:v>
                </c:pt>
                <c:pt idx="13">
                  <c:v>2.7925268031909272</c:v>
                </c:pt>
                <c:pt idx="14">
                  <c:v>3.4906585039886591</c:v>
                </c:pt>
                <c:pt idx="15">
                  <c:v>4.1887902047863905</c:v>
                </c:pt>
                <c:pt idx="16">
                  <c:v>4.8869219055841224</c:v>
                </c:pt>
                <c:pt idx="17">
                  <c:v>5.5850536063818543</c:v>
                </c:pt>
                <c:pt idx="18">
                  <c:v>6.2831853071795862</c:v>
                </c:pt>
              </c:numCache>
            </c:numRef>
          </c:xVal>
          <c:yVal>
            <c:numRef>
              <c:f>Лист1!$C$3:$C$21</c:f>
              <c:numCache>
                <c:formatCode>General</c:formatCode>
                <c:ptCount val="19"/>
                <c:pt idx="0">
                  <c:v>1</c:v>
                </c:pt>
                <c:pt idx="1">
                  <c:v>0.76604444311897779</c:v>
                </c:pt>
                <c:pt idx="2">
                  <c:v>0.17364817766692997</c:v>
                </c:pt>
                <c:pt idx="3">
                  <c:v>-0.50000000000000044</c:v>
                </c:pt>
                <c:pt idx="4">
                  <c:v>-0.93969262078590843</c:v>
                </c:pt>
                <c:pt idx="5">
                  <c:v>-0.93969262078590832</c:v>
                </c:pt>
                <c:pt idx="6">
                  <c:v>-0.49999999999999978</c:v>
                </c:pt>
                <c:pt idx="7">
                  <c:v>0.17364817766693041</c:v>
                </c:pt>
                <c:pt idx="8">
                  <c:v>0.76604444311897801</c:v>
                </c:pt>
                <c:pt idx="9">
                  <c:v>1</c:v>
                </c:pt>
                <c:pt idx="10">
                  <c:v>0.76604444311897801</c:v>
                </c:pt>
                <c:pt idx="11">
                  <c:v>0.17364817766693041</c:v>
                </c:pt>
                <c:pt idx="12">
                  <c:v>-0.49999999999999978</c:v>
                </c:pt>
                <c:pt idx="13">
                  <c:v>-0.93969262078590832</c:v>
                </c:pt>
                <c:pt idx="14">
                  <c:v>-0.93969262078590843</c:v>
                </c:pt>
                <c:pt idx="15">
                  <c:v>-0.50000000000000044</c:v>
                </c:pt>
                <c:pt idx="16">
                  <c:v>0.17364817766692997</c:v>
                </c:pt>
                <c:pt idx="17">
                  <c:v>0.76604444311897779</c:v>
                </c:pt>
                <c:pt idx="18">
                  <c:v>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228-4428-B02B-24A1A968B171}"/>
            </c:ext>
          </c:extLst>
        </c:ser>
        <c:ser>
          <c:idx val="1"/>
          <c:order val="1"/>
          <c:tx>
            <c:strRef>
              <c:f>Лист1!$D$2</c:f>
              <c:strCache>
                <c:ptCount val="1"/>
                <c:pt idx="0">
                  <c:v>y=cosx+5</c:v>
                </c:pt>
              </c:strCache>
            </c:strRef>
          </c:tx>
          <c:spPr>
            <a:ln w="2540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Лист1!$B$3:$B$21</c:f>
              <c:numCache>
                <c:formatCode>General</c:formatCode>
                <c:ptCount val="19"/>
                <c:pt idx="0">
                  <c:v>-6.2831853071795862</c:v>
                </c:pt>
                <c:pt idx="1">
                  <c:v>-5.5850536063818543</c:v>
                </c:pt>
                <c:pt idx="2">
                  <c:v>-4.8869219055841224</c:v>
                </c:pt>
                <c:pt idx="3">
                  <c:v>-4.1887902047863905</c:v>
                </c:pt>
                <c:pt idx="4">
                  <c:v>-3.4906585039886591</c:v>
                </c:pt>
                <c:pt idx="5">
                  <c:v>-2.7925268031909272</c:v>
                </c:pt>
                <c:pt idx="6">
                  <c:v>-2.0943951023931953</c:v>
                </c:pt>
                <c:pt idx="7">
                  <c:v>-1.3962634015954636</c:v>
                </c:pt>
                <c:pt idx="8">
                  <c:v>-0.69813170079773179</c:v>
                </c:pt>
                <c:pt idx="9">
                  <c:v>0</c:v>
                </c:pt>
                <c:pt idx="10">
                  <c:v>0.69813170079773179</c:v>
                </c:pt>
                <c:pt idx="11">
                  <c:v>1.3962634015954636</c:v>
                </c:pt>
                <c:pt idx="12">
                  <c:v>2.0943951023931953</c:v>
                </c:pt>
                <c:pt idx="13">
                  <c:v>2.7925268031909272</c:v>
                </c:pt>
                <c:pt idx="14">
                  <c:v>3.4906585039886591</c:v>
                </c:pt>
                <c:pt idx="15">
                  <c:v>4.1887902047863905</c:v>
                </c:pt>
                <c:pt idx="16">
                  <c:v>4.8869219055841224</c:v>
                </c:pt>
                <c:pt idx="17">
                  <c:v>5.5850536063818543</c:v>
                </c:pt>
                <c:pt idx="18">
                  <c:v>6.2831853071795862</c:v>
                </c:pt>
              </c:numCache>
            </c:numRef>
          </c:xVal>
          <c:yVal>
            <c:numRef>
              <c:f>Лист1!$D$3:$D$21</c:f>
              <c:numCache>
                <c:formatCode>General</c:formatCode>
                <c:ptCount val="19"/>
                <c:pt idx="0">
                  <c:v>6</c:v>
                </c:pt>
                <c:pt idx="1">
                  <c:v>5.7660444431189779</c:v>
                </c:pt>
                <c:pt idx="2">
                  <c:v>5.1736481776669301</c:v>
                </c:pt>
                <c:pt idx="3">
                  <c:v>4.5</c:v>
                </c:pt>
                <c:pt idx="4">
                  <c:v>4.0603073792140911</c:v>
                </c:pt>
                <c:pt idx="5">
                  <c:v>4.060307379214092</c:v>
                </c:pt>
                <c:pt idx="6">
                  <c:v>4.5</c:v>
                </c:pt>
                <c:pt idx="7">
                  <c:v>5.1736481776669301</c:v>
                </c:pt>
                <c:pt idx="8">
                  <c:v>5.7660444431189779</c:v>
                </c:pt>
                <c:pt idx="9">
                  <c:v>6</c:v>
                </c:pt>
                <c:pt idx="10">
                  <c:v>5.7660444431189779</c:v>
                </c:pt>
                <c:pt idx="11">
                  <c:v>5.1736481776669301</c:v>
                </c:pt>
                <c:pt idx="12">
                  <c:v>4.5</c:v>
                </c:pt>
                <c:pt idx="13">
                  <c:v>4.060307379214092</c:v>
                </c:pt>
                <c:pt idx="14">
                  <c:v>4.0603073792140911</c:v>
                </c:pt>
                <c:pt idx="15">
                  <c:v>4.5</c:v>
                </c:pt>
                <c:pt idx="16">
                  <c:v>5.1736481776669301</c:v>
                </c:pt>
                <c:pt idx="17">
                  <c:v>5.7660444431189779</c:v>
                </c:pt>
                <c:pt idx="18">
                  <c:v>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5228-4428-B02B-24A1A968B171}"/>
            </c:ext>
          </c:extLst>
        </c:ser>
        <c:ser>
          <c:idx val="2"/>
          <c:order val="2"/>
          <c:tx>
            <c:strRef>
              <c:f>Лист1!$E$2</c:f>
              <c:strCache>
                <c:ptCount val="1"/>
                <c:pt idx="0">
                  <c:v>y=cos(x+5)</c:v>
                </c:pt>
              </c:strCache>
            </c:strRef>
          </c:tx>
          <c:spPr>
            <a:ln w="25400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Лист1!$B$3:$B$21</c:f>
              <c:numCache>
                <c:formatCode>General</c:formatCode>
                <c:ptCount val="19"/>
                <c:pt idx="0">
                  <c:v>-6.2831853071795862</c:v>
                </c:pt>
                <c:pt idx="1">
                  <c:v>-5.5850536063818543</c:v>
                </c:pt>
                <c:pt idx="2">
                  <c:v>-4.8869219055841224</c:v>
                </c:pt>
                <c:pt idx="3">
                  <c:v>-4.1887902047863905</c:v>
                </c:pt>
                <c:pt idx="4">
                  <c:v>-3.4906585039886591</c:v>
                </c:pt>
                <c:pt idx="5">
                  <c:v>-2.7925268031909272</c:v>
                </c:pt>
                <c:pt idx="6">
                  <c:v>-2.0943951023931953</c:v>
                </c:pt>
                <c:pt idx="7">
                  <c:v>-1.3962634015954636</c:v>
                </c:pt>
                <c:pt idx="8">
                  <c:v>-0.69813170079773179</c:v>
                </c:pt>
                <c:pt idx="9">
                  <c:v>0</c:v>
                </c:pt>
                <c:pt idx="10">
                  <c:v>0.69813170079773179</c:v>
                </c:pt>
                <c:pt idx="11">
                  <c:v>1.3962634015954636</c:v>
                </c:pt>
                <c:pt idx="12">
                  <c:v>2.0943951023931953</c:v>
                </c:pt>
                <c:pt idx="13">
                  <c:v>2.7925268031909272</c:v>
                </c:pt>
                <c:pt idx="14">
                  <c:v>3.4906585039886591</c:v>
                </c:pt>
                <c:pt idx="15">
                  <c:v>4.1887902047863905</c:v>
                </c:pt>
                <c:pt idx="16">
                  <c:v>4.8869219055841224</c:v>
                </c:pt>
                <c:pt idx="17">
                  <c:v>5.5850536063818543</c:v>
                </c:pt>
                <c:pt idx="18">
                  <c:v>6.2831853071795862</c:v>
                </c:pt>
              </c:numCache>
            </c:numRef>
          </c:xVal>
          <c:yVal>
            <c:numRef>
              <c:f>Лист1!$E$3:$E$21</c:f>
              <c:numCache>
                <c:formatCode>General</c:formatCode>
                <c:ptCount val="19"/>
                <c:pt idx="0">
                  <c:v>0.28366218546322652</c:v>
                </c:pt>
                <c:pt idx="1">
                  <c:v>0.83368248327820693</c:v>
                </c:pt>
                <c:pt idx="2">
                  <c:v>0.9936134818185749</c:v>
                </c:pt>
                <c:pt idx="3">
                  <c:v>0.68862168943223101</c:v>
                </c:pt>
                <c:pt idx="4">
                  <c:v>6.1416155382951969E-2</c:v>
                </c:pt>
                <c:pt idx="5">
                  <c:v>-0.59452668033454714</c:v>
                </c:pt>
                <c:pt idx="6">
                  <c:v>-0.97228387489545764</c:v>
                </c:pt>
                <c:pt idx="7">
                  <c:v>-0.8950986386611588</c:v>
                </c:pt>
                <c:pt idx="8">
                  <c:v>-0.39908680148402792</c:v>
                </c:pt>
                <c:pt idx="9">
                  <c:v>0.28366218546322625</c:v>
                </c:pt>
                <c:pt idx="10">
                  <c:v>0.83368248327820671</c:v>
                </c:pt>
                <c:pt idx="11">
                  <c:v>0.9936134818185749</c:v>
                </c:pt>
                <c:pt idx="12">
                  <c:v>0.68862168943223179</c:v>
                </c:pt>
                <c:pt idx="13">
                  <c:v>6.1416155382951775E-2</c:v>
                </c:pt>
                <c:pt idx="14">
                  <c:v>-0.59452668033454659</c:v>
                </c:pt>
                <c:pt idx="15">
                  <c:v>-0.97228387489545731</c:v>
                </c:pt>
                <c:pt idx="16">
                  <c:v>-0.89509863866115891</c:v>
                </c:pt>
                <c:pt idx="17">
                  <c:v>-0.39908680148402731</c:v>
                </c:pt>
                <c:pt idx="18">
                  <c:v>0.28366218546322602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5228-4428-B02B-24A1A968B1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4515248"/>
        <c:axId val="454518856"/>
      </c:scatterChart>
      <c:valAx>
        <c:axId val="4545152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54518856"/>
        <c:crosses val="autoZero"/>
        <c:crossBetween val="midCat"/>
      </c:valAx>
      <c:valAx>
        <c:axId val="454518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5451524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0.78125</cdr:x>
      <cdr:y>0.75694</cdr:y>
    </cdr:from>
    <cdr:to>
      <cdr:x>0.97153</cdr:x>
      <cdr:y>0.86574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571875" y="2076450"/>
          <a:ext cx="869950" cy="298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000" dirty="0"/>
            <a:t>y=cos(x+5)</a:t>
          </a:r>
          <a:endParaRPr lang="ru-RU" sz="2000" dirty="0"/>
        </a:p>
      </cdr:txBody>
    </cdr:sp>
  </cdr:relSizeAnchor>
  <cdr:relSizeAnchor xmlns:cdr="http://schemas.openxmlformats.org/drawingml/2006/chartDrawing">
    <cdr:from>
      <cdr:x>0.77847</cdr:x>
      <cdr:y>0.28935</cdr:y>
    </cdr:from>
    <cdr:to>
      <cdr:x>0.96875</cdr:x>
      <cdr:y>0.39815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502504" y="1624632"/>
          <a:ext cx="1589395" cy="6108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000" dirty="0"/>
            <a:t>y=cosx+5</a:t>
          </a:r>
          <a:endParaRPr lang="ru-RU" sz="2000" dirty="0"/>
        </a:p>
      </cdr:txBody>
    </cdr:sp>
  </cdr:relSizeAnchor>
  <cdr:relSizeAnchor xmlns:cdr="http://schemas.openxmlformats.org/drawingml/2006/chartDrawing">
    <cdr:from>
      <cdr:x>0.80764</cdr:x>
      <cdr:y>0.52083</cdr:y>
    </cdr:from>
    <cdr:to>
      <cdr:x>0.99792</cdr:x>
      <cdr:y>0.62963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692525" y="1428750"/>
          <a:ext cx="869950" cy="298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000" dirty="0"/>
            <a:t>y=</a:t>
          </a:r>
          <a:r>
            <a:rPr lang="en-US" sz="2000" dirty="0" err="1"/>
            <a:t>cosx</a:t>
          </a:r>
          <a:endParaRPr lang="ru-RU" sz="2000" dirty="0"/>
        </a:p>
      </cdr:txBody>
    </cdr:sp>
  </cdr:relSizeAnchor>
  <cdr:relSizeAnchor xmlns:cdr="http://schemas.openxmlformats.org/drawingml/2006/chartDrawing">
    <cdr:from>
      <cdr:x>0.53448</cdr:x>
      <cdr:y>0.32062</cdr:y>
    </cdr:from>
    <cdr:to>
      <cdr:x>0.53448</cdr:x>
      <cdr:y>0.57711</cdr:y>
    </cdr:to>
    <cdr:cxnSp macro="">
      <cdr:nvCxnSpPr>
        <cdr:cNvPr id="6" name="Прямая со стрелкой 5"/>
        <cdr:cNvCxnSpPr/>
      </cdr:nvCxnSpPr>
      <cdr:spPr>
        <a:xfrm xmlns:a="http://schemas.openxmlformats.org/drawingml/2006/main" flipV="1">
          <a:off x="4464496" y="1800200"/>
          <a:ext cx="0" cy="1440160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FF0000"/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7133D-3551-4B22-88AB-2E440523E198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230CD31-DEDE-477A-B320-21E683C34D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7133D-3551-4B22-88AB-2E440523E198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CD31-DEDE-477A-B320-21E683C34D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7133D-3551-4B22-88AB-2E440523E198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CD31-DEDE-477A-B320-21E683C34D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7133D-3551-4B22-88AB-2E440523E198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CD31-DEDE-477A-B320-21E683C34D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7133D-3551-4B22-88AB-2E440523E198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230CD31-DEDE-477A-B320-21E683C34D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7133D-3551-4B22-88AB-2E440523E198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CD31-DEDE-477A-B320-21E683C34D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7133D-3551-4B22-88AB-2E440523E198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CD31-DEDE-477A-B320-21E683C34D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7133D-3551-4B22-88AB-2E440523E198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CD31-DEDE-477A-B320-21E683C34D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7133D-3551-4B22-88AB-2E440523E198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CD31-DEDE-477A-B320-21E683C34D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7133D-3551-4B22-88AB-2E440523E198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CD31-DEDE-477A-B320-21E683C34D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7133D-3551-4B22-88AB-2E440523E198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230CD31-DEDE-477A-B320-21E683C34D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B87133D-3551-4B22-88AB-2E440523E198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230CD31-DEDE-477A-B320-21E683C34D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4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5.png"/><Relationship Id="rId4" Type="http://schemas.openxmlformats.org/officeDocument/2006/relationships/image" Target="../media/image14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+mn-lt"/>
                <a:ea typeface="Cambria Math" pitchFamily="18" charset="0"/>
              </a:rPr>
              <a:t>Преобразование графиков тригонометрических функций</a:t>
            </a:r>
            <a:endParaRPr lang="ru-RU" dirty="0">
              <a:latin typeface="+mn-lt"/>
              <a:ea typeface="Cambria Math" pitchFamily="18" charset="0"/>
            </a:endParaRPr>
          </a:p>
        </p:txBody>
      </p:sp>
      <p:pic>
        <p:nvPicPr>
          <p:cNvPr id="4" name="Picture 2" descr="C:\Documents and Settings\Bl@cK^ST@LkER\Рабочий стол\26066974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214686"/>
            <a:ext cx="3857620" cy="3086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429124" y="285728"/>
            <a:ext cx="42148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«</a:t>
            </a:r>
            <a:r>
              <a:rPr lang="ru-RU" b="1" dirty="0"/>
              <a:t>Величие человека - в его способности мыслить</a:t>
            </a:r>
            <a:r>
              <a:rPr lang="ru-RU" b="1" dirty="0" smtClean="0"/>
              <a:t>»  </a:t>
            </a:r>
          </a:p>
          <a:p>
            <a:pPr algn="r"/>
            <a:r>
              <a:rPr lang="ru-RU" b="1" dirty="0" err="1" smtClean="0"/>
              <a:t>Блез</a:t>
            </a:r>
            <a:r>
              <a:rPr lang="ru-RU" b="1" dirty="0" smtClean="0"/>
              <a:t> Паскаль</a:t>
            </a:r>
            <a:endParaRPr lang="ru-RU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289" y="3429000"/>
            <a:ext cx="4024511" cy="20622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0BEB55E-B90A-498E-BC7A-BC6489432890}" type="slidenum">
              <a:rPr lang="ru-RU" altLang="ru-RU" sz="1400"/>
              <a:pPr eaLnBrk="1" hangingPunct="1"/>
              <a:t>10</a:t>
            </a:fld>
            <a:endParaRPr lang="ru-RU" altLang="ru-RU" sz="1400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684213" y="1989138"/>
            <a:ext cx="7920037" cy="3960812"/>
          </a:xfrm>
          <a:prstGeom prst="rect">
            <a:avLst/>
          </a:prstGeom>
          <a:solidFill>
            <a:srgbClr val="E5FF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Графики функций у = 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-f (kx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) и у=-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k f(x)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 получаются из графиков функций 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  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 у = 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f(kx) 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и 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y= k f(x) 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соответственно   путем их зеркального отображения относительно оси абсцисс</a:t>
            </a:r>
          </a:p>
          <a:p>
            <a:pPr eaLnBrk="1" hangingPunct="1"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синус – функция нечетная, поэтому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  <a:p>
            <a:pPr eaLnBrk="1" hangingPunct="1"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	sin(-kx) = - sin (kx)</a:t>
            </a:r>
          </a:p>
          <a:p>
            <a:pPr eaLnBrk="1" hangingPunct="1"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косинус –функция четная, значит </a:t>
            </a:r>
            <a:endParaRPr lang="en-US" altLang="ru-RU" sz="280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	cos(-kx) = cos(kx)</a:t>
            </a:r>
            <a:endParaRPr lang="ru-RU" altLang="ru-RU" sz="28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6" name="Заголовок 1"/>
          <p:cNvSpPr>
            <a:spLocks/>
          </p:cNvSpPr>
          <p:nvPr/>
        </p:nvSpPr>
        <p:spPr bwMode="auto">
          <a:xfrm>
            <a:off x="1187450" y="71438"/>
            <a:ext cx="7510463" cy="1579562"/>
          </a:xfrm>
          <a:prstGeom prst="rect">
            <a:avLst/>
          </a:prstGeom>
          <a:solidFill>
            <a:srgbClr val="F3F3F3"/>
          </a:solidFill>
          <a:ln w="25400" algn="ctr">
            <a:solidFill>
              <a:srgbClr val="B3B3B3"/>
            </a:solidFill>
            <a:miter lim="800000"/>
            <a:headEnd/>
            <a:tailEnd/>
          </a:ln>
        </p:spPr>
        <p:txBody>
          <a:bodyPr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3200" b="1" i="1">
                <a:solidFill>
                  <a:srgbClr val="003399"/>
                </a:solidFill>
                <a:latin typeface="Times New Roman" panose="02020603050405020304" pitchFamily="18" charset="0"/>
              </a:rPr>
              <a:t>Преобразование графиков тригонометрических</a:t>
            </a:r>
            <a:r>
              <a:rPr lang="en-US" altLang="ru-RU" sz="3200" b="1" i="1">
                <a:solidFill>
                  <a:srgbClr val="003399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3200" b="1" i="1">
                <a:solidFill>
                  <a:srgbClr val="003399"/>
                </a:solidFill>
                <a:latin typeface="Times New Roman" panose="02020603050405020304" pitchFamily="18" charset="0"/>
              </a:rPr>
              <a:t>функций</a:t>
            </a:r>
            <a:r>
              <a:rPr lang="en-US" altLang="ru-RU" sz="3200" b="1" i="1">
                <a:solidFill>
                  <a:srgbClr val="003399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3200" b="1" i="1">
                <a:solidFill>
                  <a:srgbClr val="003399"/>
                </a:solidFill>
                <a:latin typeface="Times New Roman" panose="02020603050405020304" pitchFamily="18" charset="0"/>
              </a:rPr>
              <a:t>путем сжатия и растяжения</a:t>
            </a:r>
          </a:p>
        </p:txBody>
      </p:sp>
      <p:sp>
        <p:nvSpPr>
          <p:cNvPr id="107562" name="Rectangle 1066"/>
          <p:cNvSpPr>
            <a:spLocks noChangeArrowheads="1"/>
          </p:cNvSpPr>
          <p:nvPr/>
        </p:nvSpPr>
        <p:spPr bwMode="auto">
          <a:xfrm>
            <a:off x="3048000" y="6324600"/>
            <a:ext cx="5562600" cy="76200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3455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7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7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build="p" animBg="1" autoUpdateAnimBg="0" advAuto="1000"/>
      <p:bldP spid="10756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9"/>
            <a:ext cx="7772400" cy="7670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Построение графика функции </a:t>
            </a:r>
            <a:r>
              <a:rPr lang="en-US" sz="2800" b="1" i="1" dirty="0" smtClean="0">
                <a:solidFill>
                  <a:schemeClr val="tx1"/>
                </a:solidFill>
              </a:rPr>
              <a:t>y=</a:t>
            </a:r>
            <a:r>
              <a:rPr lang="en-US" sz="2800" b="1" i="1" dirty="0" err="1" smtClean="0">
                <a:solidFill>
                  <a:schemeClr val="tx1"/>
                </a:solidFill>
              </a:rPr>
              <a:t>cosx</a:t>
            </a:r>
            <a:r>
              <a:rPr lang="ru-RU" sz="2800" b="1" i="1" dirty="0" smtClean="0">
                <a:solidFill>
                  <a:schemeClr val="tx1"/>
                </a:solidFill>
              </a:rPr>
              <a:t> </a:t>
            </a:r>
            <a:r>
              <a:rPr lang="en-US" sz="2800" b="1" i="1" dirty="0" smtClean="0">
                <a:solidFill>
                  <a:schemeClr val="tx1"/>
                </a:solidFill>
              </a:rPr>
              <a:t/>
            </a:r>
            <a:br>
              <a:rPr lang="en-US" sz="2800" b="1" i="1" dirty="0" smtClean="0">
                <a:solidFill>
                  <a:schemeClr val="tx1"/>
                </a:solidFill>
              </a:rPr>
            </a:br>
            <a:r>
              <a:rPr lang="ru-RU" sz="2800" b="1" i="1" dirty="0" smtClean="0">
                <a:solidFill>
                  <a:schemeClr val="tx1"/>
                </a:solidFill>
              </a:rPr>
              <a:t>в табличном процессоре </a:t>
            </a:r>
            <a:r>
              <a:rPr lang="en-US" sz="2800" b="1" i="1" dirty="0" smtClean="0">
                <a:solidFill>
                  <a:schemeClr val="tx1"/>
                </a:solidFill>
              </a:rPr>
              <a:t>Excel</a:t>
            </a:r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85058" y="1052737"/>
            <a:ext cx="7772400" cy="3667144"/>
          </a:xfrm>
        </p:spPr>
        <p:txBody>
          <a:bodyPr>
            <a:normAutofit/>
          </a:bodyPr>
          <a:lstStyle/>
          <a:p>
            <a:pPr algn="just"/>
            <a:r>
              <a:rPr lang="ru-RU" i="1" dirty="0"/>
              <a:t>Составьте таблицу значений функции на промежутке  </a:t>
            </a:r>
            <a:r>
              <a:rPr lang="ru-RU" b="1" i="1" dirty="0"/>
              <a:t>[-360;360], с шагом </a:t>
            </a:r>
            <a:r>
              <a:rPr lang="en-US" b="1" i="1" dirty="0" smtClean="0"/>
              <a:t>1</a:t>
            </a:r>
            <a:r>
              <a:rPr lang="ru-RU" b="1" i="1" dirty="0" smtClean="0"/>
              <a:t>0</a:t>
            </a:r>
            <a:r>
              <a:rPr lang="ru-RU" b="1" i="1" dirty="0"/>
              <a:t>. </a:t>
            </a:r>
            <a:r>
              <a:rPr lang="ru-RU" i="1" dirty="0"/>
              <a:t>Переведите из градусов в радианы по формуле град *</a:t>
            </a:r>
            <a:r>
              <a:rPr lang="ru-RU" i="1" dirty="0">
                <a:sym typeface="Symbol" panose="05050102010706020507" pitchFamily="18" charset="2"/>
              </a:rPr>
              <a:t></a:t>
            </a:r>
            <a:r>
              <a:rPr lang="en-US" i="1" dirty="0"/>
              <a:t>/180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2" y="3717032"/>
            <a:ext cx="3162300" cy="28765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3942" y="2209069"/>
            <a:ext cx="5334000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567" y="0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Построение графика функции </a:t>
            </a:r>
            <a:r>
              <a:rPr lang="en-US" sz="2800" b="1" i="1" dirty="0" smtClean="0">
                <a:solidFill>
                  <a:schemeClr val="tx1"/>
                </a:solidFill>
              </a:rPr>
              <a:t>y=</a:t>
            </a:r>
            <a:r>
              <a:rPr lang="en-US" sz="2800" b="1" i="1" dirty="0" err="1" smtClean="0">
                <a:solidFill>
                  <a:schemeClr val="tx1"/>
                </a:solidFill>
              </a:rPr>
              <a:t>cosx</a:t>
            </a:r>
            <a:r>
              <a:rPr lang="ru-RU" sz="2800" b="1" i="1" dirty="0" smtClean="0">
                <a:solidFill>
                  <a:schemeClr val="tx1"/>
                </a:solidFill>
              </a:rPr>
              <a:t> </a:t>
            </a:r>
            <a:r>
              <a:rPr lang="en-US" sz="2800" b="1" i="1" dirty="0" smtClean="0">
                <a:solidFill>
                  <a:schemeClr val="tx1"/>
                </a:solidFill>
              </a:rPr>
              <a:t/>
            </a:r>
            <a:br>
              <a:rPr lang="en-US" sz="2800" b="1" i="1" dirty="0" smtClean="0">
                <a:solidFill>
                  <a:schemeClr val="tx1"/>
                </a:solidFill>
              </a:rPr>
            </a:br>
            <a:r>
              <a:rPr lang="ru-RU" sz="2800" b="1" i="1" dirty="0" smtClean="0">
                <a:solidFill>
                  <a:schemeClr val="tx1"/>
                </a:solidFill>
              </a:rPr>
              <a:t>в табличном процессоре </a:t>
            </a:r>
            <a:r>
              <a:rPr lang="en-US" sz="2800" b="1" i="1" dirty="0" smtClean="0">
                <a:solidFill>
                  <a:schemeClr val="tx1"/>
                </a:solidFill>
              </a:rPr>
              <a:t>Excel</a:t>
            </a:r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4681" y="1196752"/>
            <a:ext cx="7772400" cy="3667144"/>
          </a:xfrm>
        </p:spPr>
        <p:txBody>
          <a:bodyPr>
            <a:normAutofit/>
          </a:bodyPr>
          <a:lstStyle/>
          <a:p>
            <a:pPr algn="just"/>
            <a:r>
              <a:rPr lang="ru-RU" sz="2600" i="1" dirty="0"/>
              <a:t>Выделите значения столбцов х и у. С помощью Мастера построения диаграмм постройте </a:t>
            </a:r>
            <a:r>
              <a:rPr lang="ru-RU" sz="2600" i="1" dirty="0" smtClean="0"/>
              <a:t>график функции </a:t>
            </a:r>
            <a:r>
              <a:rPr lang="en-US" sz="2600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y=</a:t>
            </a:r>
            <a:r>
              <a:rPr lang="en-US" sz="2600" i="1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cosx</a:t>
            </a:r>
            <a:r>
              <a:rPr lang="ru-RU" sz="2600" i="1" dirty="0" smtClean="0"/>
              <a:t>, </a:t>
            </a:r>
            <a:r>
              <a:rPr lang="ru-RU" sz="2600" i="1" dirty="0"/>
              <a:t>выбрав Точечную </a:t>
            </a:r>
            <a:r>
              <a:rPr lang="ru-RU" sz="2600" i="1" dirty="0" smtClean="0"/>
              <a:t>диаграмму с гладкими кривыми, без маркеров. </a:t>
            </a:r>
            <a:endParaRPr lang="ru-RU" sz="2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899" y="2852936"/>
            <a:ext cx="7619467" cy="3771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9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Задание 1. 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749774"/>
            <a:ext cx="7772400" cy="366714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 табличном процессоре </a:t>
            </a:r>
            <a:r>
              <a:rPr lang="en-US" dirty="0" smtClean="0">
                <a:solidFill>
                  <a:schemeClr val="tx1"/>
                </a:solidFill>
              </a:rPr>
              <a:t>Excel </a:t>
            </a:r>
            <a:r>
              <a:rPr lang="ru-RU" dirty="0" smtClean="0">
                <a:solidFill>
                  <a:schemeClr val="tx1"/>
                </a:solidFill>
              </a:rPr>
              <a:t>построить график функции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17312" y="4617932"/>
            <a:ext cx="648072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и</a:t>
            </a:r>
            <a:r>
              <a:rPr lang="ru-RU" sz="2400" dirty="0" smtClean="0"/>
              <a:t>сходя из графика функции</a:t>
            </a:r>
            <a:r>
              <a:rPr lang="ru-RU" sz="3200" dirty="0" smtClean="0"/>
              <a:t> </a:t>
            </a:r>
            <a:r>
              <a:rPr lang="en-US" sz="3200" b="1" i="1" dirty="0" smtClean="0"/>
              <a:t>y=</a:t>
            </a:r>
            <a:r>
              <a:rPr lang="en-US" sz="3200" b="1" i="1" dirty="0" err="1" smtClean="0"/>
              <a:t>cosx</a:t>
            </a:r>
            <a:r>
              <a:rPr lang="ru-RU" sz="2400" b="1" i="1" dirty="0" smtClean="0"/>
              <a:t>. </a:t>
            </a:r>
            <a:r>
              <a:rPr lang="ru-RU" sz="2400" dirty="0"/>
              <a:t>Пошагово выполняя построение графиков функций, заполните таблицу </a:t>
            </a:r>
            <a:r>
              <a:rPr lang="ru-RU" sz="2400" dirty="0" smtClean="0"/>
              <a:t>преобразований.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3340142"/>
            <a:ext cx="3724275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Задание 2. </a:t>
            </a:r>
            <a:r>
              <a:rPr lang="ru-RU" sz="2000" dirty="0"/>
              <a:t>Проанализируйте, как влияют преобразования графиков на свойства функции </a:t>
            </a:r>
            <a:r>
              <a:rPr lang="en-US" sz="2000" b="1" i="1" dirty="0"/>
              <a:t>y</a:t>
            </a:r>
            <a:r>
              <a:rPr lang="ru-RU" sz="2000" b="1" i="1" dirty="0"/>
              <a:t> = </a:t>
            </a:r>
            <a:r>
              <a:rPr lang="en-US" sz="2000" b="1" i="1" dirty="0"/>
              <a:t>cos x</a:t>
            </a:r>
            <a:r>
              <a:rPr lang="ru-RU" sz="2000" b="1" i="1" dirty="0"/>
              <a:t>.</a:t>
            </a:r>
            <a:r>
              <a:rPr lang="ru-RU" sz="2000" dirty="0"/>
              <a:t> Поставьте в ячейке таблицы знак +, если преобразование влияет на свойство </a:t>
            </a:r>
            <a:r>
              <a:rPr lang="ru-RU" sz="2000" dirty="0" smtClean="0"/>
              <a:t>функции, используя вышеприведенные графики данных функций.</a:t>
            </a:r>
            <a:endParaRPr lang="ru-RU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501975"/>
              </p:ext>
            </p:extLst>
          </p:nvPr>
        </p:nvGraphicFramePr>
        <p:xfrm>
          <a:off x="755575" y="2564901"/>
          <a:ext cx="7180020" cy="36724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08716">
                  <a:extLst>
                    <a:ext uri="{9D8B030D-6E8A-4147-A177-3AD203B41FA5}">
                      <a16:colId xmlns:a16="http://schemas.microsoft.com/office/drawing/2014/main" val="3541344070"/>
                    </a:ext>
                  </a:extLst>
                </a:gridCol>
                <a:gridCol w="1167826">
                  <a:extLst>
                    <a:ext uri="{9D8B030D-6E8A-4147-A177-3AD203B41FA5}">
                      <a16:colId xmlns:a16="http://schemas.microsoft.com/office/drawing/2014/main" val="2627619379"/>
                    </a:ext>
                  </a:extLst>
                </a:gridCol>
                <a:gridCol w="1167826">
                  <a:extLst>
                    <a:ext uri="{9D8B030D-6E8A-4147-A177-3AD203B41FA5}">
                      <a16:colId xmlns:a16="http://schemas.microsoft.com/office/drawing/2014/main" val="1062548450"/>
                    </a:ext>
                  </a:extLst>
                </a:gridCol>
                <a:gridCol w="1167826">
                  <a:extLst>
                    <a:ext uri="{9D8B030D-6E8A-4147-A177-3AD203B41FA5}">
                      <a16:colId xmlns:a16="http://schemas.microsoft.com/office/drawing/2014/main" val="2247152917"/>
                    </a:ext>
                  </a:extLst>
                </a:gridCol>
                <a:gridCol w="1167826">
                  <a:extLst>
                    <a:ext uri="{9D8B030D-6E8A-4147-A177-3AD203B41FA5}">
                      <a16:colId xmlns:a16="http://schemas.microsoft.com/office/drawing/2014/main" val="2292306733"/>
                    </a:ext>
                  </a:extLst>
                </a:gridCol>
              </a:tblGrid>
              <a:tr h="36724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Вид функции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800" dirty="0">
                          <a:effectLst/>
                        </a:rPr>
                        <a:t>y = </a:t>
                      </a:r>
                      <a:r>
                        <a:rPr lang="en-US" sz="1200" kern="1800" dirty="0" err="1">
                          <a:effectLst/>
                        </a:rPr>
                        <a:t>cosx</a:t>
                      </a:r>
                      <a:r>
                        <a:rPr lang="en-US" sz="1200" kern="1800" dirty="0">
                          <a:effectLst/>
                        </a:rPr>
                        <a:t> + </a:t>
                      </a:r>
                      <a:r>
                        <a:rPr lang="ru-RU" sz="1200" kern="1800" dirty="0" smtClean="0">
                          <a:effectLst/>
                        </a:rPr>
                        <a:t>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800" dirty="0">
                          <a:effectLst/>
                        </a:rPr>
                        <a:t>y = </a:t>
                      </a:r>
                      <a:r>
                        <a:rPr lang="en-US" sz="1200" kern="1800" dirty="0" smtClean="0">
                          <a:effectLst/>
                        </a:rPr>
                        <a:t>cos(x+</a:t>
                      </a:r>
                      <a:r>
                        <a:rPr lang="ru-RU" sz="1200" kern="1800" dirty="0" smtClean="0">
                          <a:effectLst/>
                        </a:rPr>
                        <a:t>5</a:t>
                      </a:r>
                      <a:r>
                        <a:rPr lang="en-US" sz="1200" kern="1800" dirty="0" smtClean="0">
                          <a:effectLst/>
                        </a:rPr>
                        <a:t>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800" dirty="0">
                          <a:effectLst/>
                        </a:rPr>
                        <a:t>y = cos </a:t>
                      </a:r>
                      <a:r>
                        <a:rPr lang="en-US" sz="1200" kern="1800" dirty="0" smtClean="0">
                          <a:effectLst/>
                        </a:rPr>
                        <a:t>(</a:t>
                      </a:r>
                      <a:r>
                        <a:rPr lang="ru-RU" sz="1200" kern="1800" dirty="0" smtClean="0">
                          <a:effectLst/>
                        </a:rPr>
                        <a:t>5</a:t>
                      </a:r>
                      <a:r>
                        <a:rPr lang="en-US" sz="1200" kern="1800" dirty="0" smtClean="0">
                          <a:effectLst/>
                        </a:rPr>
                        <a:t> </a:t>
                      </a:r>
                      <a:r>
                        <a:rPr lang="en-US" sz="1200" kern="1800" dirty="0">
                          <a:effectLst/>
                        </a:rPr>
                        <a:t>x)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800" dirty="0">
                          <a:effectLst/>
                        </a:rPr>
                        <a:t>y = </a:t>
                      </a:r>
                      <a:r>
                        <a:rPr lang="ru-RU" sz="1200" kern="1800" dirty="0" smtClean="0">
                          <a:effectLst/>
                        </a:rPr>
                        <a:t>5</a:t>
                      </a:r>
                      <a:r>
                        <a:rPr lang="en-US" sz="1200" kern="1800" dirty="0" smtClean="0">
                          <a:effectLst/>
                        </a:rPr>
                        <a:t> </a:t>
                      </a:r>
                      <a:r>
                        <a:rPr lang="en-US" sz="1200" kern="1800" dirty="0" err="1">
                          <a:effectLst/>
                        </a:rPr>
                        <a:t>cosx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5566011"/>
                  </a:ext>
                </a:extLst>
              </a:tr>
              <a:tr h="3672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Область определения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0059872"/>
                  </a:ext>
                </a:extLst>
              </a:tr>
              <a:tr h="3672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Область значения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20446692"/>
                  </a:ext>
                </a:extLst>
              </a:tr>
              <a:tr h="3672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Чётность-нечётность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79718221"/>
                  </a:ext>
                </a:extLst>
              </a:tr>
              <a:tr h="3672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Периодичность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7314019"/>
                  </a:ext>
                </a:extLst>
              </a:tr>
              <a:tr h="3672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Непрерывность функции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28277853"/>
                  </a:ext>
                </a:extLst>
              </a:tr>
              <a:tr h="3672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Промежутки монотонности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31043371"/>
                  </a:ext>
                </a:extLst>
              </a:tr>
              <a:tr h="7344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Промежутки знакопостоянства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5659632"/>
                  </a:ext>
                </a:extLst>
              </a:tr>
              <a:tr h="3672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800">
                          <a:effectLst/>
                        </a:rPr>
                        <a:t>Нули функции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8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8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88032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444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1026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152400"/>
            <a:ext cx="7678738" cy="701675"/>
          </a:xfrm>
        </p:spPr>
        <p:txBody>
          <a:bodyPr>
            <a:normAutofit fontScale="90000"/>
          </a:bodyPr>
          <a:lstStyle/>
          <a:p>
            <a:pPr algn="r"/>
            <a:r>
              <a:rPr lang="ru-RU" altLang="ru-RU" sz="4000" smtClean="0"/>
              <a:t>Загадка</a:t>
            </a:r>
            <a:r>
              <a:rPr lang="en-US" altLang="ru-RU" sz="4000" smtClean="0"/>
              <a:t> </a:t>
            </a:r>
            <a:r>
              <a:rPr lang="ru-RU" altLang="ru-RU" sz="4000" smtClean="0"/>
              <a:t>урока</a:t>
            </a:r>
          </a:p>
        </p:txBody>
      </p:sp>
      <p:sp>
        <p:nvSpPr>
          <p:cNvPr id="11268" name="Text Box 1042"/>
          <p:cNvSpPr txBox="1">
            <a:spLocks noChangeArrowheads="1"/>
          </p:cNvSpPr>
          <p:nvPr/>
        </p:nvSpPr>
        <p:spPr bwMode="auto">
          <a:xfrm>
            <a:off x="762000" y="1828800"/>
            <a:ext cx="4800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3600" b="1" i="1" u="sng">
                <a:solidFill>
                  <a:schemeClr val="folHlink"/>
                </a:solidFill>
                <a:latin typeface="Times New Roman" panose="02020603050405020304" pitchFamily="18" charset="0"/>
              </a:rPr>
              <a:t>Что общего между:</a:t>
            </a:r>
            <a:endParaRPr lang="ru-RU" altLang="ru-RU" sz="3600" b="1" u="sng">
              <a:solidFill>
                <a:schemeClr val="fol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1395" name="Text Box 1043"/>
          <p:cNvSpPr txBox="1">
            <a:spLocks noChangeArrowheads="1"/>
          </p:cNvSpPr>
          <p:nvPr/>
        </p:nvSpPr>
        <p:spPr bwMode="auto">
          <a:xfrm>
            <a:off x="990600" y="2590800"/>
            <a:ext cx="2057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3600" i="1">
                <a:solidFill>
                  <a:srgbClr val="003399"/>
                </a:solidFill>
                <a:latin typeface="Times New Roman" panose="02020603050405020304" pitchFamily="18" charset="0"/>
              </a:rPr>
              <a:t>качелями</a:t>
            </a:r>
            <a:endParaRPr lang="ru-RU" altLang="ru-RU" sz="3600">
              <a:solidFill>
                <a:srgbClr val="00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1396" name="Text Box 1044"/>
          <p:cNvSpPr txBox="1">
            <a:spLocks noChangeArrowheads="1"/>
          </p:cNvSpPr>
          <p:nvPr/>
        </p:nvSpPr>
        <p:spPr bwMode="auto">
          <a:xfrm>
            <a:off x="990600" y="3184525"/>
            <a:ext cx="2057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3600" i="1">
                <a:solidFill>
                  <a:srgbClr val="003399"/>
                </a:solidFill>
                <a:latin typeface="Times New Roman" panose="02020603050405020304" pitchFamily="18" charset="0"/>
              </a:rPr>
              <a:t>музыкой</a:t>
            </a:r>
            <a:endParaRPr lang="ru-RU" altLang="ru-RU" sz="3600">
              <a:solidFill>
                <a:srgbClr val="00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1397" name="Text Box 1045"/>
          <p:cNvSpPr txBox="1">
            <a:spLocks noChangeArrowheads="1"/>
          </p:cNvSpPr>
          <p:nvPr/>
        </p:nvSpPr>
        <p:spPr bwMode="auto">
          <a:xfrm>
            <a:off x="990600" y="3794125"/>
            <a:ext cx="2057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3600" i="1">
                <a:solidFill>
                  <a:srgbClr val="003399"/>
                </a:solidFill>
                <a:latin typeface="Times New Roman" panose="02020603050405020304" pitchFamily="18" charset="0"/>
              </a:rPr>
              <a:t>и светом</a:t>
            </a:r>
            <a:endParaRPr lang="ru-RU" altLang="ru-RU" sz="3600">
              <a:solidFill>
                <a:srgbClr val="00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1399" name="Rectangle 1047"/>
          <p:cNvSpPr>
            <a:spLocks noChangeArrowheads="1"/>
          </p:cNvSpPr>
          <p:nvPr/>
        </p:nvSpPr>
        <p:spPr bwMode="auto">
          <a:xfrm>
            <a:off x="3048000" y="6324600"/>
            <a:ext cx="5562600" cy="76200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096" y="2306637"/>
            <a:ext cx="23526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30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1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01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1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1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95" grpId="0" autoUpdateAnimBg="0"/>
      <p:bldP spid="101396" grpId="0" autoUpdateAnimBg="0"/>
      <p:bldP spid="101397" grpId="0" autoUpdateAnimBg="0"/>
      <p:bldP spid="10139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1026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152400"/>
            <a:ext cx="7678738" cy="701675"/>
          </a:xfrm>
        </p:spPr>
        <p:txBody>
          <a:bodyPr>
            <a:normAutofit fontScale="90000"/>
          </a:bodyPr>
          <a:lstStyle/>
          <a:p>
            <a:pPr algn="r"/>
            <a:r>
              <a:rPr lang="ru-RU" altLang="ru-RU" sz="4000" smtClean="0"/>
              <a:t>Загадка</a:t>
            </a:r>
            <a:r>
              <a:rPr lang="en-US" altLang="ru-RU" sz="4000" smtClean="0"/>
              <a:t> </a:t>
            </a:r>
            <a:r>
              <a:rPr lang="ru-RU" altLang="ru-RU" sz="4000" smtClean="0"/>
              <a:t>урока</a:t>
            </a:r>
          </a:p>
        </p:txBody>
      </p:sp>
      <p:graphicFrame>
        <p:nvGraphicFramePr>
          <p:cNvPr id="101379" name="Object 2">
            <a:hlinkClick r:id="" action="ppaction://noaction" highlightClick="1"/>
          </p:cNvPr>
          <p:cNvGraphicFramePr>
            <a:graphicFrameLocks noChangeAspect="1"/>
          </p:cNvGraphicFramePr>
          <p:nvPr/>
        </p:nvGraphicFramePr>
        <p:xfrm>
          <a:off x="3733800" y="5105400"/>
          <a:ext cx="4117975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Equation" r:id="rId3" imgW="1054080" imgH="203040" progId="">
                  <p:embed/>
                </p:oleObj>
              </mc:Choice>
              <mc:Fallback>
                <p:oleObj name="Equation" r:id="rId3" imgW="1054080" imgH="203040" progId="">
                  <p:embed/>
                  <p:pic>
                    <p:nvPicPr>
                      <p:cNvPr id="101379" name="Object 2">
                        <a:hlinkClick r:id="" action="ppaction://noaction" highlightClick="1"/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5105400"/>
                        <a:ext cx="4117975" cy="792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8" name="Text Box 1042"/>
          <p:cNvSpPr txBox="1">
            <a:spLocks noChangeArrowheads="1"/>
          </p:cNvSpPr>
          <p:nvPr/>
        </p:nvSpPr>
        <p:spPr bwMode="auto">
          <a:xfrm>
            <a:off x="762000" y="1828800"/>
            <a:ext cx="4800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3600" b="1" i="1" u="sng">
                <a:solidFill>
                  <a:schemeClr val="folHlink"/>
                </a:solidFill>
                <a:latin typeface="Times New Roman" panose="02020603050405020304" pitchFamily="18" charset="0"/>
              </a:rPr>
              <a:t>Что общего между:</a:t>
            </a:r>
            <a:endParaRPr lang="ru-RU" altLang="ru-RU" sz="3600" b="1" u="sng">
              <a:solidFill>
                <a:schemeClr val="fol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1395" name="Text Box 1043"/>
          <p:cNvSpPr txBox="1">
            <a:spLocks noChangeArrowheads="1"/>
          </p:cNvSpPr>
          <p:nvPr/>
        </p:nvSpPr>
        <p:spPr bwMode="auto">
          <a:xfrm>
            <a:off x="990600" y="2590800"/>
            <a:ext cx="2057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3600" i="1">
                <a:solidFill>
                  <a:srgbClr val="003399"/>
                </a:solidFill>
                <a:latin typeface="Times New Roman" panose="02020603050405020304" pitchFamily="18" charset="0"/>
              </a:rPr>
              <a:t>качелями</a:t>
            </a:r>
            <a:endParaRPr lang="ru-RU" altLang="ru-RU" sz="3600">
              <a:solidFill>
                <a:srgbClr val="00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1396" name="Text Box 1044"/>
          <p:cNvSpPr txBox="1">
            <a:spLocks noChangeArrowheads="1"/>
          </p:cNvSpPr>
          <p:nvPr/>
        </p:nvSpPr>
        <p:spPr bwMode="auto">
          <a:xfrm>
            <a:off x="990600" y="3184525"/>
            <a:ext cx="2057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3600" i="1">
                <a:solidFill>
                  <a:srgbClr val="003399"/>
                </a:solidFill>
                <a:latin typeface="Times New Roman" panose="02020603050405020304" pitchFamily="18" charset="0"/>
              </a:rPr>
              <a:t>музыкой</a:t>
            </a:r>
            <a:endParaRPr lang="ru-RU" altLang="ru-RU" sz="3600">
              <a:solidFill>
                <a:srgbClr val="00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1397" name="Text Box 1045"/>
          <p:cNvSpPr txBox="1">
            <a:spLocks noChangeArrowheads="1"/>
          </p:cNvSpPr>
          <p:nvPr/>
        </p:nvSpPr>
        <p:spPr bwMode="auto">
          <a:xfrm>
            <a:off x="990600" y="3794125"/>
            <a:ext cx="2057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3600" i="1">
                <a:solidFill>
                  <a:srgbClr val="003399"/>
                </a:solidFill>
                <a:latin typeface="Times New Roman" panose="02020603050405020304" pitchFamily="18" charset="0"/>
              </a:rPr>
              <a:t>и светом</a:t>
            </a:r>
            <a:endParaRPr lang="ru-RU" altLang="ru-RU" sz="3600">
              <a:solidFill>
                <a:srgbClr val="00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1398" name="Text Box 1046"/>
          <p:cNvSpPr txBox="1">
            <a:spLocks noChangeArrowheads="1"/>
          </p:cNvSpPr>
          <p:nvPr/>
        </p:nvSpPr>
        <p:spPr bwMode="auto">
          <a:xfrm>
            <a:off x="3505200" y="2590800"/>
            <a:ext cx="5334000" cy="197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 b="1">
                <a:solidFill>
                  <a:schemeClr val="folHlink"/>
                </a:solidFill>
                <a:latin typeface="Times New Roman" panose="02020603050405020304" pitchFamily="18" charset="0"/>
              </a:rPr>
              <a:t>это колебательные процессы, которые описываются с помощью </a:t>
            </a:r>
            <a:r>
              <a:rPr lang="ru-RU" altLang="ru-RU" sz="3200" b="1" i="1">
                <a:solidFill>
                  <a:schemeClr val="folHlink"/>
                </a:solidFill>
                <a:latin typeface="Times New Roman" panose="02020603050405020304" pitchFamily="18" charset="0"/>
              </a:rPr>
              <a:t>гармонической функции:</a:t>
            </a:r>
            <a:endParaRPr lang="ru-RU" altLang="ru-RU" sz="3200" b="1">
              <a:solidFill>
                <a:schemeClr val="fol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1399" name="Rectangle 1047"/>
          <p:cNvSpPr>
            <a:spLocks noChangeArrowheads="1"/>
          </p:cNvSpPr>
          <p:nvPr/>
        </p:nvSpPr>
        <p:spPr bwMode="auto">
          <a:xfrm>
            <a:off x="3048000" y="6324600"/>
            <a:ext cx="5562600" cy="76200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944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1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01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1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1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24" presetID="19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93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1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1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95" grpId="0" autoUpdateAnimBg="0"/>
      <p:bldP spid="101396" grpId="0" autoUpdateAnimBg="0"/>
      <p:bldP spid="101397" grpId="0" autoUpdateAnimBg="0"/>
      <p:bldP spid="101398" grpId="0" autoUpdateAnimBg="0"/>
      <p:bldP spid="10139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152400"/>
            <a:ext cx="7678738" cy="701675"/>
          </a:xfrm>
        </p:spPr>
        <p:txBody>
          <a:bodyPr>
            <a:normAutofit fontScale="90000"/>
          </a:bodyPr>
          <a:lstStyle/>
          <a:p>
            <a:pPr algn="r"/>
            <a:r>
              <a:rPr lang="ru-RU" altLang="ru-RU" sz="4000" smtClean="0"/>
              <a:t>Загадка урока</a:t>
            </a:r>
          </a:p>
        </p:txBody>
      </p:sp>
      <p:graphicFrame>
        <p:nvGraphicFramePr>
          <p:cNvPr id="103427" name="Object 2">
            <a:hlinkClick r:id="" action="ppaction://noaction" highlightClick="1"/>
          </p:cNvPr>
          <p:cNvGraphicFramePr>
            <a:graphicFrameLocks noChangeAspect="1"/>
          </p:cNvGraphicFramePr>
          <p:nvPr/>
        </p:nvGraphicFramePr>
        <p:xfrm>
          <a:off x="3733800" y="5105400"/>
          <a:ext cx="4117975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Equation" r:id="rId3" imgW="1054080" imgH="203040" progId="">
                  <p:embed/>
                </p:oleObj>
              </mc:Choice>
              <mc:Fallback>
                <p:oleObj name="Equation" r:id="rId3" imgW="1054080" imgH="203040" progId="">
                  <p:embed/>
                  <p:pic>
                    <p:nvPicPr>
                      <p:cNvPr id="103427" name="Object 2">
                        <a:hlinkClick r:id="" action="ppaction://noaction" highlightClick="1"/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5105400"/>
                        <a:ext cx="4117975" cy="792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32" name="Text Box 8"/>
          <p:cNvSpPr txBox="1">
            <a:spLocks noChangeArrowheads="1"/>
          </p:cNvSpPr>
          <p:nvPr/>
        </p:nvSpPr>
        <p:spPr bwMode="auto">
          <a:xfrm>
            <a:off x="685800" y="2362200"/>
            <a:ext cx="81534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 i="1" dirty="0">
                <a:solidFill>
                  <a:schemeClr val="folHlink"/>
                </a:solidFill>
                <a:latin typeface="Times New Roman" panose="02020603050405020304" pitchFamily="18" charset="0"/>
              </a:rPr>
              <a:t>одними качели повыше – изменишь </a:t>
            </a:r>
            <a:r>
              <a:rPr lang="en-US" altLang="ru-RU" sz="3200" b="1" i="1" dirty="0" smtClean="0">
                <a:solidFill>
                  <a:srgbClr val="003399"/>
                </a:solidFill>
                <a:latin typeface="Times New Roman" panose="02020603050405020304" pitchFamily="18" charset="0"/>
              </a:rPr>
              <a:t>t</a:t>
            </a:r>
            <a:r>
              <a:rPr lang="ru-RU" altLang="ru-RU" sz="3200" b="1" i="1" dirty="0" smtClean="0">
                <a:solidFill>
                  <a:srgbClr val="003399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b="1" i="1" dirty="0">
                <a:solidFill>
                  <a:schemeClr val="folHlink"/>
                </a:solidFill>
                <a:latin typeface="Times New Roman" panose="02020603050405020304" pitchFamily="18" charset="0"/>
              </a:rPr>
              <a:t>(фазу) механических колебаний. </a:t>
            </a:r>
            <a:endParaRPr lang="ru-RU" altLang="ru-RU" b="1" dirty="0">
              <a:solidFill>
                <a:schemeClr val="fol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433" name="Rectangle 9"/>
          <p:cNvSpPr>
            <a:spLocks noChangeArrowheads="1"/>
          </p:cNvSpPr>
          <p:nvPr/>
        </p:nvSpPr>
        <p:spPr bwMode="auto">
          <a:xfrm>
            <a:off x="3048000" y="6324600"/>
            <a:ext cx="5562600" cy="76200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03434" name="Text Box 10"/>
          <p:cNvSpPr txBox="1">
            <a:spLocks noChangeArrowheads="1"/>
          </p:cNvSpPr>
          <p:nvPr/>
        </p:nvSpPr>
        <p:spPr bwMode="auto">
          <a:xfrm>
            <a:off x="685800" y="3276600"/>
            <a:ext cx="8077200" cy="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 i="1" dirty="0">
                <a:solidFill>
                  <a:schemeClr val="folHlink"/>
                </a:solidFill>
                <a:latin typeface="Times New Roman" panose="02020603050405020304" pitchFamily="18" charset="0"/>
              </a:rPr>
              <a:t>включи полную громкость – увеличишь </a:t>
            </a:r>
            <a:r>
              <a:rPr lang="en-US" altLang="ru-RU" sz="3200" b="1" i="1" dirty="0" smtClean="0">
                <a:solidFill>
                  <a:srgbClr val="003399"/>
                </a:solidFill>
                <a:latin typeface="Times New Roman" panose="02020603050405020304" pitchFamily="18" charset="0"/>
              </a:rPr>
              <a:t>a</a:t>
            </a:r>
            <a:r>
              <a:rPr lang="ru-RU" altLang="ru-RU" b="1" i="1" dirty="0" smtClean="0">
                <a:solidFill>
                  <a:schemeClr val="folHlink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b="1" i="1" dirty="0">
                <a:solidFill>
                  <a:schemeClr val="folHlink"/>
                </a:solidFill>
                <a:latin typeface="Times New Roman" panose="02020603050405020304" pitchFamily="18" charset="0"/>
              </a:rPr>
              <a:t>(амплитуду) колебаний воздуха.</a:t>
            </a:r>
          </a:p>
        </p:txBody>
      </p:sp>
      <p:sp>
        <p:nvSpPr>
          <p:cNvPr id="103435" name="Text Box 11"/>
          <p:cNvSpPr txBox="1">
            <a:spLocks noChangeArrowheads="1"/>
          </p:cNvSpPr>
          <p:nvPr/>
        </p:nvSpPr>
        <p:spPr bwMode="auto">
          <a:xfrm>
            <a:off x="685800" y="4146550"/>
            <a:ext cx="8077200" cy="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b="1" i="1">
                <a:solidFill>
                  <a:schemeClr val="folHlink"/>
                </a:solidFill>
                <a:latin typeface="Times New Roman" panose="02020603050405020304" pitchFamily="18" charset="0"/>
              </a:rPr>
              <a:t>добавь красного цвета в палитру – уменьшишь </a:t>
            </a:r>
            <a:r>
              <a:rPr lang="en-US" altLang="ru-RU" sz="3200" b="1" i="1">
                <a:solidFill>
                  <a:srgbClr val="003399"/>
                </a:solidFill>
                <a:latin typeface="Times New Roman" panose="02020603050405020304" pitchFamily="18" charset="0"/>
              </a:rPr>
              <a:t>k</a:t>
            </a:r>
            <a:r>
              <a:rPr lang="ru-RU" altLang="ru-RU" b="1" i="1">
                <a:solidFill>
                  <a:schemeClr val="folHlink"/>
                </a:solidFill>
                <a:latin typeface="Times New Roman" panose="02020603050405020304" pitchFamily="18" charset="0"/>
              </a:rPr>
              <a:t> (частоту) электромагнитных колебаний.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81" y="-33137"/>
            <a:ext cx="9040523" cy="684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58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6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62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400"/>
                            </p:stCondLst>
                            <p:childTnLst>
                              <p:par>
                                <p:cTn id="19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2" grpId="0" autoUpdateAnimBg="0"/>
      <p:bldP spid="103433" grpId="0" animBg="1"/>
      <p:bldP spid="103434" grpId="0" autoUpdateAnimBg="0"/>
      <p:bldP spid="103435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Задание </a:t>
            </a:r>
            <a:r>
              <a:rPr lang="en-US" sz="2800" b="1" dirty="0" smtClean="0">
                <a:solidFill>
                  <a:schemeClr val="tx1"/>
                </a:solidFill>
              </a:rPr>
              <a:t>3</a:t>
            </a:r>
            <a:r>
              <a:rPr lang="ru-RU" sz="2800" b="1" dirty="0" smtClean="0">
                <a:solidFill>
                  <a:schemeClr val="tx1"/>
                </a:solidFill>
              </a:rPr>
              <a:t>. 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2643559"/>
            <a:ext cx="7772400" cy="366714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 табличном процессоре </a:t>
            </a:r>
            <a:r>
              <a:rPr lang="en-US" dirty="0" smtClean="0">
                <a:solidFill>
                  <a:schemeClr val="tx1"/>
                </a:solidFill>
              </a:rPr>
              <a:t>Excel </a:t>
            </a:r>
            <a:r>
              <a:rPr lang="ru-RU" dirty="0" smtClean="0">
                <a:solidFill>
                  <a:schemeClr val="tx1"/>
                </a:solidFill>
              </a:rPr>
              <a:t>построить график функции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гармонического колебания маятника: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536" y="4617932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/>
              <a:t>Найдите амплитуду, период и частоту. Определите смещение точки через 0,5 с.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206" y="3477006"/>
            <a:ext cx="4029075" cy="10001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Таблица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50478832"/>
                  </p:ext>
                </p:extLst>
              </p:nvPr>
            </p:nvGraphicFramePr>
            <p:xfrm>
              <a:off x="931512" y="5589730"/>
              <a:ext cx="7052319" cy="100012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62891">
                      <a:extLst>
                        <a:ext uri="{9D8B030D-6E8A-4147-A177-3AD203B41FA5}">
                          <a16:colId xmlns:a16="http://schemas.microsoft.com/office/drawing/2014/main" val="1981251263"/>
                        </a:ext>
                      </a:extLst>
                    </a:gridCol>
                    <a:gridCol w="1762891">
                      <a:extLst>
                        <a:ext uri="{9D8B030D-6E8A-4147-A177-3AD203B41FA5}">
                          <a16:colId xmlns:a16="http://schemas.microsoft.com/office/drawing/2014/main" val="1950008020"/>
                        </a:ext>
                      </a:extLst>
                    </a:gridCol>
                    <a:gridCol w="1762891">
                      <a:extLst>
                        <a:ext uri="{9D8B030D-6E8A-4147-A177-3AD203B41FA5}">
                          <a16:colId xmlns:a16="http://schemas.microsoft.com/office/drawing/2014/main" val="3363814414"/>
                        </a:ext>
                      </a:extLst>
                    </a:gridCol>
                    <a:gridCol w="1763646">
                      <a:extLst>
                        <a:ext uri="{9D8B030D-6E8A-4147-A177-3AD203B41FA5}">
                          <a16:colId xmlns:a16="http://schemas.microsoft.com/office/drawing/2014/main" val="1040965861"/>
                        </a:ext>
                      </a:extLst>
                    </a:gridCol>
                  </a:tblGrid>
                  <a:tr h="52122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A</a:t>
                          </a:r>
                          <a:endParaRPr lang="ru-RU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T</a:t>
                          </a:r>
                          <a:endParaRPr lang="ru-RU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ru-RU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𝜔</m:t>
                                    </m:r>
                                  </m:e>
                                  <m:sub>
                                    <m:r>
                                      <a:rPr lang="ru-RU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y(0,5)</a:t>
                          </a:r>
                          <a:endParaRPr lang="ru-RU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80586941"/>
                      </a:ext>
                    </a:extLst>
                  </a:tr>
                  <a:tr h="478896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 </a:t>
                          </a:r>
                          <a:endParaRPr lang="ru-RU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 </a:t>
                          </a:r>
                          <a:endParaRPr lang="ru-RU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 </a:t>
                          </a:r>
                          <a:endParaRPr lang="ru-RU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dirty="0">
                              <a:effectLst/>
                            </a:rPr>
                            <a:t> </a:t>
                          </a:r>
                          <a:endParaRPr lang="ru-RU" sz="12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1558823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Таблица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50478832"/>
                  </p:ext>
                </p:extLst>
              </p:nvPr>
            </p:nvGraphicFramePr>
            <p:xfrm>
              <a:off x="931512" y="5589730"/>
              <a:ext cx="7052319" cy="100012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62891">
                      <a:extLst>
                        <a:ext uri="{9D8B030D-6E8A-4147-A177-3AD203B41FA5}">
                          <a16:colId xmlns:a16="http://schemas.microsoft.com/office/drawing/2014/main" val="1981251263"/>
                        </a:ext>
                      </a:extLst>
                    </a:gridCol>
                    <a:gridCol w="1762891">
                      <a:extLst>
                        <a:ext uri="{9D8B030D-6E8A-4147-A177-3AD203B41FA5}">
                          <a16:colId xmlns:a16="http://schemas.microsoft.com/office/drawing/2014/main" val="1950008020"/>
                        </a:ext>
                      </a:extLst>
                    </a:gridCol>
                    <a:gridCol w="1762891">
                      <a:extLst>
                        <a:ext uri="{9D8B030D-6E8A-4147-A177-3AD203B41FA5}">
                          <a16:colId xmlns:a16="http://schemas.microsoft.com/office/drawing/2014/main" val="3363814414"/>
                        </a:ext>
                      </a:extLst>
                    </a:gridCol>
                    <a:gridCol w="1763646">
                      <a:extLst>
                        <a:ext uri="{9D8B030D-6E8A-4147-A177-3AD203B41FA5}">
                          <a16:colId xmlns:a16="http://schemas.microsoft.com/office/drawing/2014/main" val="1040965861"/>
                        </a:ext>
                      </a:extLst>
                    </a:gridCol>
                  </a:tblGrid>
                  <a:tr h="52122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A</a:t>
                          </a:r>
                          <a:endParaRPr lang="ru-RU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T</a:t>
                          </a:r>
                          <a:endParaRPr lang="ru-RU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00692" t="-2299" r="-101730" b="-931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y(0,5)</a:t>
                          </a:r>
                          <a:endParaRPr lang="ru-RU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80586941"/>
                      </a:ext>
                    </a:extLst>
                  </a:tr>
                  <a:tr h="478896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 </a:t>
                          </a:r>
                          <a:endParaRPr lang="ru-RU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 </a:t>
                          </a:r>
                          <a:endParaRPr lang="ru-RU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 </a:t>
                          </a:r>
                          <a:endParaRPr lang="ru-RU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dirty="0">
                              <a:effectLst/>
                            </a:rPr>
                            <a:t> </a:t>
                          </a:r>
                          <a:endParaRPr lang="ru-RU" sz="12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1558823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79040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Содержимое 4"/>
              <p:cNvGraphicFramePr>
                <a:graphicFrameLocks noGrp="1"/>
              </p:cNvGraphicFramePr>
              <p:nvPr>
                <p:ph sz="quarter" idx="1"/>
                <p:extLst>
                  <p:ext uri="{D42A27DB-BD31-4B8C-83A1-F6EECF244321}">
                    <p14:modId xmlns:p14="http://schemas.microsoft.com/office/powerpoint/2010/main" val="977431817"/>
                  </p:ext>
                </p:extLst>
              </p:nvPr>
            </p:nvGraphicFramePr>
            <p:xfrm>
              <a:off x="914400" y="1447800"/>
              <a:ext cx="7772400" cy="437048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886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86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94243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400" dirty="0" smtClean="0"/>
                            <a:t>По математике</a:t>
                          </a:r>
                          <a:endParaRPr lang="ru-RU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400" dirty="0" smtClean="0"/>
                            <a:t>По информатике</a:t>
                          </a:r>
                          <a:endParaRPr lang="ru-RU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253342">
                    <a:tc>
                      <a:txBody>
                        <a:bodyPr/>
                        <a:lstStyle/>
                        <a:p>
                          <a:r>
                            <a:rPr kumimoji="0" lang="ru-RU" sz="2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учебник М.И</a:t>
                          </a:r>
                          <a:r>
                            <a:rPr kumimoji="0" lang="ru-RU" sz="2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. Башмакова </a:t>
                          </a:r>
                          <a:r>
                            <a:rPr kumimoji="0" lang="ru-RU" sz="2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занятие 4 (теория, примеры, вопросы и упражнения).</a:t>
                          </a:r>
                          <a:endParaRPr lang="ru-RU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400" dirty="0" smtClean="0"/>
                            <a:t>В табличном процессоре</a:t>
                          </a:r>
                          <a:r>
                            <a:rPr lang="ru-RU" sz="2400" baseline="0" dirty="0" smtClean="0"/>
                            <a:t> </a:t>
                          </a:r>
                          <a:r>
                            <a:rPr lang="en-US" sz="2400" baseline="0" dirty="0" smtClean="0"/>
                            <a:t>Excel </a:t>
                          </a:r>
                          <a:r>
                            <a:rPr lang="ru-RU" sz="2400" baseline="0" dirty="0" smtClean="0"/>
                            <a:t>построить график функций </a:t>
                          </a:r>
                          <a:r>
                            <a:rPr kumimoji="0" lang="ru-RU" sz="18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kumimoji="0" lang="ru-RU" sz="18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+mn-lt"/>
                                  <a:ea typeface="+mn-ea"/>
                                  <a:cs typeface="+mn-cs"/>
                                </a:rPr>
                                <m:t>𝑦</m:t>
                              </m:r>
                              <m:r>
                                <a:rPr kumimoji="0" lang="ru-RU" sz="18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+mn-lt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kumimoji="0" lang="ru-RU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+mn-lt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kumimoji="0" lang="ru-RU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+mn-lt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kumimoji="0" lang="ru-RU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+mn-lt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den>
                              </m:f>
                              <m:func>
                                <m:funcPr>
                                  <m:ctrlPr>
                                    <a:rPr kumimoji="0" lang="ru-RU" sz="1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+mn-lt"/>
                                      <a:ea typeface="+mn-ea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kumimoji="0" lang="ru-RU" sz="1800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+mn-lt"/>
                                      <a:ea typeface="+mn-ea"/>
                                      <a:cs typeface="+mn-cs"/>
                                    </a:rPr>
                                    <m:t>sin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kumimoji="0" lang="ru-RU" sz="18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+mn-lt"/>
                                          <a:ea typeface="+mn-ea"/>
                                          <a:cs typeface="+mn-cs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kumimoji="0" lang="ru-RU" sz="18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+mn-lt"/>
                                          <a:ea typeface="+mn-ea"/>
                                          <a:cs typeface="+mn-cs"/>
                                        </a:rPr>
                                        <m:t>3</m:t>
                                      </m:r>
                                      <m:r>
                                        <a:rPr kumimoji="0" lang="ru-RU" sz="18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+mn-lt"/>
                                          <a:ea typeface="+mn-ea"/>
                                          <a:cs typeface="+mn-cs"/>
                                        </a:rPr>
                                        <m:t>𝑥</m:t>
                                      </m:r>
                                      <m:r>
                                        <a:rPr kumimoji="0" lang="ru-RU" sz="18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+mn-lt"/>
                                          <a:ea typeface="+mn-ea"/>
                                          <a:cs typeface="+mn-cs"/>
                                        </a:rPr>
                                        <m:t>−</m:t>
                                      </m:r>
                                      <m:f>
                                        <m:fPr>
                                          <m:ctrlPr>
                                            <a:rPr kumimoji="0" lang="ru-RU" sz="1800" i="1" kern="1200">
                                              <a:solidFill>
                                                <a:schemeClr val="dk1"/>
                                              </a:solidFill>
                                              <a:effectLst/>
                                              <a:latin typeface="+mn-lt"/>
                                              <a:ea typeface="+mn-ea"/>
                                              <a:cs typeface="+mn-cs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kumimoji="0" lang="ru-RU" sz="1800" i="1" kern="1200">
                                              <a:solidFill>
                                                <a:schemeClr val="dk1"/>
                                              </a:solidFill>
                                              <a:effectLst/>
                                              <a:latin typeface="+mn-lt"/>
                                              <a:ea typeface="+mn-ea"/>
                                              <a:cs typeface="+mn-cs"/>
                                            </a:rPr>
                                            <m:t>𝜋</m:t>
                                          </m:r>
                                        </m:num>
                                        <m:den>
                                          <m:r>
                                            <a:rPr kumimoji="0" lang="ru-RU" sz="1800" i="1" kern="1200">
                                              <a:solidFill>
                                                <a:schemeClr val="dk1"/>
                                              </a:solidFill>
                                              <a:effectLst/>
                                              <a:latin typeface="+mn-lt"/>
                                              <a:ea typeface="+mn-ea"/>
                                              <a:cs typeface="+mn-cs"/>
                                            </a:rPr>
                                            <m:t>4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</m:func>
                              <m:r>
                                <a:rPr kumimoji="0" lang="ru-RU" sz="18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+mn-lt"/>
                                  <a:ea typeface="+mn-ea"/>
                                  <a:cs typeface="+mn-cs"/>
                                </a:rPr>
                                <m:t>+5</m:t>
                              </m:r>
                            </m:oMath>
                          </a14:m>
                          <a:r>
                            <a:rPr kumimoji="0" lang="ru-RU" sz="24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 записав пошагово этапы преобразования функции </a:t>
                          </a:r>
                          <a:r>
                            <a:rPr kumimoji="0" lang="en-US" sz="24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y</a:t>
                          </a:r>
                          <a:r>
                            <a:rPr kumimoji="0" lang="ru-RU" sz="24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=</a:t>
                          </a:r>
                          <a:r>
                            <a:rPr kumimoji="0" lang="en-US" sz="2400" kern="1200" dirty="0" err="1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sinx</a:t>
                          </a:r>
                          <a:endParaRPr lang="ru-RU" sz="2400" baseline="0" dirty="0" smtClean="0"/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ru-RU" sz="2400" kern="1200" dirty="0" smtClean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endParaRPr lang="ru-RU" sz="2400" dirty="0" smtClean="0"/>
                        </a:p>
                        <a:p>
                          <a:endParaRPr lang="ru-RU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Содержимое 4"/>
              <p:cNvGraphicFramePr>
                <a:graphicFrameLocks noGrp="1"/>
              </p:cNvGraphicFramePr>
              <p:nvPr>
                <p:ph sz="quarter" idx="1"/>
                <p:extLst>
                  <p:ext uri="{D42A27DB-BD31-4B8C-83A1-F6EECF244321}">
                    <p14:modId xmlns:p14="http://schemas.microsoft.com/office/powerpoint/2010/main" val="977431817"/>
                  </p:ext>
                </p:extLst>
              </p:nvPr>
            </p:nvGraphicFramePr>
            <p:xfrm>
              <a:off x="914400" y="1447800"/>
              <a:ext cx="7772400" cy="437048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886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886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94243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400" dirty="0" smtClean="0"/>
                            <a:t>По математике</a:t>
                          </a:r>
                          <a:endParaRPr lang="ru-RU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400" dirty="0" smtClean="0"/>
                            <a:t>По информатике</a:t>
                          </a:r>
                          <a:endParaRPr lang="ru-RU" sz="2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28048">
                    <a:tc>
                      <a:txBody>
                        <a:bodyPr/>
                        <a:lstStyle/>
                        <a:p>
                          <a:r>
                            <a:rPr kumimoji="0" lang="ru-RU" sz="2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учебник М.И</a:t>
                          </a:r>
                          <a:r>
                            <a:rPr kumimoji="0" lang="ru-RU" sz="2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. Башмакова </a:t>
                          </a:r>
                          <a:r>
                            <a:rPr kumimoji="0" lang="ru-RU" sz="2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занятие 4 (теория, примеры, вопросы и упражнения).</a:t>
                          </a:r>
                          <a:endParaRPr lang="ru-RU" sz="2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100471" t="-28774" r="-785" b="-3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Работа с таблицей «Преобразование графиков функций синус и косинус»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1" y="1417638"/>
            <a:ext cx="3973343" cy="5251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757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000496" y="428604"/>
            <a:ext cx="4643470" cy="5667396"/>
          </a:xfrm>
        </p:spPr>
        <p:txBody>
          <a:bodyPr>
            <a:noAutofit/>
          </a:bodyPr>
          <a:lstStyle/>
          <a:p>
            <a:r>
              <a:rPr lang="ru-RU" sz="2400" dirty="0" smtClean="0"/>
              <a:t>"Ваши лучшие пять друзей: </a:t>
            </a:r>
            <a:r>
              <a:rPr lang="ru-RU" sz="2400" b="1" dirty="0" smtClean="0"/>
              <a:t>Что, Почему, Где, Когда и Как. </a:t>
            </a:r>
          </a:p>
          <a:p>
            <a:r>
              <a:rPr lang="ru-RU" sz="2400" dirty="0" smtClean="0"/>
              <a:t>Если Вам нужен совет, обратитесь к </a:t>
            </a:r>
            <a:r>
              <a:rPr lang="ru-RU" sz="2400" b="1" dirty="0" smtClean="0"/>
              <a:t>Что, Почему, Где, Когда и Как</a:t>
            </a:r>
            <a:r>
              <a:rPr lang="ru-RU" sz="2400" dirty="0" smtClean="0"/>
              <a:t> — и больше ни к кому не обращайтесь. Ничему не верьте, но сомневайтесь только в том, что вызывает сомнение. Найдя первый гриб или сделав первое открытие, осмотритесь вокруг, - они родятся пучками".</a:t>
            </a:r>
          </a:p>
          <a:p>
            <a:pPr algn="r"/>
            <a:r>
              <a:rPr lang="ru-RU" sz="2400" b="1" dirty="0" smtClean="0"/>
              <a:t>Д. Пойа</a:t>
            </a:r>
            <a:endParaRPr lang="ru-RU" sz="2400" dirty="0" smtClean="0"/>
          </a:p>
          <a:p>
            <a:endParaRPr lang="ru-RU" sz="2400" dirty="0"/>
          </a:p>
        </p:txBody>
      </p:sp>
      <p:pic>
        <p:nvPicPr>
          <p:cNvPr id="5" name="Содержимое 4" descr="TvLT.gif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14282" y="428605"/>
            <a:ext cx="3294192" cy="3071834"/>
          </a:xfrm>
        </p:spPr>
      </p:pic>
      <p:sp>
        <p:nvSpPr>
          <p:cNvPr id="26626" name="AutoShape 2" descr="https://cdn5.acolore.com/disegni/colori/201234/computer-1-mestieri-informatica-dipinto-da-lau452000-1061001_16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https://cdn5.acolore.com/disegni/colori/201234/computer-1-mestieri-informatica-dipinto-da-lau452000-1061001_16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комп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4000504"/>
            <a:ext cx="2500330" cy="1963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1013" y="-400050"/>
            <a:ext cx="10106025" cy="765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82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428860" y="3643314"/>
            <a:ext cx="571504" cy="369332"/>
          </a:xfrm>
          <a:prstGeom prst="rect">
            <a:avLst/>
          </a:prstGeom>
          <a:solidFill>
            <a:schemeClr val="bg1"/>
          </a:solidFill>
          <a:effectLst/>
          <a:scene3d>
            <a:camera prst="perspectiveRight"/>
            <a:lightRig rig="threePt" dir="t"/>
          </a:scene3d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331640" y="1844824"/>
            <a:ext cx="6408712" cy="41044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187624" y="219962"/>
            <a:ext cx="6400800" cy="1368152"/>
          </a:xfrm>
        </p:spPr>
        <p:txBody>
          <a:bodyPr>
            <a:normAutofit fontScale="92500"/>
          </a:bodyPr>
          <a:lstStyle/>
          <a:p>
            <a:r>
              <a:rPr lang="ru-RU" sz="3600" b="1" i="1" dirty="0" smtClean="0">
                <a:ln w="1905"/>
                <a:solidFill>
                  <a:srgbClr val="00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Преобразование тригонометрических функций</a:t>
            </a:r>
          </a:p>
          <a:p>
            <a:endParaRPr lang="ru-RU" sz="3600" b="1" dirty="0">
              <a:ln w="1905"/>
              <a:solidFill>
                <a:srgbClr val="0000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301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25EC0C4-9CB6-4D0B-A4B6-33C99286CE71}" type="slidenum">
              <a:rPr lang="ru-RU" altLang="ru-RU" sz="1400"/>
              <a:pPr eaLnBrk="1" hangingPunct="1"/>
              <a:t>5</a:t>
            </a:fld>
            <a:endParaRPr lang="ru-RU" altLang="ru-RU" sz="140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205038"/>
            <a:ext cx="7772400" cy="2747962"/>
          </a:xfrm>
          <a:solidFill>
            <a:srgbClr val="E5FFFF"/>
          </a:solidFill>
          <a:ln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ru-RU" altLang="ru-RU" sz="2800" b="1" smtClean="0">
                <a:solidFill>
                  <a:srgbClr val="003399"/>
                </a:solidFill>
                <a:latin typeface="Times New Roman" panose="02020603050405020304" pitchFamily="18" charset="0"/>
              </a:rPr>
              <a:t>График функции у = </a:t>
            </a:r>
            <a:r>
              <a:rPr lang="en-US" altLang="ru-RU" sz="2800" b="1" smtClean="0">
                <a:solidFill>
                  <a:srgbClr val="003399"/>
                </a:solidFill>
                <a:latin typeface="Times New Roman" panose="02020603050405020304" pitchFamily="18" charset="0"/>
              </a:rPr>
              <a:t>f (x</a:t>
            </a:r>
            <a:r>
              <a:rPr lang="ru-RU" altLang="ru-RU" sz="2800" b="1" smtClean="0">
                <a:solidFill>
                  <a:srgbClr val="003399"/>
                </a:solidFill>
                <a:latin typeface="Times New Roman" panose="02020603050405020304" pitchFamily="18" charset="0"/>
              </a:rPr>
              <a:t>+</a:t>
            </a:r>
            <a:r>
              <a:rPr lang="en-US" altLang="ru-RU" sz="2800" b="1" smtClean="0">
                <a:solidFill>
                  <a:srgbClr val="003399"/>
                </a:solidFill>
                <a:latin typeface="Times New Roman" panose="02020603050405020304" pitchFamily="18" charset="0"/>
              </a:rPr>
              <a:t>b</a:t>
            </a:r>
            <a:r>
              <a:rPr lang="ru-RU" altLang="ru-RU" sz="2800" b="1" smtClean="0">
                <a:solidFill>
                  <a:srgbClr val="003399"/>
                </a:solidFill>
                <a:latin typeface="Times New Roman" panose="02020603050405020304" pitchFamily="18" charset="0"/>
              </a:rPr>
              <a:t>) получается из графика функции  у = </a:t>
            </a:r>
            <a:r>
              <a:rPr lang="en-US" altLang="ru-RU" sz="2800" b="1" smtClean="0">
                <a:solidFill>
                  <a:srgbClr val="003399"/>
                </a:solidFill>
                <a:latin typeface="Times New Roman" panose="02020603050405020304" pitchFamily="18" charset="0"/>
              </a:rPr>
              <a:t>f(x) </a:t>
            </a:r>
            <a:r>
              <a:rPr lang="ru-RU" altLang="ru-RU" sz="2800" b="1" smtClean="0">
                <a:solidFill>
                  <a:srgbClr val="003399"/>
                </a:solidFill>
                <a:latin typeface="Times New Roman" panose="02020603050405020304" pitchFamily="18" charset="0"/>
              </a:rPr>
              <a:t>параллельным переносом на (-</a:t>
            </a:r>
            <a:r>
              <a:rPr lang="en-US" altLang="ru-RU" sz="2800" b="1" smtClean="0">
                <a:solidFill>
                  <a:srgbClr val="003399"/>
                </a:solidFill>
                <a:latin typeface="Times New Roman" panose="02020603050405020304" pitchFamily="18" charset="0"/>
              </a:rPr>
              <a:t>b</a:t>
            </a:r>
            <a:r>
              <a:rPr lang="ru-RU" altLang="ru-RU" sz="2800" b="1" smtClean="0">
                <a:solidFill>
                  <a:srgbClr val="003399"/>
                </a:solidFill>
                <a:latin typeface="Times New Roman" panose="02020603050405020304" pitchFamily="18" charset="0"/>
              </a:rPr>
              <a:t>) единиц вдоль оси абсцисс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ru-RU" altLang="ru-RU" sz="2800" b="1" smtClean="0">
                <a:solidFill>
                  <a:srgbClr val="003399"/>
                </a:solidFill>
                <a:latin typeface="Times New Roman" panose="02020603050405020304" pitchFamily="18" charset="0"/>
              </a:rPr>
              <a:t>График функции у = </a:t>
            </a:r>
            <a:r>
              <a:rPr lang="en-US" altLang="ru-RU" sz="2800" b="1" smtClean="0">
                <a:solidFill>
                  <a:srgbClr val="003399"/>
                </a:solidFill>
                <a:latin typeface="Times New Roman" panose="02020603050405020304" pitchFamily="18" charset="0"/>
              </a:rPr>
              <a:t>f (x</a:t>
            </a:r>
            <a:r>
              <a:rPr lang="ru-RU" altLang="ru-RU" sz="2800" b="1" smtClean="0">
                <a:solidFill>
                  <a:srgbClr val="003399"/>
                </a:solidFill>
                <a:latin typeface="Times New Roman" panose="02020603050405020304" pitchFamily="18" charset="0"/>
              </a:rPr>
              <a:t>)+</a:t>
            </a:r>
            <a:r>
              <a:rPr lang="en-US" altLang="ru-RU" sz="2800" b="1" smtClean="0">
                <a:solidFill>
                  <a:srgbClr val="003399"/>
                </a:solidFill>
                <a:latin typeface="Times New Roman" panose="02020603050405020304" pitchFamily="18" charset="0"/>
              </a:rPr>
              <a:t>a</a:t>
            </a:r>
            <a:r>
              <a:rPr lang="ru-RU" altLang="ru-RU" sz="2800" b="1" smtClean="0">
                <a:solidFill>
                  <a:srgbClr val="003399"/>
                </a:solidFill>
                <a:latin typeface="Times New Roman" panose="02020603050405020304" pitchFamily="18" charset="0"/>
              </a:rPr>
              <a:t> получается из графика функции  у = </a:t>
            </a:r>
            <a:r>
              <a:rPr lang="en-US" altLang="ru-RU" sz="2800" b="1" smtClean="0">
                <a:solidFill>
                  <a:srgbClr val="003399"/>
                </a:solidFill>
                <a:latin typeface="Times New Roman" panose="02020603050405020304" pitchFamily="18" charset="0"/>
              </a:rPr>
              <a:t>f(x) </a:t>
            </a:r>
            <a:r>
              <a:rPr lang="ru-RU" altLang="ru-RU" sz="2800" b="1" smtClean="0">
                <a:solidFill>
                  <a:srgbClr val="003399"/>
                </a:solidFill>
                <a:latin typeface="Times New Roman" panose="02020603050405020304" pitchFamily="18" charset="0"/>
              </a:rPr>
              <a:t>параллельным переносом на (</a:t>
            </a:r>
            <a:r>
              <a:rPr lang="en-US" altLang="ru-RU" sz="2800" b="1" smtClean="0">
                <a:solidFill>
                  <a:srgbClr val="003399"/>
                </a:solidFill>
                <a:latin typeface="Times New Roman" panose="02020603050405020304" pitchFamily="18" charset="0"/>
              </a:rPr>
              <a:t>a</a:t>
            </a:r>
            <a:r>
              <a:rPr lang="ru-RU" altLang="ru-RU" sz="2800" b="1" smtClean="0">
                <a:solidFill>
                  <a:srgbClr val="003399"/>
                </a:solidFill>
                <a:latin typeface="Times New Roman" panose="02020603050405020304" pitchFamily="18" charset="0"/>
              </a:rPr>
              <a:t>) единиц вдоль оси ординат</a:t>
            </a:r>
          </a:p>
          <a:p>
            <a:pPr eaLnBrk="1" hangingPunct="1">
              <a:lnSpc>
                <a:spcPct val="90000"/>
              </a:lnSpc>
            </a:pPr>
            <a:endParaRPr lang="ru-RU" altLang="ru-RU" sz="2800" b="1" smtClean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8" name="Заголовок 1"/>
          <p:cNvSpPr>
            <a:spLocks/>
          </p:cNvSpPr>
          <p:nvPr/>
        </p:nvSpPr>
        <p:spPr bwMode="auto">
          <a:xfrm>
            <a:off x="1187450" y="434975"/>
            <a:ext cx="7510463" cy="1216025"/>
          </a:xfrm>
          <a:prstGeom prst="rect">
            <a:avLst/>
          </a:prstGeom>
          <a:solidFill>
            <a:srgbClr val="F3F3F3"/>
          </a:solidFill>
          <a:ln w="25400" algn="ctr">
            <a:solidFill>
              <a:srgbClr val="B3B3B3"/>
            </a:solidFill>
            <a:miter lim="800000"/>
            <a:headEnd/>
            <a:tailEnd/>
          </a:ln>
        </p:spPr>
        <p:txBody>
          <a:bodyPr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3600" b="1" i="1">
                <a:solidFill>
                  <a:schemeClr val="tx2"/>
                </a:solidFill>
                <a:latin typeface="Times New Roman" panose="02020603050405020304" pitchFamily="18" charset="0"/>
              </a:rPr>
              <a:t>Преобразование графиков тригонометрических</a:t>
            </a:r>
            <a:r>
              <a:rPr lang="en-US" altLang="ru-RU" sz="3600" b="1" i="1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3600" b="1" i="1">
                <a:solidFill>
                  <a:schemeClr val="tx2"/>
                </a:solidFill>
                <a:latin typeface="Times New Roman" panose="02020603050405020304" pitchFamily="18" charset="0"/>
              </a:rPr>
              <a:t>функций</a:t>
            </a:r>
          </a:p>
        </p:txBody>
      </p:sp>
      <p:sp>
        <p:nvSpPr>
          <p:cNvPr id="107562" name="Rectangle 1066"/>
          <p:cNvSpPr>
            <a:spLocks noChangeArrowheads="1"/>
          </p:cNvSpPr>
          <p:nvPr/>
        </p:nvSpPr>
        <p:spPr bwMode="auto">
          <a:xfrm>
            <a:off x="3048000" y="6324600"/>
            <a:ext cx="5562600" cy="76200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4058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7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7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 animBg="1"/>
      <p:bldP spid="10756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25EC0C4-9CB6-4D0B-A4B6-33C99286CE71}" type="slidenum">
              <a:rPr lang="ru-RU" altLang="ru-RU" sz="1400"/>
              <a:pPr eaLnBrk="1" hangingPunct="1"/>
              <a:t>6</a:t>
            </a:fld>
            <a:endParaRPr lang="ru-RU" altLang="ru-RU" sz="1400"/>
          </a:p>
        </p:txBody>
      </p:sp>
      <p:sp>
        <p:nvSpPr>
          <p:cNvPr id="16388" name="Заголовок 1"/>
          <p:cNvSpPr>
            <a:spLocks/>
          </p:cNvSpPr>
          <p:nvPr/>
        </p:nvSpPr>
        <p:spPr bwMode="auto">
          <a:xfrm>
            <a:off x="956756" y="260648"/>
            <a:ext cx="7510463" cy="646331"/>
          </a:xfrm>
          <a:prstGeom prst="rect">
            <a:avLst/>
          </a:prstGeom>
          <a:solidFill>
            <a:srgbClr val="F3F3F3"/>
          </a:solidFill>
          <a:ln w="25400" algn="ctr">
            <a:solidFill>
              <a:srgbClr val="B3B3B3"/>
            </a:solidFill>
            <a:miter lim="800000"/>
            <a:headEnd/>
            <a:tailEnd/>
          </a:ln>
        </p:spPr>
        <p:txBody>
          <a:bodyPr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3600" b="1" i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Пример</a:t>
            </a:r>
            <a:endParaRPr lang="ru-RU" altLang="ru-RU" sz="3600" b="1" i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7562" name="Rectangle 1066"/>
          <p:cNvSpPr>
            <a:spLocks noChangeArrowheads="1"/>
          </p:cNvSpPr>
          <p:nvPr/>
        </p:nvSpPr>
        <p:spPr bwMode="auto">
          <a:xfrm>
            <a:off x="3048000" y="6324600"/>
            <a:ext cx="5562600" cy="76200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356610"/>
              </p:ext>
            </p:extLst>
          </p:nvPr>
        </p:nvGraphicFramePr>
        <p:xfrm>
          <a:off x="467544" y="1052736"/>
          <a:ext cx="8352928" cy="56147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H="1">
            <a:off x="2699792" y="4437112"/>
            <a:ext cx="187220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0489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7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6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BD6AD12-CD16-4A9B-8193-CAB8DCF63046}" type="slidenum">
              <a:rPr lang="ru-RU" altLang="ru-RU" sz="1400"/>
              <a:pPr eaLnBrk="1" hangingPunct="1"/>
              <a:t>7</a:t>
            </a:fld>
            <a:endParaRPr lang="ru-RU" altLang="ru-RU" sz="1400"/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611188" y="2133600"/>
            <a:ext cx="7993062" cy="3167063"/>
          </a:xfrm>
          <a:prstGeom prst="rect">
            <a:avLst/>
          </a:prstGeom>
          <a:solidFill>
            <a:srgbClr val="E5FF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График функции у =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k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f (x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) получается из графика функции 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  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 у = 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f(x) 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путем его растяжения в 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k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 раз (при 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k&gt;1) 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 вдоль оси ординат</a:t>
            </a:r>
          </a:p>
          <a:p>
            <a:pPr eaLnBrk="1" hangingPunct="1"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График функции у = 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k f (x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) получается из графика функции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  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  у = 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f(x) 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путем его сжатия в 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k 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раз (при 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0&lt;k&lt;1)  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 вдоль оси ординат</a:t>
            </a:r>
          </a:p>
          <a:p>
            <a:pPr eaLnBrk="1" hangingPunct="1">
              <a:buFontTx/>
              <a:buBlip>
                <a:blip r:embed="rId2"/>
              </a:buBlip>
            </a:pPr>
            <a:endParaRPr lang="ru-RU" altLang="ru-RU" sz="28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7562" name="Rectangle 1066"/>
          <p:cNvSpPr>
            <a:spLocks noChangeArrowheads="1"/>
          </p:cNvSpPr>
          <p:nvPr/>
        </p:nvSpPr>
        <p:spPr bwMode="auto">
          <a:xfrm>
            <a:off x="3048000" y="6324600"/>
            <a:ext cx="5562600" cy="76200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9461" name="Заголовок 1"/>
          <p:cNvSpPr>
            <a:spLocks/>
          </p:cNvSpPr>
          <p:nvPr/>
        </p:nvSpPr>
        <p:spPr bwMode="auto">
          <a:xfrm>
            <a:off x="1187450" y="71438"/>
            <a:ext cx="7510463" cy="1579562"/>
          </a:xfrm>
          <a:prstGeom prst="rect">
            <a:avLst/>
          </a:prstGeom>
          <a:solidFill>
            <a:srgbClr val="F3F3F3"/>
          </a:solidFill>
          <a:ln w="25400" algn="ctr">
            <a:solidFill>
              <a:srgbClr val="B3B3B3"/>
            </a:solidFill>
            <a:miter lim="800000"/>
            <a:headEnd/>
            <a:tailEnd/>
          </a:ln>
        </p:spPr>
        <p:txBody>
          <a:bodyPr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3200" b="1" i="1">
                <a:solidFill>
                  <a:srgbClr val="003399"/>
                </a:solidFill>
                <a:latin typeface="Times New Roman" panose="02020603050405020304" pitchFamily="18" charset="0"/>
              </a:rPr>
              <a:t>Преобразование графиков тригонометрических</a:t>
            </a:r>
            <a:r>
              <a:rPr lang="en-US" altLang="ru-RU" sz="3200" b="1" i="1">
                <a:solidFill>
                  <a:srgbClr val="003399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3200" b="1" i="1">
                <a:solidFill>
                  <a:srgbClr val="003399"/>
                </a:solidFill>
                <a:latin typeface="Times New Roman" panose="02020603050405020304" pitchFamily="18" charset="0"/>
              </a:rPr>
              <a:t>функций</a:t>
            </a:r>
            <a:r>
              <a:rPr lang="en-US" altLang="ru-RU" sz="3200" b="1" i="1">
                <a:solidFill>
                  <a:srgbClr val="003399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3200" b="1" i="1">
                <a:solidFill>
                  <a:srgbClr val="003399"/>
                </a:solidFill>
                <a:latin typeface="Times New Roman" panose="02020603050405020304" pitchFamily="18" charset="0"/>
              </a:rPr>
              <a:t>путем сжатия и растяжения</a:t>
            </a:r>
          </a:p>
        </p:txBody>
      </p:sp>
    </p:spTree>
    <p:extLst>
      <p:ext uri="{BB962C8B-B14F-4D97-AF65-F5344CB8AC3E}">
        <p14:creationId xmlns:p14="http://schemas.microsoft.com/office/powerpoint/2010/main" val="613626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7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7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  <p:bldP spid="10756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CFC4BB8-A212-4553-8102-1607C0B3CDA7}" type="slidenum">
              <a:rPr lang="ru-RU" altLang="ru-RU" sz="1400"/>
              <a:pPr eaLnBrk="1" hangingPunct="1"/>
              <a:t>8</a:t>
            </a:fld>
            <a:endParaRPr lang="ru-RU" altLang="ru-RU" sz="1400"/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669925" y="255587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1" lang="ru-RU" altLang="ru-RU" i="1">
              <a:latin typeface="Times New Roman" panose="02020603050405020304" pitchFamily="18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684213" y="2133600"/>
            <a:ext cx="7991475" cy="3095625"/>
          </a:xfrm>
          <a:prstGeom prst="rect">
            <a:avLst/>
          </a:prstGeom>
          <a:solidFill>
            <a:srgbClr val="E5FF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График функции у = 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f (kx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) получается из графика функции 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  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 у = 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f(x) 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путем его сжатия в 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k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 раз (при 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k&gt;1) 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 вдоль оси абсцисс</a:t>
            </a:r>
          </a:p>
          <a:p>
            <a:pPr eaLnBrk="1" hangingPunct="1"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График функции у = 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f (kx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) получается из графика функции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  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  у = 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f(x) 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путем его растяжения в 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k 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раз (при </a:t>
            </a:r>
            <a:r>
              <a:rPr lang="en-US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0&lt;k&lt;1)  </a:t>
            </a:r>
            <a:r>
              <a:rPr lang="ru-RU" altLang="ru-RU" sz="2800">
                <a:solidFill>
                  <a:schemeClr val="tx2"/>
                </a:solidFill>
                <a:latin typeface="Times New Roman" panose="02020603050405020304" pitchFamily="18" charset="0"/>
              </a:rPr>
              <a:t> вдоль оси абсцисс</a:t>
            </a:r>
          </a:p>
          <a:p>
            <a:pPr eaLnBrk="1" hangingPunct="1">
              <a:buFontTx/>
              <a:buBlip>
                <a:blip r:embed="rId2"/>
              </a:buBlip>
            </a:pPr>
            <a:endParaRPr lang="ru-RU" altLang="ru-RU" sz="28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9" name="Заголовок 1"/>
          <p:cNvSpPr>
            <a:spLocks/>
          </p:cNvSpPr>
          <p:nvPr/>
        </p:nvSpPr>
        <p:spPr bwMode="auto">
          <a:xfrm>
            <a:off x="1187450" y="71438"/>
            <a:ext cx="7510463" cy="1579562"/>
          </a:xfrm>
          <a:prstGeom prst="rect">
            <a:avLst/>
          </a:prstGeom>
          <a:solidFill>
            <a:srgbClr val="F3F3F3"/>
          </a:solidFill>
          <a:ln w="25400" algn="ctr">
            <a:solidFill>
              <a:srgbClr val="B3B3B3"/>
            </a:solidFill>
            <a:miter lim="800000"/>
            <a:headEnd/>
            <a:tailEnd/>
          </a:ln>
        </p:spPr>
        <p:txBody>
          <a:bodyPr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3200" b="1" i="1">
                <a:solidFill>
                  <a:srgbClr val="003399"/>
                </a:solidFill>
                <a:latin typeface="Times New Roman" panose="02020603050405020304" pitchFamily="18" charset="0"/>
              </a:rPr>
              <a:t>Преобразование графиков тригонометрических</a:t>
            </a:r>
            <a:r>
              <a:rPr lang="en-US" altLang="ru-RU" sz="3200" b="1" i="1">
                <a:solidFill>
                  <a:srgbClr val="003399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3200" b="1" i="1">
                <a:solidFill>
                  <a:srgbClr val="003399"/>
                </a:solidFill>
                <a:latin typeface="Times New Roman" panose="02020603050405020304" pitchFamily="18" charset="0"/>
              </a:rPr>
              <a:t>функций</a:t>
            </a:r>
            <a:r>
              <a:rPr lang="en-US" altLang="ru-RU" sz="3200" b="1" i="1">
                <a:solidFill>
                  <a:srgbClr val="003399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3200" b="1" i="1">
                <a:solidFill>
                  <a:srgbClr val="003399"/>
                </a:solidFill>
                <a:latin typeface="Times New Roman" panose="02020603050405020304" pitchFamily="18" charset="0"/>
              </a:rPr>
              <a:t>путем сжатия и растяжения</a:t>
            </a:r>
          </a:p>
        </p:txBody>
      </p:sp>
      <p:sp>
        <p:nvSpPr>
          <p:cNvPr id="107562" name="Rectangle 1066"/>
          <p:cNvSpPr>
            <a:spLocks noChangeArrowheads="1"/>
          </p:cNvSpPr>
          <p:nvPr/>
        </p:nvSpPr>
        <p:spPr bwMode="auto">
          <a:xfrm>
            <a:off x="3048000" y="6324600"/>
            <a:ext cx="5562600" cy="76200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9494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7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7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756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CFC4BB8-A212-4553-8102-1607C0B3CDA7}" type="slidenum">
              <a:rPr lang="ru-RU" altLang="ru-RU" sz="1400"/>
              <a:pPr eaLnBrk="1" hangingPunct="1"/>
              <a:t>9</a:t>
            </a:fld>
            <a:endParaRPr lang="ru-RU" altLang="ru-RU" sz="1400"/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669925" y="255587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1" lang="ru-RU" altLang="ru-RU" i="1">
              <a:latin typeface="Times New Roman" panose="02020603050405020304" pitchFamily="18" charset="0"/>
            </a:endParaRPr>
          </a:p>
        </p:txBody>
      </p:sp>
      <p:sp>
        <p:nvSpPr>
          <p:cNvPr id="21509" name="Заголовок 1"/>
          <p:cNvSpPr>
            <a:spLocks/>
          </p:cNvSpPr>
          <p:nvPr/>
        </p:nvSpPr>
        <p:spPr bwMode="auto">
          <a:xfrm>
            <a:off x="924718" y="260648"/>
            <a:ext cx="7510463" cy="584775"/>
          </a:xfrm>
          <a:prstGeom prst="rect">
            <a:avLst/>
          </a:prstGeom>
          <a:solidFill>
            <a:srgbClr val="F3F3F3"/>
          </a:solidFill>
          <a:ln w="25400" algn="ctr">
            <a:solidFill>
              <a:srgbClr val="B3B3B3"/>
            </a:solidFill>
            <a:miter lim="800000"/>
            <a:headEnd/>
            <a:tailEnd/>
          </a:ln>
        </p:spPr>
        <p:txBody>
          <a:bodyPr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3200" b="1" i="1" dirty="0" smtClean="0">
                <a:solidFill>
                  <a:srgbClr val="003399"/>
                </a:solidFill>
                <a:latin typeface="Times New Roman" panose="02020603050405020304" pitchFamily="18" charset="0"/>
              </a:rPr>
              <a:t>Пример</a:t>
            </a:r>
            <a:endParaRPr lang="ru-RU" altLang="ru-RU" sz="3200" b="1" i="1" dirty="0">
              <a:solidFill>
                <a:srgbClr val="00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7562" name="Rectangle 1066"/>
          <p:cNvSpPr>
            <a:spLocks noChangeArrowheads="1"/>
          </p:cNvSpPr>
          <p:nvPr/>
        </p:nvSpPr>
        <p:spPr bwMode="auto">
          <a:xfrm>
            <a:off x="3048000" y="6324600"/>
            <a:ext cx="5562600" cy="76200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637" y="897365"/>
            <a:ext cx="8201819" cy="537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55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7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6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1097</TotalTime>
  <Words>662</Words>
  <Application>Microsoft Office PowerPoint</Application>
  <PresentationFormat>Экран (4:3)</PresentationFormat>
  <Paragraphs>120</Paragraphs>
  <Slides>20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33" baseType="lpstr">
      <vt:lpstr>Arial</vt:lpstr>
      <vt:lpstr>Calibri</vt:lpstr>
      <vt:lpstr>Cambria</vt:lpstr>
      <vt:lpstr>Cambria Math</vt:lpstr>
      <vt:lpstr>Franklin Gothic Book</vt:lpstr>
      <vt:lpstr>Perpetua</vt:lpstr>
      <vt:lpstr>Symbol</vt:lpstr>
      <vt:lpstr>Times New Roman</vt:lpstr>
      <vt:lpstr>Verdana</vt:lpstr>
      <vt:lpstr>Wingdings</vt:lpstr>
      <vt:lpstr>Wingdings 2</vt:lpstr>
      <vt:lpstr>Справедливость</vt:lpstr>
      <vt:lpstr>Equation</vt:lpstr>
      <vt:lpstr>Преобразование графиков тригонометрических функций</vt:lpstr>
      <vt:lpstr>Работа с таблицей «Преобразование графиков функций синус и косинус»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Построение графика функции y=cosx  в табличном процессоре Excel</vt:lpstr>
      <vt:lpstr>Построение графика функции y=cosx  в табличном процессоре Excel</vt:lpstr>
      <vt:lpstr>Задание 1. </vt:lpstr>
      <vt:lpstr>Задание 2. Проанализируйте, как влияют преобразования графиков на свойства функции y = cos x. Поставьте в ячейке таблицы знак +, если преобразование влияет на свойство функции, используя вышеприведенные графики данных функций.</vt:lpstr>
      <vt:lpstr>Загадка урока</vt:lpstr>
      <vt:lpstr>Загадка урока</vt:lpstr>
      <vt:lpstr>Загадка урока</vt:lpstr>
      <vt:lpstr>Задание 3. </vt:lpstr>
      <vt:lpstr>Домашнее задание</vt:lpstr>
      <vt:lpstr>Презентация PowerPoint</vt:lpstr>
    </vt:vector>
  </TitlesOfParts>
  <Company>Ivpek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 урок</dc:title>
  <dc:creator>Гаврилова ЕЛ</dc:creator>
  <cp:lastModifiedBy>Elena Gavrilova</cp:lastModifiedBy>
  <cp:revision>73</cp:revision>
  <dcterms:created xsi:type="dcterms:W3CDTF">2020-01-28T07:58:05Z</dcterms:created>
  <dcterms:modified xsi:type="dcterms:W3CDTF">2021-11-30T07:11:34Z</dcterms:modified>
</cp:coreProperties>
</file>