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audio" Target="../media/media2.mp3"/><Relationship Id="rId16" Type="http://schemas.openxmlformats.org/officeDocument/2006/relationships/image" Target="../media/image51.png"/><Relationship Id="rId1" Type="http://schemas.microsoft.com/office/2007/relationships/media" Target="../media/media2.mp3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4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31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7170"/>
            <a:ext cx="6677025" cy="4229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9992" y="267494"/>
            <a:ext cx="4464496" cy="10081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Comic Sans MS" pitchFamily="66" charset="0"/>
              </a:rPr>
              <a:t>In the past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67494"/>
            <a:ext cx="191807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What does this phrase mean?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545916" y="411510"/>
            <a:ext cx="1800200" cy="57606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7092280" y="1347614"/>
            <a:ext cx="792088" cy="187220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529288" y="3435846"/>
            <a:ext cx="191807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The way things were a long time ago.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2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103" y1="63730" x2="3436" y2="88320"/>
                        <a14:foregroundMark x1="25678" y1="77254" x2="66365" y2="95082"/>
                        <a14:foregroundMark x1="23508" y1="96926" x2="63110" y2="93852"/>
                        <a14:foregroundMark x1="57143" y1="63115" x2="95118" y2="96311"/>
                        <a14:foregroundMark x1="70705" y1="69262" x2="93490" y2="85861"/>
                        <a14:foregroundMark x1="24593" y1="95082" x2="51175" y2="98770"/>
                        <a14:foregroundMark x1="48463" y1="77254" x2="81013" y2="94467"/>
                        <a14:foregroundMark x1="30018" y1="92623" x2="67450" y2="85246"/>
                        <a14:foregroundMark x1="68535" y1="88320" x2="72333" y2="97541"/>
                        <a14:foregroundMark x1="69078" y1="60041" x2="69078" y2="60041"/>
                        <a14:foregroundMark x1="28416" y1="80590" x2="34924" y2="89926"/>
                        <a14:foregroundMark x1="38178" y1="54791" x2="51844" y2="54791"/>
                        <a14:backgroundMark x1="19168" y1="13320" x2="16998" y2="52664"/>
                        <a14:backgroundMark x1="88065" y1="13934" x2="97830" y2="79713"/>
                        <a14:backgroundMark x1="76139" y1="12285" x2="80477" y2="44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320" y="123478"/>
            <a:ext cx="1915685" cy="1690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123478"/>
            <a:ext cx="3133725" cy="428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13"/>
          <a:stretch/>
        </p:blipFill>
        <p:spPr bwMode="auto">
          <a:xfrm>
            <a:off x="87699" y="597017"/>
            <a:ext cx="3317349" cy="442300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6"/>
          <a:stretch/>
        </p:blipFill>
        <p:spPr bwMode="auto">
          <a:xfrm>
            <a:off x="3412525" y="156196"/>
            <a:ext cx="3312368" cy="11829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3923928" y="2311255"/>
            <a:ext cx="4680520" cy="994527"/>
          </a:xfrm>
          <a:prstGeom prst="wedgeRectCallout">
            <a:avLst>
              <a:gd name="adj1" fmla="val 39774"/>
              <a:gd name="adj2" fmla="val -10884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List the verbs which express an action in the past in the text.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58967" y1="32941" x2="74772" y2="35765"/>
                        <a14:foregroundMark x1="77508" y1="48235" x2="69605" y2="55294"/>
                        <a14:foregroundMark x1="34043" y1="60471" x2="59574" y2="69412"/>
                        <a14:foregroundMark x1="43465" y1="77176" x2="50760" y2="95529"/>
                        <a14:foregroundMark x1="62310" y1="31294" x2="72340" y2="33412"/>
                        <a14:backgroundMark x1="6079" y1="8941" x2="5775" y2="8706"/>
                        <a14:backgroundMark x1="37994" y1="4235" x2="38906" y2="48941"/>
                        <a14:backgroundMark x1="53495" y1="35059" x2="46201" y2="52941"/>
                        <a14:backgroundMark x1="49240" y1="31059" x2="88754" y2="8471"/>
                        <a14:backgroundMark x1="77508" y1="16000" x2="94833" y2="44235"/>
                        <a14:backgroundMark x1="86930" y1="41176" x2="85410" y2="52706"/>
                        <a14:backgroundMark x1="82675" y1="52706" x2="85714" y2="39294"/>
                        <a14:backgroundMark x1="6079" y1="55529" x2="14286" y2="59294"/>
                        <a14:backgroundMark x1="5775" y1="40706" x2="7295" y2="44706"/>
                        <a14:backgroundMark x1="75380" y1="55294" x2="86018" y2="611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140"/>
          <a:stretch/>
        </p:blipFill>
        <p:spPr bwMode="auto">
          <a:xfrm flipH="1">
            <a:off x="3396841" y="2311255"/>
            <a:ext cx="1976983" cy="2830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Прямоугольная выноска 29"/>
          <p:cNvSpPr/>
          <p:nvPr/>
        </p:nvSpPr>
        <p:spPr>
          <a:xfrm>
            <a:off x="6133701" y="3882226"/>
            <a:ext cx="1460136" cy="720080"/>
          </a:xfrm>
          <a:prstGeom prst="wedgeRectCallout">
            <a:avLst>
              <a:gd name="adj1" fmla="val -168030"/>
              <a:gd name="adj2" fmla="val -51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was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6156176" y="3910976"/>
            <a:ext cx="1460136" cy="720080"/>
          </a:xfrm>
          <a:prstGeom prst="wedgeRectCallout">
            <a:avLst>
              <a:gd name="adj1" fmla="val -168030"/>
              <a:gd name="adj2" fmla="val -51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lived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6142725" y="3894065"/>
            <a:ext cx="1460136" cy="720080"/>
          </a:xfrm>
          <a:prstGeom prst="wedgeRectCallout">
            <a:avLst>
              <a:gd name="adj1" fmla="val -168030"/>
              <a:gd name="adj2" fmla="val -51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travelled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3" name="Прямоугольная выноска 32"/>
          <p:cNvSpPr/>
          <p:nvPr/>
        </p:nvSpPr>
        <p:spPr>
          <a:xfrm>
            <a:off x="6142725" y="3882226"/>
            <a:ext cx="1460136" cy="720080"/>
          </a:xfrm>
          <a:prstGeom prst="wedgeRectCallout">
            <a:avLst>
              <a:gd name="adj1" fmla="val -168030"/>
              <a:gd name="adj2" fmla="val -51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worked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4" name="Прямоугольная выноска 33"/>
          <p:cNvSpPr/>
          <p:nvPr/>
        </p:nvSpPr>
        <p:spPr>
          <a:xfrm>
            <a:off x="6110289" y="3919892"/>
            <a:ext cx="1460136" cy="720080"/>
          </a:xfrm>
          <a:prstGeom prst="wedgeRectCallout">
            <a:avLst>
              <a:gd name="adj1" fmla="val -168030"/>
              <a:gd name="adj2" fmla="val -51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liked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5" name="Прямоугольная выноска 34"/>
          <p:cNvSpPr/>
          <p:nvPr/>
        </p:nvSpPr>
        <p:spPr>
          <a:xfrm>
            <a:off x="6142856" y="3920523"/>
            <a:ext cx="1460136" cy="720080"/>
          </a:xfrm>
          <a:prstGeom prst="wedgeRectCallout">
            <a:avLst>
              <a:gd name="adj1" fmla="val -168030"/>
              <a:gd name="adj2" fmla="val -51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stopped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6" name="Прямоугольная выноска 35"/>
          <p:cNvSpPr/>
          <p:nvPr/>
        </p:nvSpPr>
        <p:spPr>
          <a:xfrm>
            <a:off x="6156176" y="3920523"/>
            <a:ext cx="1460136" cy="720080"/>
          </a:xfrm>
          <a:prstGeom prst="wedgeRectCallout">
            <a:avLst>
              <a:gd name="adj1" fmla="val -168030"/>
              <a:gd name="adj2" fmla="val -51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started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7" name="Прямоугольная выноска 36"/>
          <p:cNvSpPr/>
          <p:nvPr/>
        </p:nvSpPr>
        <p:spPr>
          <a:xfrm>
            <a:off x="6156176" y="3894065"/>
            <a:ext cx="1460136" cy="720080"/>
          </a:xfrm>
          <a:prstGeom prst="wedgeRectCallout">
            <a:avLst>
              <a:gd name="adj1" fmla="val -168030"/>
              <a:gd name="adj2" fmla="val -51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moved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8" name="Прямоугольная выноска 37"/>
          <p:cNvSpPr/>
          <p:nvPr/>
        </p:nvSpPr>
        <p:spPr>
          <a:xfrm>
            <a:off x="6122284" y="3894065"/>
            <a:ext cx="1460136" cy="720080"/>
          </a:xfrm>
          <a:prstGeom prst="wedgeRectCallout">
            <a:avLst>
              <a:gd name="adj1" fmla="val -168030"/>
              <a:gd name="adj2" fmla="val -51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closed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9" name="Прямоугольная выноска 38"/>
          <p:cNvSpPr/>
          <p:nvPr/>
        </p:nvSpPr>
        <p:spPr>
          <a:xfrm>
            <a:off x="6142725" y="3894065"/>
            <a:ext cx="1460136" cy="720080"/>
          </a:xfrm>
          <a:prstGeom prst="wedgeRectCallout">
            <a:avLst>
              <a:gd name="adj1" fmla="val -168030"/>
              <a:gd name="adj2" fmla="val -51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tried</a:t>
            </a:r>
            <a:endParaRPr lang="ru-RU" dirty="0">
              <a:latin typeface="Comic Sans MS" pitchFamily="66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403649" y="1275606"/>
            <a:ext cx="34272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746373" y="1731981"/>
            <a:ext cx="4493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11560" y="1995686"/>
            <a:ext cx="4493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2483768" y="2465559"/>
            <a:ext cx="4493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83568" y="2931790"/>
            <a:ext cx="57606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179510" y="3363838"/>
            <a:ext cx="5040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743426" y="3363838"/>
            <a:ext cx="4493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575011" y="3871285"/>
            <a:ext cx="4493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986345" y="4083918"/>
            <a:ext cx="4493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2034405" y="4290404"/>
            <a:ext cx="59337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2597953" y="4515966"/>
            <a:ext cx="4493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2331094" y="4803998"/>
            <a:ext cx="4493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1141640" y="5009081"/>
            <a:ext cx="4493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6275530" y="347631"/>
            <a:ext cx="4493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81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1470"/>
            <a:ext cx="4608512" cy="10801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atin typeface="Comic Sans MS" pitchFamily="66" charset="0"/>
              </a:rPr>
              <a:t>Past Simple 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84168" y="57905"/>
            <a:ext cx="1584176" cy="57606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Verbs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9197" y="813989"/>
            <a:ext cx="1584176" cy="57606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regular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19397" y="813989"/>
            <a:ext cx="1584176" cy="57606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irregular</a:t>
            </a:r>
            <a:endParaRPr lang="ru-RU" sz="2400" dirty="0">
              <a:latin typeface="Comic Sans MS" pitchFamily="66" charset="0"/>
            </a:endParaRPr>
          </a:p>
        </p:txBody>
      </p:sp>
      <p:cxnSp>
        <p:nvCxnSpPr>
          <p:cNvPr id="5" name="Прямая соединительная линия 4"/>
          <p:cNvCxnSpPr>
            <a:stCxn id="3" idx="2"/>
            <a:endCxn id="6" idx="0"/>
          </p:cNvCxnSpPr>
          <p:nvPr/>
        </p:nvCxnSpPr>
        <p:spPr>
          <a:xfrm flipH="1">
            <a:off x="6011285" y="633969"/>
            <a:ext cx="864971" cy="18002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3" idx="2"/>
            <a:endCxn id="7" idx="0"/>
          </p:cNvCxnSpPr>
          <p:nvPr/>
        </p:nvCxnSpPr>
        <p:spPr>
          <a:xfrm>
            <a:off x="6876256" y="633969"/>
            <a:ext cx="935229" cy="18002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219197" y="1563638"/>
            <a:ext cx="18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Comic Sans MS" pitchFamily="66" charset="0"/>
              </a:rPr>
              <a:t>l</a:t>
            </a:r>
            <a:r>
              <a:rPr lang="en-US" sz="1400" dirty="0" smtClean="0">
                <a:latin typeface="Comic Sans MS" pitchFamily="66" charset="0"/>
              </a:rPr>
              <a:t>ive – lived</a:t>
            </a:r>
          </a:p>
          <a:p>
            <a:r>
              <a:rPr lang="en-US" sz="1400" dirty="0">
                <a:latin typeface="Comic Sans MS" pitchFamily="66" charset="0"/>
              </a:rPr>
              <a:t>w</a:t>
            </a:r>
            <a:r>
              <a:rPr lang="en-US" sz="1400" dirty="0" smtClean="0">
                <a:latin typeface="Comic Sans MS" pitchFamily="66" charset="0"/>
              </a:rPr>
              <a:t>ork – worked</a:t>
            </a:r>
          </a:p>
          <a:p>
            <a:r>
              <a:rPr lang="en-US" sz="1400" dirty="0">
                <a:latin typeface="Comic Sans MS" pitchFamily="66" charset="0"/>
              </a:rPr>
              <a:t>s</a:t>
            </a:r>
            <a:r>
              <a:rPr lang="en-US" sz="1400" dirty="0" smtClean="0">
                <a:latin typeface="Comic Sans MS" pitchFamily="66" charset="0"/>
              </a:rPr>
              <a:t>tart - started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9397" y="1565176"/>
            <a:ext cx="18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Comic Sans MS" pitchFamily="66" charset="0"/>
              </a:rPr>
              <a:t>g</a:t>
            </a:r>
            <a:r>
              <a:rPr lang="en-US" sz="1400" dirty="0" smtClean="0">
                <a:latin typeface="Comic Sans MS" pitchFamily="66" charset="0"/>
              </a:rPr>
              <a:t>o – went</a:t>
            </a:r>
          </a:p>
          <a:p>
            <a:r>
              <a:rPr lang="en-US" sz="1400" dirty="0">
                <a:latin typeface="Comic Sans MS" pitchFamily="66" charset="0"/>
              </a:rPr>
              <a:t>b</a:t>
            </a:r>
            <a:r>
              <a:rPr lang="en-US" sz="1400" dirty="0" smtClean="0">
                <a:latin typeface="Comic Sans MS" pitchFamily="66" charset="0"/>
              </a:rPr>
              <a:t>uild – built</a:t>
            </a:r>
          </a:p>
          <a:p>
            <a:r>
              <a:rPr lang="en-US" sz="1400" dirty="0">
                <a:latin typeface="Comic Sans MS" pitchFamily="66" charset="0"/>
              </a:rPr>
              <a:t>c</a:t>
            </a:r>
            <a:r>
              <a:rPr lang="en-US" sz="1400" dirty="0" smtClean="0">
                <a:latin typeface="Comic Sans MS" pitchFamily="66" charset="0"/>
              </a:rPr>
              <a:t>ome - came</a:t>
            </a:r>
            <a:endParaRPr lang="ru-RU" sz="1400" dirty="0">
              <a:latin typeface="Comic Sans MS" pitchFamily="66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74303"/>
            <a:ext cx="3456384" cy="2097233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47664" y="3507854"/>
            <a:ext cx="3024336" cy="15841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400" b="1" dirty="0" smtClean="0">
                <a:latin typeface="Comic Sans MS" pitchFamily="66" charset="0"/>
              </a:rPr>
              <a:t>Yesterday</a:t>
            </a:r>
            <a:r>
              <a:rPr lang="en-US" sz="1400" dirty="0" smtClean="0">
                <a:latin typeface="Comic Sans MS" pitchFamily="66" charset="0"/>
              </a:rPr>
              <a:t> – </a:t>
            </a:r>
            <a:r>
              <a:rPr lang="ru-RU" sz="1400" dirty="0" smtClean="0">
                <a:latin typeface="Comic Sans MS" pitchFamily="66" charset="0"/>
              </a:rPr>
              <a:t>вчера</a:t>
            </a:r>
          </a:p>
          <a:p>
            <a:pPr algn="ctr">
              <a:lnSpc>
                <a:spcPct val="150000"/>
              </a:lnSpc>
            </a:pPr>
            <a:r>
              <a:rPr lang="en-US" sz="1400" b="1" dirty="0" smtClean="0">
                <a:latin typeface="Comic Sans MS" pitchFamily="66" charset="0"/>
              </a:rPr>
              <a:t>Last night</a:t>
            </a:r>
            <a:r>
              <a:rPr lang="ru-RU" sz="1400" b="1" dirty="0" smtClean="0">
                <a:latin typeface="Comic Sans MS" pitchFamily="66" charset="0"/>
              </a:rPr>
              <a:t>/</a:t>
            </a:r>
            <a:r>
              <a:rPr lang="en-US" sz="1400" b="1" dirty="0" smtClean="0">
                <a:latin typeface="Comic Sans MS" pitchFamily="66" charset="0"/>
              </a:rPr>
              <a:t>week/year </a:t>
            </a:r>
            <a:r>
              <a:rPr lang="en-US" sz="1400" dirty="0" smtClean="0">
                <a:latin typeface="Comic Sans MS" pitchFamily="66" charset="0"/>
              </a:rPr>
              <a:t>– </a:t>
            </a:r>
            <a:r>
              <a:rPr lang="ru-RU" sz="1400" dirty="0" smtClean="0">
                <a:latin typeface="Comic Sans MS" pitchFamily="66" charset="0"/>
              </a:rPr>
              <a:t>прошлой ночью/неделю/год</a:t>
            </a:r>
          </a:p>
          <a:p>
            <a:pPr algn="ctr">
              <a:lnSpc>
                <a:spcPct val="150000"/>
              </a:lnSpc>
            </a:pPr>
            <a:r>
              <a:rPr lang="en-US" sz="1400" b="1" dirty="0" smtClean="0">
                <a:latin typeface="Comic Sans MS" pitchFamily="66" charset="0"/>
              </a:rPr>
              <a:t>Three days ago </a:t>
            </a:r>
            <a:r>
              <a:rPr lang="en-US" sz="1400" dirty="0" smtClean="0">
                <a:latin typeface="Comic Sans MS" pitchFamily="66" charset="0"/>
              </a:rPr>
              <a:t>– </a:t>
            </a:r>
            <a:r>
              <a:rPr lang="ru-RU" sz="1400" dirty="0" smtClean="0">
                <a:latin typeface="Comic Sans MS" pitchFamily="66" charset="0"/>
              </a:rPr>
              <a:t>три дня назад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3507854"/>
            <a:ext cx="1368152" cy="5040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Key words: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556" y="2707369"/>
            <a:ext cx="3581400" cy="21050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081" y="2726419"/>
            <a:ext cx="3571875" cy="20669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618" y="2964544"/>
            <a:ext cx="3343275" cy="15906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8100392" y="2211710"/>
            <a:ext cx="936104" cy="36004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 pitchFamily="66" charset="0"/>
              </a:rPr>
              <a:t>To be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23" t="62764" r="26758" b="28734"/>
          <a:stretch/>
        </p:blipFill>
        <p:spPr bwMode="auto">
          <a:xfrm>
            <a:off x="1555676" y="4260629"/>
            <a:ext cx="3957908" cy="62193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107504" y="4051162"/>
            <a:ext cx="1368152" cy="104086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Spelling rules for adding -</a:t>
            </a:r>
            <a:r>
              <a:rPr lang="en-US" dirty="0" err="1" smtClean="0">
                <a:latin typeface="Comic Sans MS" pitchFamily="66" charset="0"/>
              </a:rPr>
              <a:t>ed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82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6805" y="195486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Rewrite the sentences, using the words in brackets.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27534"/>
            <a:ext cx="4104456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Sharon </a:t>
            </a:r>
            <a:r>
              <a:rPr lang="en-US" sz="2000" b="1" dirty="0" smtClean="0">
                <a:latin typeface="Comic Sans MS" pitchFamily="66" charset="0"/>
              </a:rPr>
              <a:t>moves</a:t>
            </a:r>
            <a:r>
              <a:rPr lang="en-US" sz="2000" dirty="0" smtClean="0">
                <a:latin typeface="Comic Sans MS" pitchFamily="66" charset="0"/>
              </a:rPr>
              <a:t> to San Francisco. </a:t>
            </a:r>
          </a:p>
          <a:p>
            <a:pPr algn="ctr"/>
            <a:r>
              <a:rPr lang="en-US" sz="2000" dirty="0" smtClean="0">
                <a:latin typeface="Comic Sans MS" pitchFamily="66" charset="0"/>
              </a:rPr>
              <a:t>(last month) 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52392" y="627534"/>
            <a:ext cx="4104456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Sharon </a:t>
            </a:r>
            <a:r>
              <a:rPr lang="en-US" sz="2000" b="1" dirty="0" smtClean="0">
                <a:latin typeface="Comic Sans MS" pitchFamily="66" charset="0"/>
              </a:rPr>
              <a:t>moved</a:t>
            </a:r>
            <a:r>
              <a:rPr lang="en-US" sz="2000" dirty="0" smtClean="0">
                <a:latin typeface="Comic Sans MS" pitchFamily="66" charset="0"/>
              </a:rPr>
              <a:t> to San Francisco last month.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709321"/>
            <a:ext cx="4104456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The town </a:t>
            </a:r>
            <a:r>
              <a:rPr lang="en-US" sz="2000" b="1" dirty="0" smtClean="0">
                <a:latin typeface="Comic Sans MS" pitchFamily="66" charset="0"/>
              </a:rPr>
              <a:t>is</a:t>
            </a:r>
            <a:r>
              <a:rPr lang="en-US" sz="2000" dirty="0" smtClean="0">
                <a:latin typeface="Comic Sans MS" pitchFamily="66" charset="0"/>
              </a:rPr>
              <a:t> busy. (50 years ago)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52392" y="1709321"/>
            <a:ext cx="4104456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The town </a:t>
            </a:r>
            <a:r>
              <a:rPr lang="en-US" sz="2000" b="1" dirty="0" smtClean="0">
                <a:latin typeface="Comic Sans MS" pitchFamily="66" charset="0"/>
              </a:rPr>
              <a:t>was</a:t>
            </a:r>
            <a:r>
              <a:rPr lang="en-US" sz="2000" dirty="0" smtClean="0">
                <a:latin typeface="Comic Sans MS" pitchFamily="66" charset="0"/>
              </a:rPr>
              <a:t> busy 50 years ago.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2791108"/>
            <a:ext cx="4104456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His father </a:t>
            </a:r>
            <a:r>
              <a:rPr lang="en-US" sz="2000" b="1" dirty="0" smtClean="0">
                <a:latin typeface="Comic Sans MS" pitchFamily="66" charset="0"/>
              </a:rPr>
              <a:t>works</a:t>
            </a:r>
            <a:r>
              <a:rPr lang="en-US" sz="2000" dirty="0" smtClean="0">
                <a:latin typeface="Comic Sans MS" pitchFamily="66" charset="0"/>
              </a:rPr>
              <a:t> in a mine. </a:t>
            </a:r>
          </a:p>
          <a:p>
            <a:pPr algn="ctr"/>
            <a:r>
              <a:rPr lang="en-US" sz="2000" dirty="0" smtClean="0">
                <a:latin typeface="Comic Sans MS" pitchFamily="66" charset="0"/>
              </a:rPr>
              <a:t>(in 1995)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52392" y="2791108"/>
            <a:ext cx="4104456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His father </a:t>
            </a:r>
            <a:r>
              <a:rPr lang="en-US" sz="2000" b="1" dirty="0" smtClean="0">
                <a:latin typeface="Comic Sans MS" pitchFamily="66" charset="0"/>
              </a:rPr>
              <a:t>worked</a:t>
            </a:r>
            <a:r>
              <a:rPr lang="en-US" sz="2000" dirty="0" smtClean="0">
                <a:latin typeface="Comic Sans MS" pitchFamily="66" charset="0"/>
              </a:rPr>
              <a:t> in a mine in 1995.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872896"/>
            <a:ext cx="4104456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She often </a:t>
            </a:r>
            <a:r>
              <a:rPr lang="en-US" sz="2000" b="1" dirty="0" smtClean="0">
                <a:latin typeface="Comic Sans MS" pitchFamily="66" charset="0"/>
              </a:rPr>
              <a:t>visits</a:t>
            </a:r>
            <a:r>
              <a:rPr lang="en-US" sz="2000" dirty="0" smtClean="0">
                <a:latin typeface="Comic Sans MS" pitchFamily="66" charset="0"/>
              </a:rPr>
              <a:t> her grandma. (yesterday)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52392" y="3872896"/>
            <a:ext cx="4104456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She </a:t>
            </a:r>
            <a:r>
              <a:rPr lang="en-US" sz="2000" b="1" dirty="0" smtClean="0">
                <a:latin typeface="Comic Sans MS" pitchFamily="66" charset="0"/>
              </a:rPr>
              <a:t>visited</a:t>
            </a:r>
            <a:r>
              <a:rPr lang="en-US" sz="2000" dirty="0" smtClean="0">
                <a:latin typeface="Comic Sans MS" pitchFamily="66" charset="0"/>
              </a:rPr>
              <a:t> her grandma yesterday.</a:t>
            </a:r>
            <a:endParaRPr lang="ru-RU" sz="2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45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7494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Write the past simple of the verbs in the correct box. </a:t>
            </a:r>
          </a:p>
          <a:p>
            <a:r>
              <a:rPr lang="en-US" dirty="0" smtClean="0">
                <a:latin typeface="Comic Sans MS" pitchFamily="66" charset="0"/>
              </a:rPr>
              <a:t>Listen and check.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" name="Ex. 6a, p. 6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44208" y="64840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1347614"/>
            <a:ext cx="1296144" cy="6480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/ıd/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373728"/>
            <a:ext cx="1296144" cy="6480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/t/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399842"/>
            <a:ext cx="1296144" cy="6480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/d/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53807" y="716635"/>
            <a:ext cx="1707813" cy="403418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omic Sans MS" pitchFamily="66" charset="0"/>
              </a:rPr>
              <a:t>w</a:t>
            </a:r>
            <a:r>
              <a:rPr lang="en-US" sz="2000" b="1" dirty="0" smtClean="0">
                <a:latin typeface="Comic Sans MS" pitchFamily="66" charset="0"/>
              </a:rPr>
              <a:t>ant</a:t>
            </a:r>
          </a:p>
          <a:p>
            <a:pPr algn="ctr"/>
            <a:r>
              <a:rPr lang="en-US" sz="2000" b="1" dirty="0" smtClean="0">
                <a:latin typeface="Comic Sans MS" pitchFamily="66" charset="0"/>
              </a:rPr>
              <a:t>open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w</a:t>
            </a:r>
            <a:r>
              <a:rPr lang="en-US" sz="2000" b="1" dirty="0" smtClean="0">
                <a:latin typeface="Comic Sans MS" pitchFamily="66" charset="0"/>
              </a:rPr>
              <a:t>ash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w</a:t>
            </a:r>
            <a:r>
              <a:rPr lang="en-US" sz="2000" b="1" dirty="0" smtClean="0">
                <a:latin typeface="Comic Sans MS" pitchFamily="66" charset="0"/>
              </a:rPr>
              <a:t>ork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c</a:t>
            </a:r>
            <a:r>
              <a:rPr lang="en-US" sz="2000" b="1" dirty="0" smtClean="0">
                <a:latin typeface="Comic Sans MS" pitchFamily="66" charset="0"/>
              </a:rPr>
              <a:t>arry 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c</a:t>
            </a:r>
            <a:r>
              <a:rPr lang="en-US" sz="2000" b="1" dirty="0" smtClean="0">
                <a:latin typeface="Comic Sans MS" pitchFamily="66" charset="0"/>
              </a:rPr>
              <a:t>ook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c</a:t>
            </a:r>
            <a:r>
              <a:rPr lang="en-US" sz="2000" b="1" dirty="0" smtClean="0">
                <a:latin typeface="Comic Sans MS" pitchFamily="66" charset="0"/>
              </a:rPr>
              <a:t>lean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w</a:t>
            </a:r>
            <a:r>
              <a:rPr lang="en-US" sz="2000" b="1" dirty="0" smtClean="0">
                <a:latin typeface="Comic Sans MS" pitchFamily="66" charset="0"/>
              </a:rPr>
              <a:t>atch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p</a:t>
            </a:r>
            <a:r>
              <a:rPr lang="en-US" sz="2000" b="1" dirty="0" smtClean="0">
                <a:latin typeface="Comic Sans MS" pitchFamily="66" charset="0"/>
              </a:rPr>
              <a:t>lay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v</a:t>
            </a:r>
            <a:r>
              <a:rPr lang="en-US" sz="2000" b="1" dirty="0" smtClean="0">
                <a:latin typeface="Comic Sans MS" pitchFamily="66" charset="0"/>
              </a:rPr>
              <a:t>isit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t</a:t>
            </a:r>
            <a:r>
              <a:rPr lang="en-US" sz="2000" b="1" dirty="0" smtClean="0">
                <a:latin typeface="Comic Sans MS" pitchFamily="66" charset="0"/>
              </a:rPr>
              <a:t>ravel</a:t>
            </a:r>
          </a:p>
          <a:p>
            <a:pPr algn="ctr"/>
            <a:r>
              <a:rPr lang="en-US" sz="2000" b="1" dirty="0" smtClean="0">
                <a:latin typeface="Comic Sans MS" pitchFamily="66" charset="0"/>
              </a:rPr>
              <a:t>listen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106" y="1507646"/>
            <a:ext cx="914400" cy="2476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51" y="1507646"/>
            <a:ext cx="790575" cy="2571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293" y="2559650"/>
            <a:ext cx="885825" cy="2571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241" y="2559650"/>
            <a:ext cx="838200" cy="2571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564" y="2559650"/>
            <a:ext cx="1000125" cy="2571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075" y="2550125"/>
            <a:ext cx="942975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581" y="3438128"/>
            <a:ext cx="923925" cy="2952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465" y="3447653"/>
            <a:ext cx="828675" cy="2762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099" y="3457178"/>
            <a:ext cx="914400" cy="2571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457" y="3428603"/>
            <a:ext cx="800100" cy="3143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530" y="3922213"/>
            <a:ext cx="962025" cy="26670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50" y="3912688"/>
            <a:ext cx="914400" cy="2857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7439661" y="1059582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439661" y="1377141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439661" y="4443958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439661" y="1685617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439661" y="1981541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439661" y="2294710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439661" y="2607576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439661" y="2931790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439661" y="3219822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439661" y="3557825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7439661" y="3811423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439661" y="4156381"/>
            <a:ext cx="93610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12700"/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71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3" dur="373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00940"/>
            <a:ext cx="8280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Use the verbs in the past simple to make sentences about yourself.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53807" y="716635"/>
            <a:ext cx="1707813" cy="403418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omic Sans MS" pitchFamily="66" charset="0"/>
              </a:rPr>
              <a:t>w</a:t>
            </a:r>
            <a:r>
              <a:rPr lang="en-US" sz="2000" b="1" dirty="0" smtClean="0">
                <a:latin typeface="Comic Sans MS" pitchFamily="66" charset="0"/>
              </a:rPr>
              <a:t>ant</a:t>
            </a:r>
          </a:p>
          <a:p>
            <a:pPr algn="ctr"/>
            <a:r>
              <a:rPr lang="en-US" sz="2000" b="1" dirty="0" smtClean="0">
                <a:latin typeface="Comic Sans MS" pitchFamily="66" charset="0"/>
              </a:rPr>
              <a:t>open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w</a:t>
            </a:r>
            <a:r>
              <a:rPr lang="en-US" sz="2000" b="1" dirty="0" smtClean="0">
                <a:latin typeface="Comic Sans MS" pitchFamily="66" charset="0"/>
              </a:rPr>
              <a:t>ash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w</a:t>
            </a:r>
            <a:r>
              <a:rPr lang="en-US" sz="2000" b="1" dirty="0" smtClean="0">
                <a:latin typeface="Comic Sans MS" pitchFamily="66" charset="0"/>
              </a:rPr>
              <a:t>ork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c</a:t>
            </a:r>
            <a:r>
              <a:rPr lang="en-US" sz="2000" b="1" dirty="0" smtClean="0">
                <a:latin typeface="Comic Sans MS" pitchFamily="66" charset="0"/>
              </a:rPr>
              <a:t>arry 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c</a:t>
            </a:r>
            <a:r>
              <a:rPr lang="en-US" sz="2000" b="1" dirty="0" smtClean="0">
                <a:latin typeface="Comic Sans MS" pitchFamily="66" charset="0"/>
              </a:rPr>
              <a:t>ook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c</a:t>
            </a:r>
            <a:r>
              <a:rPr lang="en-US" sz="2000" b="1" dirty="0" smtClean="0">
                <a:latin typeface="Comic Sans MS" pitchFamily="66" charset="0"/>
              </a:rPr>
              <a:t>lean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w</a:t>
            </a:r>
            <a:r>
              <a:rPr lang="en-US" sz="2000" b="1" dirty="0" smtClean="0">
                <a:latin typeface="Comic Sans MS" pitchFamily="66" charset="0"/>
              </a:rPr>
              <a:t>atch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p</a:t>
            </a:r>
            <a:r>
              <a:rPr lang="en-US" sz="2000" b="1" dirty="0" smtClean="0">
                <a:latin typeface="Comic Sans MS" pitchFamily="66" charset="0"/>
              </a:rPr>
              <a:t>lay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v</a:t>
            </a:r>
            <a:r>
              <a:rPr lang="en-US" sz="2000" b="1" dirty="0" smtClean="0">
                <a:latin typeface="Comic Sans MS" pitchFamily="66" charset="0"/>
              </a:rPr>
              <a:t>isit</a:t>
            </a:r>
          </a:p>
          <a:p>
            <a:pPr algn="ctr"/>
            <a:r>
              <a:rPr lang="en-US" sz="2000" b="1" dirty="0">
                <a:latin typeface="Comic Sans MS" pitchFamily="66" charset="0"/>
              </a:rPr>
              <a:t>t</a:t>
            </a:r>
            <a:r>
              <a:rPr lang="en-US" sz="2000" b="1" dirty="0" smtClean="0">
                <a:latin typeface="Comic Sans MS" pitchFamily="66" charset="0"/>
              </a:rPr>
              <a:t>ravel</a:t>
            </a:r>
          </a:p>
          <a:p>
            <a:pPr algn="ctr"/>
            <a:r>
              <a:rPr lang="en-US" sz="2000" b="1" dirty="0" smtClean="0">
                <a:latin typeface="Comic Sans MS" pitchFamily="66" charset="0"/>
              </a:rPr>
              <a:t>listen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2643759"/>
            <a:ext cx="1656184" cy="210706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*last night *yesterday *last weekend *last summer *yesterday afternoon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70" y="716635"/>
            <a:ext cx="1838850" cy="1271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4" y="2103234"/>
            <a:ext cx="2303644" cy="1580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70" y="2103234"/>
            <a:ext cx="1838850" cy="1580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70" y="3791996"/>
            <a:ext cx="1838850" cy="1185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716634"/>
            <a:ext cx="2485155" cy="1271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716634"/>
            <a:ext cx="2358655" cy="1696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3791996"/>
            <a:ext cx="1414051" cy="1185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067" y="3792093"/>
            <a:ext cx="1105713" cy="11856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1564842"/>
            <a:ext cx="1152128" cy="3588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 I washed…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47556" y="716635"/>
            <a:ext cx="1199938" cy="3588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I visited…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52020" y="1933347"/>
            <a:ext cx="1071314" cy="3588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I played …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3219822"/>
            <a:ext cx="1113268" cy="3588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I cooked..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47556" y="3234170"/>
            <a:ext cx="1121143" cy="3588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I carried …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2870" y="3783785"/>
            <a:ext cx="1190778" cy="3588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I cleaned …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32112" y="4571407"/>
            <a:ext cx="1215444" cy="3588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I opened …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785067" y="3730003"/>
            <a:ext cx="1230479" cy="3588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I watched …</a:t>
            </a:r>
            <a:endParaRPr lang="ru-RU" sz="1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1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3478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Work in pairs. Imagine you are interviewing a person who lived in Mineral Park. Use the prompts to ask and answer questions.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843558"/>
            <a:ext cx="2880320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work / mines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467627"/>
            <a:ext cx="2880320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t</a:t>
            </a:r>
            <a:r>
              <a:rPr lang="en-US" dirty="0" smtClean="0">
                <a:latin typeface="Comic Sans MS" pitchFamily="66" charset="0"/>
              </a:rPr>
              <a:t>ravel / by cars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091696"/>
            <a:ext cx="2880320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move / other towns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715766"/>
            <a:ext cx="2880320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live / blocks of flats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981200"/>
            <a:ext cx="4953000" cy="3162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ая выноска 3"/>
          <p:cNvSpPr/>
          <p:nvPr/>
        </p:nvSpPr>
        <p:spPr>
          <a:xfrm>
            <a:off x="5580112" y="699542"/>
            <a:ext cx="3312368" cy="1056117"/>
          </a:xfrm>
          <a:prstGeom prst="wedgeRectCallout">
            <a:avLst>
              <a:gd name="adj1" fmla="val 2695"/>
              <a:gd name="adj2" fmla="val 10874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Did people work in the mines?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971600" y="3363838"/>
            <a:ext cx="3312368" cy="1056117"/>
          </a:xfrm>
          <a:prstGeom prst="wedgeRectCallout">
            <a:avLst>
              <a:gd name="adj1" fmla="val 83943"/>
              <a:gd name="adj2" fmla="val -8114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Yes, they did.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5586327" y="699541"/>
            <a:ext cx="3312368" cy="1056117"/>
          </a:xfrm>
          <a:prstGeom prst="wedgeRectCallout">
            <a:avLst>
              <a:gd name="adj1" fmla="val 2695"/>
              <a:gd name="adj2" fmla="val 10874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Did people travel by cars?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997480" y="3363838"/>
            <a:ext cx="3312368" cy="1056117"/>
          </a:xfrm>
          <a:prstGeom prst="wedgeRectCallout">
            <a:avLst>
              <a:gd name="adj1" fmla="val 83943"/>
              <a:gd name="adj2" fmla="val -8114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No, they didn’t. They travelled on horses.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5586327" y="699542"/>
            <a:ext cx="3312368" cy="1056117"/>
          </a:xfrm>
          <a:prstGeom prst="wedgeRectCallout">
            <a:avLst>
              <a:gd name="adj1" fmla="val 2695"/>
              <a:gd name="adj2" fmla="val 10874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Did people move to other towns?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1" name="Прямоугольная выноска 20"/>
          <p:cNvSpPr/>
          <p:nvPr/>
        </p:nvSpPr>
        <p:spPr>
          <a:xfrm>
            <a:off x="997480" y="3363838"/>
            <a:ext cx="3312368" cy="1056117"/>
          </a:xfrm>
          <a:prstGeom prst="wedgeRectCallout">
            <a:avLst>
              <a:gd name="adj1" fmla="val 83943"/>
              <a:gd name="adj2" fmla="val -8114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Yes, they did. There was a railway station.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5583607" y="707941"/>
            <a:ext cx="3312368" cy="1056117"/>
          </a:xfrm>
          <a:prstGeom prst="wedgeRectCallout">
            <a:avLst>
              <a:gd name="adj1" fmla="val 2695"/>
              <a:gd name="adj2" fmla="val 10874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Did people live in blocks of flats?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3" name="Прямоугольная выноска 22"/>
          <p:cNvSpPr/>
          <p:nvPr/>
        </p:nvSpPr>
        <p:spPr>
          <a:xfrm>
            <a:off x="1002385" y="3363838"/>
            <a:ext cx="3312368" cy="1056117"/>
          </a:xfrm>
          <a:prstGeom prst="wedgeRectCallout">
            <a:avLst>
              <a:gd name="adj1" fmla="val 83943"/>
              <a:gd name="adj2" fmla="val -8114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No, they didn’t.</a:t>
            </a:r>
            <a:endParaRPr lang="ru-RU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51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93424"/>
            <a:ext cx="8096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37783"/>
            <a:ext cx="7143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23478"/>
            <a:ext cx="44401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Listen and repeat. Can you think of more words that have the same pronunciation but different spelling?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" name="Ex. 9, p. 6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07904" y="1115928"/>
            <a:ext cx="380802" cy="38080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539552" y="1635646"/>
            <a:ext cx="129614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where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00254" y="1635646"/>
            <a:ext cx="129614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were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359318"/>
            <a:ext cx="3837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Where were you born?</a:t>
            </a:r>
            <a:endParaRPr lang="ru-RU" sz="2400" dirty="0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427984" y="123478"/>
            <a:ext cx="0" cy="280831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0034" y="3331550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Comic Sans MS" pitchFamily="66" charset="0"/>
              </a:rPr>
              <a:t>Write a short paragraph about what your town was like 100 years ago. Think about: </a:t>
            </a:r>
            <a:r>
              <a:rPr lang="en-US" sz="2000" b="1" dirty="0" smtClean="0">
                <a:latin typeface="Comic Sans MS" pitchFamily="66" charset="0"/>
              </a:rPr>
              <a:t>shops, streets, transports</a:t>
            </a:r>
            <a:r>
              <a:rPr lang="en-US" sz="2000" dirty="0" smtClean="0">
                <a:latin typeface="Comic Sans MS" pitchFamily="66" charset="0"/>
              </a:rPr>
              <a:t>.</a:t>
            </a:r>
            <a:endParaRPr lang="ru-RU" sz="2000" dirty="0">
              <a:latin typeface="Comic Sans MS" pitchFamily="66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52454" y="3003798"/>
            <a:ext cx="29439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4" y="81934"/>
            <a:ext cx="2328640" cy="1502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806" y="1635646"/>
            <a:ext cx="2672333" cy="1683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5" y="3393671"/>
            <a:ext cx="2328639" cy="1647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843" y="4256921"/>
            <a:ext cx="1177110" cy="796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948264" y="739457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Pskov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41867" y="3993269"/>
            <a:ext cx="2047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Saint-Petersburg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73397" y="2220818"/>
            <a:ext cx="104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Moscow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16355"/>
            <a:ext cx="4010025" cy="168592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91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5094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716016" y="195486"/>
            <a:ext cx="417646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Comic Sans MS" pitchFamily="66" charset="0"/>
              </a:rPr>
              <a:t>Workbook 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267494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Match the pictures to the places in the list.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987574"/>
            <a:ext cx="2376264" cy="3335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 smtClean="0">
                <a:latin typeface="Comic Sans MS" pitchFamily="66" charset="0"/>
              </a:rPr>
              <a:t>School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 smtClean="0">
                <a:latin typeface="Comic Sans MS" pitchFamily="66" charset="0"/>
              </a:rPr>
              <a:t>Post office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 smtClean="0">
                <a:latin typeface="Comic Sans MS" pitchFamily="66" charset="0"/>
              </a:rPr>
              <a:t>Saloon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 smtClean="0">
                <a:latin typeface="Comic Sans MS" pitchFamily="66" charset="0"/>
              </a:rPr>
              <a:t>Restaurant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 smtClean="0">
                <a:latin typeface="Comic Sans MS" pitchFamily="66" charset="0"/>
              </a:rPr>
              <a:t>Newsagent’s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 smtClean="0">
                <a:latin typeface="Comic Sans MS" pitchFamily="66" charset="0"/>
              </a:rPr>
              <a:t>Railway station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85062"/>
            <a:ext cx="3810744" cy="3341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5004048" y="3982263"/>
            <a:ext cx="3816424" cy="104441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latin typeface="Comic Sans MS" pitchFamily="66" charset="0"/>
              </a:rPr>
              <a:t>Post office</a:t>
            </a:r>
            <a:endParaRPr lang="ru-RU" sz="4800" dirty="0">
              <a:latin typeface="Comic Sans MS" pitchFamily="66" charset="0"/>
            </a:endParaRPr>
          </a:p>
        </p:txBody>
      </p:sp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211" y="1685062"/>
            <a:ext cx="4174261" cy="3429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004048" y="3959255"/>
            <a:ext cx="3816424" cy="104441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School 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165" y="1685062"/>
            <a:ext cx="4043118" cy="3205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5004048" y="3959254"/>
            <a:ext cx="3816424" cy="104441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Newsagents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784" y="1685062"/>
            <a:ext cx="3957499" cy="3369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5004048" y="3959255"/>
            <a:ext cx="3816424" cy="104441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Railway station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812" y="1663433"/>
            <a:ext cx="3937922" cy="3412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5004048" y="3959255"/>
            <a:ext cx="3816424" cy="104441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latin typeface="Comic Sans MS" pitchFamily="66" charset="0"/>
              </a:rPr>
              <a:t>Restaurant </a:t>
            </a:r>
            <a:endParaRPr lang="ru-RU" sz="4800" dirty="0">
              <a:latin typeface="Comic Sans MS" pitchFamily="66" charset="0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6" r="4733"/>
          <a:stretch/>
        </p:blipFill>
        <p:spPr bwMode="auto">
          <a:xfrm>
            <a:off x="4669754" y="1727626"/>
            <a:ext cx="4081939" cy="3348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5004048" y="3959255"/>
            <a:ext cx="3816424" cy="104441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latin typeface="Comic Sans MS" pitchFamily="66" charset="0"/>
              </a:rPr>
              <a:t>Saloon </a:t>
            </a:r>
            <a:endParaRPr lang="ru-RU" sz="4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11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6" grpId="0" animBg="1"/>
      <p:bldP spid="28" grpId="0" animBg="1"/>
      <p:bldP spid="30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0"/>
          <a:stretch/>
        </p:blipFill>
        <p:spPr bwMode="auto">
          <a:xfrm>
            <a:off x="0" y="555526"/>
            <a:ext cx="5455446" cy="446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149" y="51470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Choose the correct item.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75856" y="1131590"/>
            <a:ext cx="1440160" cy="43204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988096" y="1779662"/>
            <a:ext cx="1440160" cy="43204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131840" y="2427734"/>
            <a:ext cx="1440160" cy="43204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95536" y="3507854"/>
            <a:ext cx="1440160" cy="43204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969499" y="4443958"/>
            <a:ext cx="1440160" cy="43204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02482"/>
            <a:ext cx="3872351" cy="4019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2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23478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Look at Becky’s weekend ‘to do’ list. Ask and answer, as in the example.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165" y="512573"/>
            <a:ext cx="4581525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541273"/>
            <a:ext cx="4320480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Did Becky tidy her room?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23520" y="1541272"/>
            <a:ext cx="2484784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Yes, she did.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071086"/>
            <a:ext cx="4320480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Did Becky wash her dad’s car?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23520" y="2071086"/>
            <a:ext cx="2484784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Yes, she did.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583458"/>
            <a:ext cx="4320480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Did Becky clean the house?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23520" y="2583458"/>
            <a:ext cx="2484784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Yes, she did.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3109879"/>
            <a:ext cx="4320480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Did Becky work on her computer?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23520" y="3109879"/>
            <a:ext cx="2484784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No, she didn’t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3636300"/>
            <a:ext cx="4320480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Did Becky finish her homework?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23520" y="3636300"/>
            <a:ext cx="2484784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No, she didn’t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4162721"/>
            <a:ext cx="4320480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Did Becky visit her grandparents?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23520" y="4162721"/>
            <a:ext cx="2484784" cy="5264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No, she didn’t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65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1"/>
          <a:stretch/>
        </p:blipFill>
        <p:spPr bwMode="auto">
          <a:xfrm>
            <a:off x="179512" y="195486"/>
            <a:ext cx="2189615" cy="1457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137" y="195486"/>
            <a:ext cx="2168843" cy="1457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21"/>
          <a:stretch/>
        </p:blipFill>
        <p:spPr bwMode="auto">
          <a:xfrm>
            <a:off x="4788024" y="195485"/>
            <a:ext cx="1924503" cy="1457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7"/>
          <a:stretch/>
        </p:blipFill>
        <p:spPr bwMode="auto">
          <a:xfrm>
            <a:off x="6804248" y="195486"/>
            <a:ext cx="1927028" cy="1457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46107"/>
            <a:ext cx="2189615" cy="14899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617" y="1746108"/>
            <a:ext cx="2239459" cy="14899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46108"/>
            <a:ext cx="1924503" cy="14899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46107"/>
            <a:ext cx="1927028" cy="14899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251520" y="3605216"/>
            <a:ext cx="180020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369127" y="3605216"/>
            <a:ext cx="180020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deserted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473910" y="3605216"/>
            <a:ext cx="180020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quite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712527" y="3605216"/>
            <a:ext cx="180020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beautiful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4403615"/>
            <a:ext cx="180020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crowded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369127" y="4397304"/>
            <a:ext cx="180020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busy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473910" y="4397304"/>
            <a:ext cx="180020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ugly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712527" y="4403615"/>
            <a:ext cx="180020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polluted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22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1022E-16 L 0.2599 -0.524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-2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022E-16 L 0.26059 -0.5160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1" y="-25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04877 L -0.18611 -0.1592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4" y="-10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022E-16 L 0.01406 -0.2080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-10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7284E-6 L 0.71267 -0.642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25" y="-32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22761 -0.3756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89" y="-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6 L 0.03837 -0.3478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-1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7284E-6 L -0.70261 -0.6567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39" y="-328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329"/>
            <a:ext cx="5095875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24128" y="267494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Find and circle the past simple forms of the verbs below.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418" y="1491630"/>
            <a:ext cx="3442559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 rot="19487253">
            <a:off x="1959482" y="1816984"/>
            <a:ext cx="2622405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95736" y="1139141"/>
            <a:ext cx="2304256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95736" y="474992"/>
            <a:ext cx="2808312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95736" y="1707654"/>
            <a:ext cx="2304256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 rot="5400000">
            <a:off x="4036917" y="1746232"/>
            <a:ext cx="1502213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36068" y="3507854"/>
            <a:ext cx="1944216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 rot="5400000">
            <a:off x="1800818" y="3875412"/>
            <a:ext cx="1569140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 rot="19487253">
            <a:off x="2572521" y="3520352"/>
            <a:ext cx="2622405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466791" y="2895786"/>
            <a:ext cx="2622405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75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7494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clean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844902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busy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5095" y="1420966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beautiful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095" y="1997030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crowded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5095" y="2573094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ugly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3149158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polluted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3725222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deserted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5095" y="4301286"/>
            <a:ext cx="230425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quiet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267494"/>
            <a:ext cx="230425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чистый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844902"/>
            <a:ext cx="230425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omic Sans MS" pitchFamily="66" charset="0"/>
              </a:rPr>
              <a:t>з</a:t>
            </a:r>
            <a:r>
              <a:rPr lang="ru-RU" sz="2000" dirty="0" smtClean="0">
                <a:latin typeface="Comic Sans MS" pitchFamily="66" charset="0"/>
              </a:rPr>
              <a:t>анятой, суетливый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5095" y="1420966"/>
            <a:ext cx="230425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красивый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5095" y="1997030"/>
            <a:ext cx="230425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переполненный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5095" y="2573094"/>
            <a:ext cx="230425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уродливый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3149158"/>
            <a:ext cx="230425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загрязненный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9512" y="3725222"/>
            <a:ext cx="230425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пустынный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5095" y="4301286"/>
            <a:ext cx="230425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тихий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60607" y="1132934"/>
            <a:ext cx="23042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clean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436671" y="1869751"/>
            <a:ext cx="23042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busy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36630" y="1869751"/>
            <a:ext cx="23042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beautiful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77031" y="1132934"/>
            <a:ext cx="23042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crowded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677031" y="3092639"/>
            <a:ext cx="2304256" cy="57606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ugly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60607" y="3092639"/>
            <a:ext cx="2304256" cy="57606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polluted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063286" y="3848812"/>
            <a:ext cx="2304256" cy="57606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deserted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36671" y="3839700"/>
            <a:ext cx="2304256" cy="57606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quiet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92534" y="202078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Match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the opposites. </a:t>
            </a:r>
            <a:endParaRPr lang="ru-RU" sz="2800" dirty="0">
              <a:latin typeface="Comic Sans MS" pitchFamily="66" charset="0"/>
            </a:endParaRPr>
          </a:p>
        </p:txBody>
      </p:sp>
      <p:cxnSp>
        <p:nvCxnSpPr>
          <p:cNvPr id="28" name="Прямая со стрелкой 27"/>
          <p:cNvCxnSpPr>
            <a:stCxn id="19" idx="2"/>
            <a:endCxn id="24" idx="0"/>
          </p:cNvCxnSpPr>
          <p:nvPr/>
        </p:nvCxnSpPr>
        <p:spPr>
          <a:xfrm>
            <a:off x="4012735" y="1708998"/>
            <a:ext cx="0" cy="13836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2" idx="2"/>
            <a:endCxn id="25" idx="0"/>
          </p:cNvCxnSpPr>
          <p:nvPr/>
        </p:nvCxnSpPr>
        <p:spPr>
          <a:xfrm flipH="1">
            <a:off x="7215414" y="1708998"/>
            <a:ext cx="613745" cy="21398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096" name="Прямая со стрелкой 4095"/>
          <p:cNvCxnSpPr>
            <a:stCxn id="20" idx="2"/>
            <a:endCxn id="26" idx="0"/>
          </p:cNvCxnSpPr>
          <p:nvPr/>
        </p:nvCxnSpPr>
        <p:spPr>
          <a:xfrm>
            <a:off x="4588799" y="2445815"/>
            <a:ext cx="0" cy="13938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01" name="Прямая со стрелкой 4100"/>
          <p:cNvCxnSpPr>
            <a:stCxn id="21" idx="2"/>
            <a:endCxn id="23" idx="0"/>
          </p:cNvCxnSpPr>
          <p:nvPr/>
        </p:nvCxnSpPr>
        <p:spPr>
          <a:xfrm>
            <a:off x="7188758" y="2445815"/>
            <a:ext cx="640401" cy="6468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037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" y="381470"/>
            <a:ext cx="6743700" cy="3438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2138"/>
            <a:ext cx="5905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Then, ask and answer questions about the picture</a:t>
            </a:r>
            <a:r>
              <a:rPr lang="en-US" b="1" dirty="0" smtClean="0">
                <a:latin typeface="Comic Sans MS" pitchFamily="66" charset="0"/>
              </a:rPr>
              <a:t>.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0822" y1="87685" x2="92227" y2="81527"/>
                        <a14:foregroundMark x1="80269" y1="72906" x2="92078" y2="77586"/>
                        <a14:foregroundMark x1="12706" y1="53202" x2="35277" y2="90640"/>
                        <a14:backgroundMark x1="2093" y1="34729" x2="49626" y2="66502"/>
                        <a14:backgroundMark x1="78326" y1="57143" x2="85650" y2="66749"/>
                        <a14:backgroundMark x1="10164" y1="47783" x2="34679" y2="92857"/>
                        <a14:backgroundMark x1="39910" y1="80049" x2="31540" y2="90148"/>
                        <a14:backgroundMark x1="35874" y1="77094" x2="26158" y2="94828"/>
                        <a14:backgroundMark x1="36173" y1="89409" x2="39462" y2="99261"/>
                        <a14:backgroundMark x1="30045" y1="66502" x2="19283" y2="75616"/>
                        <a14:backgroundMark x1="35575" y1="81034" x2="19880" y2="65517"/>
                        <a14:backgroundMark x1="28849" y1="71921" x2="27653" y2="85961"/>
                        <a14:backgroundMark x1="4484" y1="53448" x2="17040" y2="66749"/>
                        <a14:backgroundMark x1="17489" y1="58374" x2="20927" y2="66995"/>
                        <a14:backgroundMark x1="32735" y1="82266" x2="27504" y2="82266"/>
                        <a14:backgroundMark x1="30045" y1="78818" x2="25112" y2="798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338" y="2770302"/>
            <a:ext cx="3906193" cy="237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2222" y1="81329" x2="33651" y2="86076"/>
                        <a14:foregroundMark x1="61905" y1="75949" x2="83175" y2="93671"/>
                        <a14:foregroundMark x1="62857" y1="92722" x2="78095" y2="96203"/>
                        <a14:foregroundMark x1="77778" y1="47468" x2="75556" y2="50949"/>
                        <a14:backgroundMark x1="77778" y1="64557" x2="91746" y2="85443"/>
                        <a14:backgroundMark x1="63175" y1="9177" x2="93016" y2="21203"/>
                        <a14:backgroundMark x1="87302" y1="30063" x2="89206" y2="38291"/>
                        <a14:backgroundMark x1="18413" y1="46835" x2="3175" y2="65506"/>
                        <a14:backgroundMark x1="71429" y1="72152" x2="79365" y2="77215"/>
                        <a14:backgroundMark x1="80317" y1="64241" x2="87302" y2="71203"/>
                        <a14:backgroundMark x1="91429" y1="74684" x2="93968" y2="86709"/>
                        <a14:backgroundMark x1="83492" y1="34494" x2="84762" y2="59177"/>
                        <a14:backgroundMark x1="90476" y1="48101" x2="96508" y2="75949"/>
                        <a14:backgroundMark x1="86667" y1="97152" x2="98730" y2="949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28847"/>
            <a:ext cx="2411760" cy="2419416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ая выноска 2"/>
          <p:cNvSpPr/>
          <p:nvPr/>
        </p:nvSpPr>
        <p:spPr>
          <a:xfrm>
            <a:off x="5059974" y="1250766"/>
            <a:ext cx="3116010" cy="720080"/>
          </a:xfrm>
          <a:prstGeom prst="wedgeRectCallout">
            <a:avLst>
              <a:gd name="adj1" fmla="val 37524"/>
              <a:gd name="adj2" fmla="val 2040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No, it wasn’t.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1056481" y="1498148"/>
            <a:ext cx="3116010" cy="792088"/>
          </a:xfrm>
          <a:prstGeom prst="wedgeRectCallout">
            <a:avLst>
              <a:gd name="adj1" fmla="val -39841"/>
              <a:gd name="adj2" fmla="val 19712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Was Mineral Park a deserted town in 1871?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5058263" y="1260692"/>
            <a:ext cx="3116010" cy="720080"/>
          </a:xfrm>
          <a:prstGeom prst="wedgeRectCallout">
            <a:avLst>
              <a:gd name="adj1" fmla="val 34856"/>
              <a:gd name="adj2" fmla="val 22718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Yes, they were.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1055945" y="1508351"/>
            <a:ext cx="3116010" cy="792088"/>
          </a:xfrm>
          <a:prstGeom prst="wedgeRectCallout">
            <a:avLst>
              <a:gd name="adj1" fmla="val -39841"/>
              <a:gd name="adj2" fmla="val 19712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Were the streets quiet?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5059974" y="1245958"/>
            <a:ext cx="3116010" cy="720080"/>
          </a:xfrm>
          <a:prstGeom prst="wedgeRectCallout">
            <a:avLst>
              <a:gd name="adj1" fmla="val 37524"/>
              <a:gd name="adj2" fmla="val 2040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No, it wasn’t. it was very clean.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1055945" y="1498148"/>
            <a:ext cx="3116010" cy="792088"/>
          </a:xfrm>
          <a:prstGeom prst="wedgeRectCallout">
            <a:avLst>
              <a:gd name="adj1" fmla="val -39841"/>
              <a:gd name="adj2" fmla="val 19712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Was Mineral Park polluted in 1871?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5059974" y="1260692"/>
            <a:ext cx="3116010" cy="720080"/>
          </a:xfrm>
          <a:prstGeom prst="wedgeRectCallout">
            <a:avLst>
              <a:gd name="adj1" fmla="val 37524"/>
              <a:gd name="adj2" fmla="val 2040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Yes, it was. It was a nice/fantastic town.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1055945" y="1508351"/>
            <a:ext cx="3116010" cy="792088"/>
          </a:xfrm>
          <a:prstGeom prst="wedgeRectCallout">
            <a:avLst>
              <a:gd name="adj1" fmla="val -39841"/>
              <a:gd name="adj2" fmla="val 19712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Was Mineral Park beautiful in 1871?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5037675" y="1255307"/>
            <a:ext cx="3116010" cy="845752"/>
          </a:xfrm>
          <a:prstGeom prst="wedgeRectCallout">
            <a:avLst>
              <a:gd name="adj1" fmla="val 37524"/>
              <a:gd name="adj2" fmla="val 2040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Yes, it was. We can see a railway station, a hotel and a saloon.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1056481" y="1508351"/>
            <a:ext cx="3116010" cy="792088"/>
          </a:xfrm>
          <a:prstGeom prst="wedgeRectCallout">
            <a:avLst>
              <a:gd name="adj1" fmla="val -39841"/>
              <a:gd name="adj2" fmla="val 19712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Was Mineral Park busy in 1871?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5037675" y="1260693"/>
            <a:ext cx="3116010" cy="840040"/>
          </a:xfrm>
          <a:prstGeom prst="wedgeRectCallout">
            <a:avLst>
              <a:gd name="adj1" fmla="val 35190"/>
              <a:gd name="adj2" fmla="val 14726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Comic Sans MS" pitchFamily="66" charset="0"/>
              </a:rPr>
              <a:t>No, it wasn’t. </a:t>
            </a:r>
            <a:r>
              <a:rPr lang="en-US" sz="1600" dirty="0">
                <a:latin typeface="Comic Sans MS" pitchFamily="66" charset="0"/>
              </a:rPr>
              <a:t>T</a:t>
            </a:r>
            <a:r>
              <a:rPr lang="en-US" sz="1600" dirty="0" smtClean="0">
                <a:latin typeface="Comic Sans MS" pitchFamily="66" charset="0"/>
              </a:rPr>
              <a:t>here weren’t very many people. There were  no cars or buses.  </a:t>
            </a:r>
            <a:endParaRPr lang="ru-RU" sz="1600" dirty="0">
              <a:latin typeface="Comic Sans MS" pitchFamily="66" charset="0"/>
            </a:endParaRPr>
          </a:p>
        </p:txBody>
      </p:sp>
      <p:sp>
        <p:nvSpPr>
          <p:cNvPr id="21" name="Прямоугольная выноска 20"/>
          <p:cNvSpPr/>
          <p:nvPr/>
        </p:nvSpPr>
        <p:spPr>
          <a:xfrm>
            <a:off x="1056481" y="1508351"/>
            <a:ext cx="3116010" cy="792088"/>
          </a:xfrm>
          <a:prstGeom prst="wedgeRectCallout">
            <a:avLst>
              <a:gd name="adj1" fmla="val -39841"/>
              <a:gd name="adj2" fmla="val 19712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Was Mineral Park crowded in 1871?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5116066" y="1260692"/>
            <a:ext cx="3116010" cy="720080"/>
          </a:xfrm>
          <a:prstGeom prst="wedgeRectCallout">
            <a:avLst>
              <a:gd name="adj1" fmla="val 37524"/>
              <a:gd name="adj2" fmla="val 2040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No, it wasn’t. It was very beautiful.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3" name="Прямоугольная выноска 22"/>
          <p:cNvSpPr/>
          <p:nvPr/>
        </p:nvSpPr>
        <p:spPr>
          <a:xfrm>
            <a:off x="1055945" y="1508351"/>
            <a:ext cx="3116010" cy="792088"/>
          </a:xfrm>
          <a:prstGeom prst="wedgeRectCallout">
            <a:avLst>
              <a:gd name="adj1" fmla="val -39841"/>
              <a:gd name="adj2" fmla="val 19712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Was Mineral Park ugly in 1871?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4" name="Прямоугольная выноска 23"/>
          <p:cNvSpPr/>
          <p:nvPr/>
        </p:nvSpPr>
        <p:spPr>
          <a:xfrm>
            <a:off x="5058263" y="1245958"/>
            <a:ext cx="3116010" cy="720080"/>
          </a:xfrm>
          <a:prstGeom prst="wedgeRectCallout">
            <a:avLst>
              <a:gd name="adj1" fmla="val 37524"/>
              <a:gd name="adj2" fmla="val 2040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No, it wasn’t There were many people.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1056481" y="1508351"/>
            <a:ext cx="3116010" cy="792088"/>
          </a:xfrm>
          <a:prstGeom prst="wedgeRectCallout">
            <a:avLst>
              <a:gd name="adj1" fmla="val -39841"/>
              <a:gd name="adj2" fmla="val 19712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Was Mineral Park quiet in 1871?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7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" y="381470"/>
            <a:ext cx="6743700" cy="3438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2" r="-6409"/>
          <a:stretch/>
        </p:blipFill>
        <p:spPr bwMode="auto">
          <a:xfrm>
            <a:off x="6682277" y="381470"/>
            <a:ext cx="2473036" cy="3438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12138"/>
            <a:ext cx="4174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omic Sans MS" pitchFamily="66" charset="0"/>
              </a:rPr>
              <a:t>Describe the town to your partner.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7826" y1="48366" x2="48338" y2="58824"/>
                        <a14:foregroundMark x1="34271" y1="81373" x2="17136" y2="95752"/>
                        <a14:foregroundMark x1="68286" y1="83987" x2="86701" y2="95752"/>
                        <a14:backgroundMark x1="21739" y1="81046" x2="23785" y2="75163"/>
                        <a14:backgroundMark x1="78517" y1="36601" x2="91049" y2="8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93" r="7145"/>
          <a:stretch/>
        </p:blipFill>
        <p:spPr bwMode="auto">
          <a:xfrm>
            <a:off x="107504" y="2523851"/>
            <a:ext cx="2701637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1008" y1="51445" x2="76744" y2="89595"/>
                        <a14:foregroundMark x1="93411" y1="33526" x2="95349" y2="56647"/>
                        <a14:foregroundMark x1="76744" y1="17341" x2="86822" y2="25434"/>
                        <a14:backgroundMark x1="10078" y1="91329" x2="43411" y2="988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355" y="3997670"/>
            <a:ext cx="1658276" cy="111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6119" y1="64901" x2="69652" y2="92053"/>
                        <a14:foregroundMark x1="10448" y1="80795" x2="39801" y2="86755"/>
                        <a14:foregroundMark x1="22886" y1="23179" x2="19900" y2="46358"/>
                        <a14:foregroundMark x1="72637" y1="93377" x2="81592" y2="70199"/>
                        <a14:backgroundMark x1="96517" y1="33775" x2="97512" y2="90728"/>
                        <a14:backgroundMark x1="6965" y1="37086" x2="4478" y2="695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962" y="4095991"/>
            <a:ext cx="1231908" cy="92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1907704" y="555526"/>
            <a:ext cx="2332806" cy="817171"/>
          </a:xfrm>
          <a:prstGeom prst="wedgeRectCallout">
            <a:avLst>
              <a:gd name="adj1" fmla="val -58694"/>
              <a:gd name="adj2" fmla="val 13116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There was a ….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3036139" y="4145058"/>
            <a:ext cx="2516756" cy="817171"/>
          </a:xfrm>
          <a:prstGeom prst="wedgeRectCallout">
            <a:avLst>
              <a:gd name="adj1" fmla="val -68493"/>
              <a:gd name="adj2" fmla="val -4431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There weren’t any ….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67544" y="555526"/>
            <a:ext cx="1296144" cy="648072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512997" y="2199815"/>
            <a:ext cx="1296144" cy="648072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662551" y="1776696"/>
            <a:ext cx="1296144" cy="648072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851920" y="1776696"/>
            <a:ext cx="1080120" cy="648072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788024" y="1203598"/>
            <a:ext cx="1296144" cy="648072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012160" y="1407483"/>
            <a:ext cx="739746" cy="444187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751906" y="1372697"/>
            <a:ext cx="700414" cy="478973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668344" y="1083447"/>
            <a:ext cx="1296144" cy="648072"/>
          </a:xfrm>
          <a:prstGeom prst="ellipse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4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00756"/>
            <a:ext cx="3080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What is a ghost town?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07637"/>
            <a:ext cx="3744416" cy="78863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1. a town ghosts live in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462049"/>
            <a:ext cx="3744416" cy="78863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2. a town which does not exist any more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211" y="2416461"/>
            <a:ext cx="3744416" cy="78863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3. a town in which people lived but now there aren’t any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753" y="56412"/>
            <a:ext cx="2424011" cy="1388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5"/>
          <a:stretch/>
        </p:blipFill>
        <p:spPr bwMode="auto">
          <a:xfrm>
            <a:off x="4067854" y="1532966"/>
            <a:ext cx="2424011" cy="1597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0" y="3255696"/>
            <a:ext cx="3200400" cy="1790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4"/>
          <a:stretch/>
        </p:blipFill>
        <p:spPr bwMode="auto">
          <a:xfrm>
            <a:off x="3444882" y="3255696"/>
            <a:ext cx="2847975" cy="1800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3"/>
          <a:stretch/>
        </p:blipFill>
        <p:spPr bwMode="auto">
          <a:xfrm>
            <a:off x="6477419" y="3255696"/>
            <a:ext cx="2448272" cy="1800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4" t="1964" b="-1"/>
          <a:stretch/>
        </p:blipFill>
        <p:spPr bwMode="auto">
          <a:xfrm>
            <a:off x="6610753" y="1532966"/>
            <a:ext cx="2424010" cy="1597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1" b="22866"/>
          <a:stretch/>
        </p:blipFill>
        <p:spPr bwMode="auto">
          <a:xfrm>
            <a:off x="4067853" y="56412"/>
            <a:ext cx="2424011" cy="1388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8487475" y="100756"/>
            <a:ext cx="465259" cy="44989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1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460432" y="1631418"/>
            <a:ext cx="465259" cy="44989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1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851177" y="111268"/>
            <a:ext cx="465259" cy="44989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2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824134" y="1641930"/>
            <a:ext cx="465259" cy="44989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2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824133" y="3275811"/>
            <a:ext cx="465259" cy="44989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3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460431" y="3275812"/>
            <a:ext cx="465259" cy="44989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3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699792" y="3275812"/>
            <a:ext cx="465259" cy="44989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3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62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359793"/>
            <a:ext cx="4919710" cy="3672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123478"/>
            <a:ext cx="3133725" cy="428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13"/>
          <a:stretch/>
        </p:blipFill>
        <p:spPr bwMode="auto">
          <a:xfrm>
            <a:off x="87699" y="597017"/>
            <a:ext cx="3317349" cy="442300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6"/>
          <a:stretch/>
        </p:blipFill>
        <p:spPr bwMode="auto">
          <a:xfrm>
            <a:off x="3412525" y="156196"/>
            <a:ext cx="3312368" cy="11829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76256" y="156196"/>
            <a:ext cx="2088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latin typeface="Comic Sans MS" pitchFamily="66" charset="0"/>
              </a:rPr>
              <a:t>Read and give each paragraph a title. Then, explain the words in bold.</a:t>
            </a:r>
            <a:endParaRPr lang="ru-RU" sz="1600" dirty="0">
              <a:latin typeface="Comic Sans MS" pitchFamily="66" charset="0"/>
            </a:endParaRP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4283968" y="1563638"/>
            <a:ext cx="3528392" cy="648072"/>
          </a:xfrm>
          <a:prstGeom prst="wedgeRectCallout">
            <a:avLst>
              <a:gd name="adj1" fmla="val -77670"/>
              <a:gd name="adj2" fmla="val -91422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Ghost Town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283968" y="2302513"/>
            <a:ext cx="3528392" cy="648072"/>
          </a:xfrm>
          <a:prstGeom prst="wedgeRectCallout">
            <a:avLst>
              <a:gd name="adj1" fmla="val -74136"/>
              <a:gd name="adj2" fmla="val -52941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Mineral Park in the Past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283968" y="3041388"/>
            <a:ext cx="3528392" cy="648072"/>
          </a:xfrm>
          <a:prstGeom prst="wedgeRectCallout">
            <a:avLst>
              <a:gd name="adj1" fmla="val -75020"/>
              <a:gd name="adj2" fmla="val -1634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Life in Mineral Park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4283968" y="3780264"/>
            <a:ext cx="3528392" cy="648072"/>
          </a:xfrm>
          <a:prstGeom prst="wedgeRectCallout">
            <a:avLst>
              <a:gd name="adj1" fmla="val -74431"/>
              <a:gd name="adj2" fmla="val 4165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The End of Mineral Park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5" name="Ex. 3a, p. 6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54888" y="1131589"/>
            <a:ext cx="499589" cy="49958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34627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241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899" y="1419622"/>
            <a:ext cx="5313588" cy="3599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123478"/>
            <a:ext cx="3133725" cy="428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13"/>
          <a:stretch/>
        </p:blipFill>
        <p:spPr bwMode="auto">
          <a:xfrm>
            <a:off x="87699" y="597017"/>
            <a:ext cx="3317349" cy="442300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6"/>
          <a:stretch/>
        </p:blipFill>
        <p:spPr bwMode="auto">
          <a:xfrm>
            <a:off x="3412525" y="156196"/>
            <a:ext cx="3312368" cy="11829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76256" y="156196"/>
            <a:ext cx="2088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latin typeface="Comic Sans MS" pitchFamily="66" charset="0"/>
              </a:rPr>
              <a:t>Read and give each paragraph a title. Then, explain the words in bold.</a:t>
            </a:r>
            <a:endParaRPr lang="ru-RU" sz="1600" dirty="0">
              <a:latin typeface="Comic Sans MS" pitchFamily="66" charset="0"/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3563888" y="2067694"/>
            <a:ext cx="2808312" cy="504056"/>
          </a:xfrm>
          <a:prstGeom prst="wedgeRectCallout">
            <a:avLst>
              <a:gd name="adj1" fmla="val -34154"/>
              <a:gd name="adj2" fmla="val 13025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Еженедельная газета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664553" y="2795972"/>
            <a:ext cx="2808312" cy="504056"/>
          </a:xfrm>
          <a:prstGeom prst="wedgeRectCallout">
            <a:avLst>
              <a:gd name="adj1" fmla="val -18984"/>
              <a:gd name="adj2" fmla="val -3645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Шахты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3600888" y="3723878"/>
            <a:ext cx="2808312" cy="504056"/>
          </a:xfrm>
          <a:prstGeom prst="wedgeRectCallout">
            <a:avLst>
              <a:gd name="adj1" fmla="val -16393"/>
              <a:gd name="adj2" fmla="val 1096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Здоровый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3586127" y="1339186"/>
            <a:ext cx="2808312" cy="504056"/>
          </a:xfrm>
          <a:prstGeom prst="wedgeRectCallout">
            <a:avLst>
              <a:gd name="adj1" fmla="val -21204"/>
              <a:gd name="adj2" fmla="val -965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Разрушенный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6012160" y="1663987"/>
            <a:ext cx="2808312" cy="504056"/>
          </a:xfrm>
          <a:prstGeom prst="wedgeRectCallout">
            <a:avLst>
              <a:gd name="adj1" fmla="val -4183"/>
              <a:gd name="adj2" fmla="val 2951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Comic Sans MS" pitchFamily="66" charset="0"/>
              </a:rPr>
              <a:t>Получить представление</a:t>
            </a:r>
            <a:endParaRPr lang="ru-RU" dirty="0">
              <a:latin typeface="Comic Sans MS" pitchFamily="66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43608" y="2427734"/>
            <a:ext cx="129614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187624" y="3363838"/>
            <a:ext cx="43204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699792" y="3867894"/>
            <a:ext cx="61344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563888" y="843558"/>
            <a:ext cx="43204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572000" y="1059582"/>
            <a:ext cx="86409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5" name="Ex. 3a, p. 6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54888" y="1021579"/>
            <a:ext cx="465584" cy="46558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06749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2416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8803" y="1948512"/>
            <a:ext cx="8366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Columbus discovered America in 1492.</a:t>
            </a:r>
            <a:endParaRPr lang="ru-RU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103" y1="63730" x2="3436" y2="88320"/>
                        <a14:foregroundMark x1="25678" y1="77254" x2="66365" y2="95082"/>
                        <a14:foregroundMark x1="23508" y1="96926" x2="63110" y2="93852"/>
                        <a14:foregroundMark x1="57143" y1="63115" x2="95118" y2="96311"/>
                        <a14:foregroundMark x1="70705" y1="69262" x2="93490" y2="85861"/>
                        <a14:foregroundMark x1="24593" y1="95082" x2="51175" y2="98770"/>
                        <a14:foregroundMark x1="48463" y1="77254" x2="81013" y2="94467"/>
                        <a14:foregroundMark x1="30018" y1="92623" x2="67450" y2="85246"/>
                        <a14:foregroundMark x1="68535" y1="88320" x2="72333" y2="97541"/>
                        <a14:foregroundMark x1="69078" y1="60041" x2="69078" y2="60041"/>
                        <a14:foregroundMark x1="42082" y1="51597" x2="48590" y2="65111"/>
                        <a14:foregroundMark x1="34924" y1="70762" x2="30586" y2="89926"/>
                        <a14:backgroundMark x1="19168" y1="13320" x2="16998" y2="52664"/>
                        <a14:backgroundMark x1="88065" y1="13934" x2="97830" y2="79713"/>
                        <a14:backgroundMark x1="76790" y1="13514" x2="82646" y2="32678"/>
                        <a14:backgroundMark x1="80477" y1="36855" x2="78308" y2="46192"/>
                        <a14:backgroundMark x1="79393" y1="35627" x2="75054" y2="511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320" y="123478"/>
            <a:ext cx="1915685" cy="1690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ая выноска 3"/>
          <p:cNvSpPr/>
          <p:nvPr/>
        </p:nvSpPr>
        <p:spPr>
          <a:xfrm>
            <a:off x="3347864" y="729159"/>
            <a:ext cx="3600400" cy="834479"/>
          </a:xfrm>
          <a:prstGeom prst="wedgeRectCallout">
            <a:avLst>
              <a:gd name="adj1" fmla="val 66326"/>
              <a:gd name="adj2" fmla="val -2715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 this sentence about now or the past?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2195736" y="4371950"/>
            <a:ext cx="2304256" cy="526994"/>
          </a:xfrm>
          <a:prstGeom prst="wedgeRectCallout">
            <a:avLst>
              <a:gd name="adj1" fmla="val -65061"/>
              <a:gd name="adj2" fmla="val -1155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About the past.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6558" y1="34835" x2="17208" y2="50450"/>
                        <a14:foregroundMark x1="16558" y1="77778" x2="12013" y2="97898"/>
                        <a14:foregroundMark x1="62338" y1="92492" x2="52922" y2="95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13" y="2914879"/>
            <a:ext cx="2033025" cy="2198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ая выноска 9"/>
          <p:cNvSpPr/>
          <p:nvPr/>
        </p:nvSpPr>
        <p:spPr>
          <a:xfrm>
            <a:off x="3347864" y="732557"/>
            <a:ext cx="3600400" cy="834479"/>
          </a:xfrm>
          <a:prstGeom prst="wedgeRectCallout">
            <a:avLst>
              <a:gd name="adj1" fmla="val 66326"/>
              <a:gd name="adj2" fmla="val -2715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When did event happen?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2195736" y="4387765"/>
            <a:ext cx="2304256" cy="526994"/>
          </a:xfrm>
          <a:prstGeom prst="wedgeRectCallout">
            <a:avLst>
              <a:gd name="adj1" fmla="val -65061"/>
              <a:gd name="adj2" fmla="val -1155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In 1492.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3347864" y="729158"/>
            <a:ext cx="3600400" cy="834479"/>
          </a:xfrm>
          <a:prstGeom prst="wedgeRectCallout">
            <a:avLst>
              <a:gd name="adj1" fmla="val 66326"/>
              <a:gd name="adj2" fmla="val -2715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Did the action finish in the past?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2195736" y="4371950"/>
            <a:ext cx="2304256" cy="526994"/>
          </a:xfrm>
          <a:prstGeom prst="wedgeRectCallout">
            <a:avLst>
              <a:gd name="adj1" fmla="val -65061"/>
              <a:gd name="adj2" fmla="val -1155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Yes.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2008102"/>
            <a:ext cx="576064" cy="527149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67544" y="2549236"/>
            <a:ext cx="19442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627783" y="2571750"/>
            <a:ext cx="2304257" cy="139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645263" y="2664637"/>
            <a:ext cx="2304257" cy="139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31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 animBg="1"/>
      <p:bldP spid="10" grpId="0" animBg="1"/>
      <p:bldP spid="11" grpId="0" animBg="1"/>
      <p:bldP spid="12" grpId="0" animBg="1"/>
      <p:bldP spid="13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895</Words>
  <Application>Microsoft Office PowerPoint</Application>
  <PresentationFormat>Экран (16:9)</PresentationFormat>
  <Paragraphs>212</Paragraphs>
  <Slides>20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Arial Unicode MS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Шавкунчик</dc:creator>
  <cp:lastModifiedBy>gurova777@outlook.com</cp:lastModifiedBy>
  <cp:revision>56</cp:revision>
  <dcterms:created xsi:type="dcterms:W3CDTF">2021-01-27T07:21:37Z</dcterms:created>
  <dcterms:modified xsi:type="dcterms:W3CDTF">2021-04-23T18:05:32Z</dcterms:modified>
</cp:coreProperties>
</file>