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72" r:id="rId3"/>
    <p:sldId id="257" r:id="rId4"/>
    <p:sldId id="273" r:id="rId5"/>
    <p:sldId id="274" r:id="rId6"/>
    <p:sldId id="275" r:id="rId7"/>
    <p:sldId id="282" r:id="rId8"/>
    <p:sldId id="280" r:id="rId9"/>
    <p:sldId id="281" r:id="rId10"/>
    <p:sldId id="284" r:id="rId11"/>
    <p:sldId id="283" r:id="rId12"/>
    <p:sldId id="28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58116D-E649-41C0-AD23-4AD59892FDE1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48A3B3-7403-4DB0-8914-1547D1C05C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8A3B3-7403-4DB0-8914-1547D1C05CE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8A3B3-7403-4DB0-8914-1547D1C05CE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8BAD216-9087-4CD2-A21D-F7C4B6AA40F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1049511-927D-4403-BCE6-0ADFDB6E2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D216-9087-4CD2-A21D-F7C4B6AA40F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9511-927D-4403-BCE6-0ADFDB6E2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D216-9087-4CD2-A21D-F7C4B6AA40F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9511-927D-4403-BCE6-0ADFDB6E2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D216-9087-4CD2-A21D-F7C4B6AA40F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9511-927D-4403-BCE6-0ADFDB6E2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D216-9087-4CD2-A21D-F7C4B6AA40F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9511-927D-4403-BCE6-0ADFDB6E2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D216-9087-4CD2-A21D-F7C4B6AA40F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9511-927D-4403-BCE6-0ADFDB6E2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8BAD216-9087-4CD2-A21D-F7C4B6AA40F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1049511-927D-4403-BCE6-0ADFDB6E26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8BAD216-9087-4CD2-A21D-F7C4B6AA40F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1049511-927D-4403-BCE6-0ADFDB6E2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D216-9087-4CD2-A21D-F7C4B6AA40F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9511-927D-4403-BCE6-0ADFDB6E2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D216-9087-4CD2-A21D-F7C4B6AA40F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9511-927D-4403-BCE6-0ADFDB6E2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D216-9087-4CD2-A21D-F7C4B6AA40F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9511-927D-4403-BCE6-0ADFDB6E2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8BAD216-9087-4CD2-A21D-F7C4B6AA40F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1049511-927D-4403-BCE6-0ADFDB6E2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0"/>
            <a:ext cx="8458200" cy="3357562"/>
          </a:xfrm>
        </p:spPr>
        <p:txBody>
          <a:bodyPr>
            <a:normAutofit/>
          </a:bodyPr>
          <a:lstStyle/>
          <a:p>
            <a:r>
              <a:rPr lang="ru-RU" dirty="0" smtClean="0"/>
              <a:t>«Современные образовательные технологии в дополнительном образовании»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57200" y="4214818"/>
            <a:ext cx="4953000" cy="200026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Педагог                                 дополнительного                    образования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О.А. </a:t>
            </a:r>
            <a:r>
              <a:rPr lang="ru-RU" b="1" dirty="0" err="1" smtClean="0">
                <a:solidFill>
                  <a:schemeClr val="tx1"/>
                </a:solidFill>
              </a:rPr>
              <a:t>Тарельникова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3" name="Picture 4" descr="glob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4071942"/>
            <a:ext cx="2624126" cy="2405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 при внедрении новой технологии в образовательный процесс должен уметь: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применять методы и приемы обучения, используемые в данной технологии;</a:t>
            </a:r>
          </a:p>
          <a:p>
            <a:pPr lvl="0"/>
            <a:r>
              <a:rPr lang="ru-RU" dirty="0" smtClean="0"/>
              <a:t>проводить и анализировать учебные занятия, построенные по новой технологии;</a:t>
            </a:r>
          </a:p>
          <a:p>
            <a:pPr lvl="0"/>
            <a:r>
              <a:rPr lang="ru-RU" dirty="0" smtClean="0"/>
              <a:t>научить детей новым методам работы;</a:t>
            </a:r>
          </a:p>
          <a:p>
            <a:pPr lvl="0"/>
            <a:r>
              <a:rPr lang="ru-RU" dirty="0" smtClean="0"/>
              <a:t>оценивать результаты внедрения новой технологии в практику, используя методы педагогической диагностики.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714488"/>
            <a:ext cx="8286808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Плохой учитель преподносит истину, </a:t>
            </a:r>
          </a:p>
          <a:p>
            <a:r>
              <a:rPr lang="ru-RU" sz="4400" dirty="0" smtClean="0"/>
              <a:t>хороший – учит её находить.</a:t>
            </a:r>
          </a:p>
          <a:p>
            <a:r>
              <a:rPr lang="ru-RU" sz="4400" dirty="0" smtClean="0"/>
              <a:t>                               </a:t>
            </a:r>
          </a:p>
          <a:p>
            <a:r>
              <a:rPr lang="ru-RU" sz="4400" dirty="0" smtClean="0"/>
              <a:t> А . </a:t>
            </a:r>
            <a:r>
              <a:rPr lang="ru-RU" sz="4400" dirty="0" err="1" smtClean="0"/>
              <a:t>Дистервег</a:t>
            </a:r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1571612"/>
            <a:ext cx="473427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pPr algn="ctr"/>
            <a:r>
              <a:rPr lang="ru-RU" sz="6000" b="1" dirty="0" smtClean="0"/>
              <a:t> Спасибо за </a:t>
            </a:r>
            <a:r>
              <a:rPr lang="ru-RU" sz="6000" b="1" dirty="0" smtClean="0"/>
              <a:t>внимание!</a:t>
            </a: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21431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401080" cy="5217238"/>
          </a:xfrm>
        </p:spPr>
        <p:txBody>
          <a:bodyPr/>
          <a:lstStyle/>
          <a:p>
            <a:pPr algn="ctr">
              <a:buNone/>
            </a:pPr>
            <a:r>
              <a:rPr lang="ru-RU" sz="3200" dirty="0" smtClean="0"/>
              <a:t> </a:t>
            </a:r>
            <a:r>
              <a:rPr lang="ru-RU" sz="3200" b="1" dirty="0" smtClean="0"/>
              <a:t>«Технология» </a:t>
            </a:r>
            <a:r>
              <a:rPr lang="ru-RU" sz="3200" dirty="0" smtClean="0"/>
              <a:t>происходит от греческих слов </a:t>
            </a:r>
            <a:r>
              <a:rPr lang="en-US" sz="3200" b="1" i="1" dirty="0" smtClean="0"/>
              <a:t>techno</a:t>
            </a:r>
            <a:r>
              <a:rPr lang="en-US" sz="3200" i="1" dirty="0" smtClean="0"/>
              <a:t> </a:t>
            </a:r>
            <a:r>
              <a:rPr lang="ru-RU" sz="3200" dirty="0" smtClean="0"/>
              <a:t>– это значит искусство, мастерство, умение и                                    </a:t>
            </a:r>
            <a:r>
              <a:rPr lang="ru-RU" sz="3200" b="1" i="1" dirty="0" err="1" smtClean="0"/>
              <a:t>logos</a:t>
            </a:r>
            <a:r>
              <a:rPr lang="ru-RU" sz="3200" b="1" dirty="0" smtClean="0"/>
              <a:t> </a:t>
            </a:r>
            <a:r>
              <a:rPr lang="ru-RU" sz="3200" dirty="0" smtClean="0"/>
              <a:t>– наука, закон. </a:t>
            </a:r>
          </a:p>
          <a:p>
            <a:pPr algn="ctr">
              <a:buNone/>
            </a:pPr>
            <a:r>
              <a:rPr lang="ru-RU" sz="3200" dirty="0" smtClean="0"/>
              <a:t>Дословно «технология» –                                             наука о мастерстве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Характер учебной деятельности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4653136"/>
            <a:ext cx="4089066" cy="13778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Образовательные технологии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углом вверх 4"/>
          <p:cNvSpPr/>
          <p:nvPr/>
        </p:nvSpPr>
        <p:spPr>
          <a:xfrm>
            <a:off x="6715140" y="3573016"/>
            <a:ext cx="1025212" cy="173051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углом вверх 6"/>
          <p:cNvSpPr/>
          <p:nvPr/>
        </p:nvSpPr>
        <p:spPr>
          <a:xfrm>
            <a:off x="1571604" y="3573016"/>
            <a:ext cx="912164" cy="1801950"/>
          </a:xfrm>
          <a:prstGeom prst="bentUpArrow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2285992"/>
            <a:ext cx="2880320" cy="9898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Репродуктивная деятельность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36096" y="2285992"/>
            <a:ext cx="2923258" cy="10618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Продуктивная деятельность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/>
              <a:t>Трактовка понятия «педагогическая технология» :</a:t>
            </a:r>
            <a:br>
              <a:rPr lang="ru-RU" sz="3600" b="1" dirty="0" smtClean="0"/>
            </a:b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ru-RU" sz="2400" i="1" dirty="0" smtClean="0"/>
              <a:t>Педагогическая технология означает</a:t>
            </a:r>
            <a:r>
              <a:rPr lang="ru-RU" sz="2400" b="1" i="1" dirty="0" smtClean="0"/>
              <a:t> системную совокупность и порядок функционирования</a:t>
            </a:r>
            <a:r>
              <a:rPr lang="ru-RU" sz="2400" i="1" dirty="0" smtClean="0"/>
              <a:t> всех личностных, инструментальных и методологических средств, используемых для достижения педагогических целей (М.В. Кларин).</a:t>
            </a:r>
          </a:p>
          <a:p>
            <a:pPr lvl="0"/>
            <a:r>
              <a:rPr lang="ru-RU" sz="2400" i="1" dirty="0" smtClean="0"/>
              <a:t>Педагогическая технология – это продуманная во всех деталях</a:t>
            </a:r>
            <a:r>
              <a:rPr lang="ru-RU" sz="2400" b="1" i="1" dirty="0" smtClean="0"/>
              <a:t> модель </a:t>
            </a:r>
            <a:r>
              <a:rPr lang="ru-RU" sz="2400" i="1" dirty="0" smtClean="0"/>
              <a:t>совместной педагогической деятельности по проектированию, организации и проведению учебного процесса с безусловным обеспечением комфортных условий для учащихся и учителя (В.М. Монахов).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642918"/>
            <a:ext cx="8929718" cy="5930920"/>
          </a:xfrm>
        </p:spPr>
        <p:txBody>
          <a:bodyPr>
            <a:normAutofit lnSpcReduction="10000"/>
          </a:bodyPr>
          <a:lstStyle/>
          <a:p>
            <a:pPr lvl="0"/>
            <a:r>
              <a:rPr lang="ru-RU" i="1" dirty="0" smtClean="0"/>
              <a:t>Педагогическая технология –</a:t>
            </a:r>
            <a:r>
              <a:rPr lang="ru-RU" b="1" i="1" dirty="0" smtClean="0"/>
              <a:t> совокупность психолого-педагогических установок</a:t>
            </a:r>
            <a:r>
              <a:rPr lang="ru-RU" i="1" dirty="0" smtClean="0"/>
              <a:t>, определяющих специальный набор и компоновку форм, методов, способов, приемов обучения, воспитательных средств; она есть организационно-методический инструментарий педагогического процесса   (Б.Т. Лихачев).</a:t>
            </a:r>
          </a:p>
          <a:p>
            <a:pPr lvl="0"/>
            <a:r>
              <a:rPr lang="ru-RU" i="1" dirty="0" smtClean="0"/>
              <a:t>Педагогическая технология – </a:t>
            </a:r>
            <a:r>
              <a:rPr lang="ru-RU" b="1" i="1" dirty="0" smtClean="0"/>
              <a:t>это системный метод создания, применения и определения всего процесса преподавания и усвоения</a:t>
            </a:r>
            <a:r>
              <a:rPr lang="ru-RU" i="1" dirty="0" smtClean="0"/>
              <a:t> знаний с учетом технических и человеческих ресурсов и их взаимодействия, ставящий своей задачей оптимизацию форм образования.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6383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Среди педагогических технологий по сфере применения в образовательной области можно выделить следующие: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ru-RU" i="1" dirty="0" smtClean="0"/>
          </a:p>
          <a:p>
            <a:pPr lvl="0"/>
            <a:r>
              <a:rPr lang="ru-RU" b="1" i="1" dirty="0" smtClean="0"/>
              <a:t>универсальные</a:t>
            </a:r>
            <a:r>
              <a:rPr lang="ru-RU" dirty="0" smtClean="0"/>
              <a:t> – пригодные для преподавания почти любого предмета;</a:t>
            </a:r>
          </a:p>
          <a:p>
            <a:pPr lvl="0"/>
            <a:r>
              <a:rPr lang="ru-RU" b="1" i="1" dirty="0" smtClean="0"/>
              <a:t>ограниченные</a:t>
            </a:r>
            <a:r>
              <a:rPr lang="ru-RU" dirty="0" smtClean="0"/>
              <a:t> – пригодные для преподавания нескольких предметов;</a:t>
            </a:r>
          </a:p>
          <a:p>
            <a:pPr lvl="0"/>
            <a:r>
              <a:rPr lang="ru-RU" b="1" i="1" dirty="0" smtClean="0"/>
              <a:t>специфические</a:t>
            </a:r>
            <a:r>
              <a:rPr lang="ru-RU" dirty="0" smtClean="0"/>
              <a:t> - пригодные для преподавания одного – двух предметов.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50019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известные педагогические технологии можно поделить на следующие группы по идеям, которые лежат в основе их создания.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574296"/>
          </a:xfrm>
        </p:spPr>
        <p:txBody>
          <a:bodyPr>
            <a:normAutofit fontScale="25000" lnSpcReduction="2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9600" b="1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9600" b="1" i="1" dirty="0" smtClean="0">
                <a:latin typeface="Times New Roman" pitchFamily="18" charset="0"/>
                <a:cs typeface="Times New Roman" pitchFamily="18" charset="0"/>
              </a:rPr>
              <a:t> группа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– личностно-ориентированные технологии, главная установка которых – уникальность, целостность личности, способной на осознанный выбор в разнообразных жизненных ситуациях. Это технологии сотрудничества, коллективной творческой деятельности, игровые, клубные и другие.</a:t>
            </a:r>
          </a:p>
          <a:p>
            <a:pPr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9600" b="1" i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9600" b="1" i="1" dirty="0" smtClean="0">
                <a:latin typeface="Times New Roman" pitchFamily="18" charset="0"/>
                <a:cs typeface="Times New Roman" pitchFamily="18" charset="0"/>
              </a:rPr>
              <a:t> группа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– это технологии управления познавательным процессом. В их основе – четкая дозировка учебного материала, его постепенное усвоение, поэтапный контроль и оценивание. Это блочно-модульные, проблемно-модульные, развивающие, а также многие программированные, информационные технологии (Шаталов В.Ф., Эрдниев П.М., В.И. 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Занков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, В.И. Давыдов, 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Кэролл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Блум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). </a:t>
            </a:r>
            <a:br>
              <a:rPr lang="ru-RU" sz="9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/>
              <a:t> </a:t>
            </a: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> </a:t>
            </a:r>
            <a:r>
              <a:rPr lang="ru-RU" sz="6700" dirty="0" smtClean="0"/>
              <a:t/>
            </a:r>
            <a:br>
              <a:rPr lang="ru-RU" sz="6700" dirty="0" smtClean="0"/>
            </a:br>
            <a:endParaRPr lang="ru-RU" sz="6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1071546"/>
            <a:ext cx="778674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 smtClean="0"/>
              <a:t>III</a:t>
            </a:r>
            <a:r>
              <a:rPr lang="ru-RU" sz="2400" b="1" i="1" dirty="0" smtClean="0"/>
              <a:t> группа</a:t>
            </a:r>
            <a:r>
              <a:rPr lang="ru-RU" sz="2400" dirty="0" smtClean="0"/>
              <a:t> – технологии «свободного воспитания». В их основе лежит проектирование образовательного процесса «от ребенка», от его способностей, потребностей и мотивов. Задача педагога состоит в создании условий, среды, обеспечения для развития и обучения ребенка, доверие к его личному опыту, потенциальным возможностям. Это гуманно-личностное обучение, «ненаправленное» обучение, семейная школа, технология </a:t>
            </a:r>
            <a:r>
              <a:rPr lang="ru-RU" sz="2400" dirty="0" err="1" smtClean="0"/>
              <a:t>автодидактики</a:t>
            </a:r>
            <a:r>
              <a:rPr lang="ru-RU" sz="2400" dirty="0" smtClean="0"/>
              <a:t> и </a:t>
            </a:r>
            <a:r>
              <a:rPr lang="ru-RU" sz="2400" dirty="0" err="1" smtClean="0"/>
              <a:t>витагенного</a:t>
            </a:r>
            <a:r>
              <a:rPr lang="ru-RU" sz="2400" dirty="0" smtClean="0"/>
              <a:t> обучения (Ш.А. </a:t>
            </a:r>
            <a:r>
              <a:rPr lang="ru-RU" sz="2400" dirty="0" err="1" smtClean="0"/>
              <a:t>Амоношвилли</a:t>
            </a:r>
            <a:r>
              <a:rPr lang="ru-RU" sz="2400" dirty="0" smtClean="0"/>
              <a:t>, А.С. Белкин, др.). </a:t>
            </a:r>
            <a:br>
              <a:rPr lang="ru-RU" sz="2400" dirty="0" smtClean="0"/>
            </a:br>
            <a:r>
              <a:rPr lang="ru-RU" sz="2400" dirty="0" smtClean="0"/>
              <a:t>и.др.</a:t>
            </a:r>
            <a:br>
              <a:rPr lang="ru-RU" sz="2400" dirty="0" smtClean="0"/>
            </a:br>
            <a:r>
              <a:rPr lang="ru-RU" sz="2400" b="1" dirty="0" smtClean="0"/>
              <a:t> 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214422"/>
            <a:ext cx="778674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 smtClean="0"/>
              <a:t>IV</a:t>
            </a:r>
            <a:r>
              <a:rPr lang="ru-RU" sz="2400" b="1" i="1" dirty="0" smtClean="0"/>
              <a:t> группа</a:t>
            </a:r>
            <a:r>
              <a:rPr lang="ru-RU" sz="2400" dirty="0" smtClean="0"/>
              <a:t> – технологии, преодолевающие формализм школы. В их основе лежат идеи критики нормирования и формализма содержания обучения, режима дня, власти преподавателя, классной формы селекции детей по возрасту и т.п. Это дистанционное и концентрированное обучение, парковая технология, </a:t>
            </a:r>
            <a:r>
              <a:rPr lang="ru-RU" sz="2400" dirty="0" err="1" smtClean="0"/>
              <a:t>артпедагогика</a:t>
            </a:r>
            <a:r>
              <a:rPr lang="ru-RU" sz="2400" dirty="0" smtClean="0"/>
              <a:t> и др.</a:t>
            </a: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en-US" sz="2400" b="1" i="1" dirty="0" smtClean="0"/>
              <a:t>V</a:t>
            </a:r>
            <a:r>
              <a:rPr lang="ru-RU" sz="2400" b="1" i="1" dirty="0" smtClean="0"/>
              <a:t> группа</a:t>
            </a:r>
            <a:r>
              <a:rPr lang="ru-RU" sz="2400" dirty="0" smtClean="0"/>
              <a:t> – техногенные технологии, которые мало изучены: суггестия, обучение во сне, гипнотическое обучение, медитации, аутотренинги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837</TotalTime>
  <Words>443</Words>
  <Application>Microsoft Office PowerPoint</Application>
  <PresentationFormat>Экран (4:3)</PresentationFormat>
  <Paragraphs>40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«Современные образовательные технологии в дополнительном образовании»</vt:lpstr>
      <vt:lpstr>Слайд 2</vt:lpstr>
      <vt:lpstr>Характер учебной деятельности</vt:lpstr>
      <vt:lpstr>Трактовка понятия «педагогическая технология» : </vt:lpstr>
      <vt:lpstr>Слайд 5</vt:lpstr>
      <vt:lpstr> Среди педагогических технологий по сфере применения в образовательной области можно выделить следующие: </vt:lpstr>
      <vt:lpstr>Все известные педагогические технологии можно поделить на следующие группы по идеям, которые лежат в основе их создания.</vt:lpstr>
      <vt:lpstr>Слайд 8</vt:lpstr>
      <vt:lpstr>Слайд 9</vt:lpstr>
      <vt:lpstr>Педагог при внедрении новой технологии в образовательный процесс должен уметь: </vt:lpstr>
      <vt:lpstr>Слайд 11</vt:lpstr>
      <vt:lpstr>Слайд 12</vt:lpstr>
    </vt:vector>
  </TitlesOfParts>
  <Company>дтдм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образовательные технологии в дополнительном образовании</dc:title>
  <dc:creator>Елена</dc:creator>
  <cp:lastModifiedBy>Анна</cp:lastModifiedBy>
  <cp:revision>120</cp:revision>
  <dcterms:created xsi:type="dcterms:W3CDTF">2020-06-11T20:47:07Z</dcterms:created>
  <dcterms:modified xsi:type="dcterms:W3CDTF">2021-04-07T10:38:42Z</dcterms:modified>
</cp:coreProperties>
</file>