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9" autoAdjust="0"/>
    <p:restoredTop sz="94624" autoAdjust="0"/>
  </p:normalViewPr>
  <p:slideViewPr>
    <p:cSldViewPr>
      <p:cViewPr varScale="1">
        <p:scale>
          <a:sx n="43" d="100"/>
          <a:sy n="43" d="100"/>
        </p:scale>
        <p:origin x="-13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the%20Ugly%20Du\7.&#1075;&#1088;&#1091;&#1089;&#1090;&#1100;.mp3" TargetMode="Externa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the%20Ugly%20Du\8.&#1042;&#1100;&#1102;&#1075;&#1072;.mp3" TargetMode="Externa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the%20Ugly%20Du\&#1042;&#1045;&#1057;&#1053;&#1040;.mp3" TargetMode="Externa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the%20Ugly%20Du\&#1052;&#1091;&#1079;.&#1089;&#1082;&#1072;&#1079;&#1082;&#1080;(&#1073;&#1099;&#1089;.).wma" TargetMode="Externa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the%20Ugly%20Du\0&#1057;&#1087;&#1077;&#1082;&#1090;&#1072;&#1082;&#1083;&#1100;%20&#1087;&#1086;%20&#1072;&#1085;&#1075;&#1083;&#1080;&#1081;&#1089;&#1082;&#1086;&#1084;&#1091;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F:\the%20Ugly%20Du\1%20&#1042;%20&#1083;&#1077;&#1089;&#1091;%20-%20&#1082;&#1086;&#1087;&#1080;&#1103;.mp3" TargetMode="External"/><Relationship Id="rId1" Type="http://schemas.openxmlformats.org/officeDocument/2006/relationships/audio" Target="file:///C:\Users\user\Desktop\the%20Ugly%20Du\1%20&#1042;%20&#1083;&#1077;&#1089;&#1091;%20-%20&#1082;&#1086;&#1087;&#1080;&#1103;.mp3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the%20Ugly%20Du\3.&#1050;&#1054;&#1064;&#1050;&#1040;.mp3" TargetMode="Externa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the%20Ugly%20Du\4.&#1057;&#1086;&#1073;&#1072;&#1082;&#1072;.mp3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the%20Ugly%20Du\bars-tigra-prygaet-v-gostyah-u-vinni-i-uletaet-v-kosmos(supermuzlo.com).mp3" TargetMode="Externa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the%20Ugly%20Du\zvuki_myshej_i_krys_-_ava_(xMusic.me).mp3" TargetMode="Externa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the%20Ugly%20Du\&#1042;&#1045;&#1057;&#1053;&#1040;.mp3" TargetMode="Externa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</a:t>
            </a:r>
            <a:r>
              <a:rPr lang="en-US" dirty="0" smtClean="0"/>
              <a:t>h</a:t>
            </a:r>
            <a:r>
              <a:rPr lang="ru-RU" dirty="0" smtClean="0"/>
              <a:t>е </a:t>
            </a:r>
            <a:r>
              <a:rPr lang="en-US" dirty="0" smtClean="0"/>
              <a:t>Ugly Duckling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Презентация к спектаклю «Т</a:t>
            </a:r>
            <a:r>
              <a:rPr lang="en-US" dirty="0" smtClean="0"/>
              <a:t>he Ugly Duckling</a:t>
            </a:r>
            <a:r>
              <a:rPr lang="ru-RU" dirty="0" smtClean="0"/>
              <a:t>» на основе УМК «Английский в фокусе» для начинающих.</a:t>
            </a:r>
          </a:p>
          <a:p>
            <a:endParaRPr lang="ru-RU" dirty="0" smtClean="0"/>
          </a:p>
          <a:p>
            <a:endParaRPr lang="ru-RU" dirty="0" smtClean="0"/>
          </a:p>
          <a:p>
            <a:pPr algn="r"/>
            <a:r>
              <a:rPr lang="ru-RU" sz="2400" dirty="0" smtClean="0"/>
              <a:t>Презентация подготовлена учителем английского языка </a:t>
            </a:r>
            <a:r>
              <a:rPr lang="ru-RU" sz="2400" dirty="0" smtClean="0"/>
              <a:t>Школы- интерната спортивного профиля города Челябинска </a:t>
            </a:r>
            <a:r>
              <a:rPr lang="ru-RU" sz="2400" dirty="0" err="1" smtClean="0"/>
              <a:t>Баляевой</a:t>
            </a:r>
            <a:r>
              <a:rPr lang="ru-RU" sz="2400" dirty="0" smtClean="0"/>
              <a:t> С.В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 l="18749" t="36250" r="56251" b="11250"/>
          <a:stretch>
            <a:fillRect/>
          </a:stretch>
        </p:blipFill>
        <p:spPr bwMode="auto">
          <a:xfrm>
            <a:off x="1285852" y="0"/>
            <a:ext cx="55721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Овальная выноска 2"/>
          <p:cNvSpPr/>
          <p:nvPr/>
        </p:nvSpPr>
        <p:spPr>
          <a:xfrm>
            <a:off x="3332963" y="1071546"/>
            <a:ext cx="3071834" cy="1621809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Oh dear! Oh dear!</a:t>
            </a:r>
          </a:p>
          <a:p>
            <a:pPr algn="ctr"/>
            <a:r>
              <a:rPr lang="en-US" sz="1200" dirty="0" smtClean="0"/>
              <a:t>What a terrible thing!</a:t>
            </a:r>
          </a:p>
          <a:p>
            <a:pPr algn="ctr"/>
            <a:r>
              <a:rPr lang="en-US" sz="1200" dirty="0" smtClean="0"/>
              <a:t>We’ve never seen </a:t>
            </a:r>
          </a:p>
          <a:p>
            <a:pPr algn="ctr"/>
            <a:r>
              <a:rPr lang="en-US" sz="1200" dirty="0" smtClean="0"/>
              <a:t>Such an ugly duckling!</a:t>
            </a:r>
          </a:p>
          <a:p>
            <a:pPr algn="ctr"/>
            <a:r>
              <a:rPr lang="en-US" sz="1200" dirty="0" smtClean="0"/>
              <a:t>You’re so ugly-</a:t>
            </a:r>
          </a:p>
          <a:p>
            <a:pPr algn="ctr"/>
            <a:r>
              <a:rPr lang="en-US" sz="1200" dirty="0" smtClean="0"/>
              <a:t>Go away!</a:t>
            </a:r>
          </a:p>
          <a:p>
            <a:pPr algn="ctr"/>
            <a:r>
              <a:rPr lang="en-US" sz="1200" dirty="0" smtClean="0"/>
              <a:t>Don’t come back,</a:t>
            </a:r>
          </a:p>
          <a:p>
            <a:pPr algn="ctr"/>
            <a:r>
              <a:rPr lang="en-US" sz="1200" dirty="0" smtClean="0"/>
              <a:t>Leave-today!</a:t>
            </a:r>
            <a:endParaRPr lang="ru-RU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 l="19043" t="37500" r="56055" b="11250"/>
          <a:stretch>
            <a:fillRect/>
          </a:stretch>
        </p:blipFill>
        <p:spPr bwMode="auto">
          <a:xfrm>
            <a:off x="2000232" y="0"/>
            <a:ext cx="51435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Овальная выноска 2"/>
          <p:cNvSpPr/>
          <p:nvPr/>
        </p:nvSpPr>
        <p:spPr>
          <a:xfrm>
            <a:off x="3357554" y="2928934"/>
            <a:ext cx="2357454" cy="1143008"/>
          </a:xfrm>
          <a:prstGeom prst="wedgeEllipseCallout">
            <a:avLst>
              <a:gd name="adj1" fmla="val -42755"/>
              <a:gd name="adj2" fmla="val 5820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I’m all alone.</a:t>
            </a:r>
          </a:p>
          <a:p>
            <a:pPr algn="ctr"/>
            <a:r>
              <a:rPr lang="en-US" sz="1200" dirty="0" smtClean="0"/>
              <a:t>Where can I go?</a:t>
            </a:r>
          </a:p>
          <a:p>
            <a:pPr algn="ctr"/>
            <a:r>
              <a:rPr lang="en-US" sz="1200" dirty="0" smtClean="0"/>
              <a:t>Look at the ice,</a:t>
            </a:r>
          </a:p>
          <a:p>
            <a:pPr algn="ctr"/>
            <a:r>
              <a:rPr lang="en-US" sz="1200" dirty="0" smtClean="0"/>
              <a:t>Look at the snow!</a:t>
            </a:r>
            <a:endParaRPr lang="ru-RU" sz="1200" dirty="0"/>
          </a:p>
        </p:txBody>
      </p:sp>
      <p:pic>
        <p:nvPicPr>
          <p:cNvPr id="5" name="7.груст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357950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7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 l="18310" t="35000" r="56730" b="11250"/>
          <a:stretch>
            <a:fillRect/>
          </a:stretch>
        </p:blipFill>
        <p:spPr bwMode="auto">
          <a:xfrm>
            <a:off x="1785918" y="0"/>
            <a:ext cx="52864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Овальная выноска 2"/>
          <p:cNvSpPr/>
          <p:nvPr/>
        </p:nvSpPr>
        <p:spPr>
          <a:xfrm>
            <a:off x="4500562" y="1714488"/>
            <a:ext cx="2357454" cy="1285884"/>
          </a:xfrm>
          <a:prstGeom prst="wedgeEllipseCallout">
            <a:avLst>
              <a:gd name="adj1" fmla="val -34818"/>
              <a:gd name="adj2" fmla="val 4729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You look so cold!</a:t>
            </a:r>
          </a:p>
          <a:p>
            <a:pPr algn="ctr"/>
            <a:r>
              <a:rPr lang="en-US" sz="1200" dirty="0" smtClean="0"/>
              <a:t>You look so sad!</a:t>
            </a:r>
          </a:p>
          <a:p>
            <a:pPr algn="ctr"/>
            <a:r>
              <a:rPr lang="en-US" sz="1200" dirty="0" smtClean="0"/>
              <a:t>Where’s your mum?</a:t>
            </a:r>
          </a:p>
          <a:p>
            <a:pPr algn="ctr"/>
            <a:r>
              <a:rPr lang="en-US" sz="1200" dirty="0" smtClean="0"/>
              <a:t>Where’s your dad?</a:t>
            </a:r>
            <a:endParaRPr lang="ru-RU" sz="1200" dirty="0"/>
          </a:p>
        </p:txBody>
      </p:sp>
      <p:pic>
        <p:nvPicPr>
          <p:cNvPr id="5" name="8.Вьюг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357950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11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 l="19298" t="36250" r="56140" b="11250"/>
          <a:stretch>
            <a:fillRect/>
          </a:stretch>
        </p:blipFill>
        <p:spPr bwMode="auto">
          <a:xfrm>
            <a:off x="1571604" y="0"/>
            <a:ext cx="492922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Овальная выноска 2"/>
          <p:cNvSpPr/>
          <p:nvPr/>
        </p:nvSpPr>
        <p:spPr>
          <a:xfrm>
            <a:off x="3857620" y="2714620"/>
            <a:ext cx="2214578" cy="1184152"/>
          </a:xfrm>
          <a:prstGeom prst="wedgeEllipseCallout">
            <a:avLst>
              <a:gd name="adj1" fmla="val -55124"/>
              <a:gd name="adj2" fmla="val -2908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С</a:t>
            </a:r>
            <a:r>
              <a:rPr lang="en-US" sz="1200" dirty="0" err="1" smtClean="0"/>
              <a:t>ome</a:t>
            </a:r>
            <a:r>
              <a:rPr lang="en-US" sz="1200" dirty="0" smtClean="0"/>
              <a:t> with me.</a:t>
            </a:r>
          </a:p>
          <a:p>
            <a:pPr algn="ctr"/>
            <a:r>
              <a:rPr lang="en-US" sz="1200" dirty="0" smtClean="0"/>
              <a:t>Don’t  be lonely.</a:t>
            </a:r>
            <a:endParaRPr lang="ru-RU" sz="1200" dirty="0" smtClean="0"/>
          </a:p>
          <a:p>
            <a:pPr algn="ctr"/>
            <a:r>
              <a:rPr lang="en-US" sz="1200" dirty="0" smtClean="0"/>
              <a:t>I’ve got a house,</a:t>
            </a:r>
          </a:p>
          <a:p>
            <a:pPr algn="ctr"/>
            <a:r>
              <a:rPr lang="en-US" sz="1200" dirty="0" smtClean="0"/>
              <a:t>I’ve got a family!</a:t>
            </a:r>
            <a:endParaRPr lang="ru-RU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 l="19043" t="36250" r="55673" b="11250"/>
          <a:stretch>
            <a:fillRect/>
          </a:stretch>
        </p:blipFill>
        <p:spPr bwMode="auto">
          <a:xfrm>
            <a:off x="1571604" y="0"/>
            <a:ext cx="51435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Овальная выноска 2"/>
          <p:cNvSpPr/>
          <p:nvPr/>
        </p:nvSpPr>
        <p:spPr>
          <a:xfrm>
            <a:off x="2214546" y="1428736"/>
            <a:ext cx="2643206" cy="1857388"/>
          </a:xfrm>
          <a:prstGeom prst="wedgeEllipseCallout">
            <a:avLst>
              <a:gd name="adj1" fmla="val 29873"/>
              <a:gd name="adj2" fmla="val 5385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Look at you now!</a:t>
            </a:r>
          </a:p>
          <a:p>
            <a:pPr algn="ctr"/>
            <a:r>
              <a:rPr lang="en-US" sz="1200" dirty="0" smtClean="0"/>
              <a:t>You’re </a:t>
            </a:r>
            <a:r>
              <a:rPr lang="en-US" sz="1200" dirty="0" err="1" smtClean="0"/>
              <a:t>big,not</a:t>
            </a:r>
            <a:r>
              <a:rPr lang="en-US" sz="1200" dirty="0" smtClean="0"/>
              <a:t> small.</a:t>
            </a:r>
          </a:p>
          <a:p>
            <a:pPr algn="ctr"/>
            <a:r>
              <a:rPr lang="en-US" sz="1200" dirty="0" smtClean="0"/>
              <a:t>And you’re not ugly.</a:t>
            </a:r>
          </a:p>
          <a:p>
            <a:pPr algn="ctr"/>
            <a:r>
              <a:rPr lang="en-US" sz="1200" dirty="0" smtClean="0"/>
              <a:t>Not at all!</a:t>
            </a:r>
          </a:p>
          <a:p>
            <a:pPr algn="ctr"/>
            <a:r>
              <a:rPr lang="en-US" sz="1200" dirty="0" smtClean="0"/>
              <a:t>It’s time to go!</a:t>
            </a:r>
          </a:p>
          <a:p>
            <a:pPr algn="ctr"/>
            <a:r>
              <a:rPr lang="en-US" sz="1200" dirty="0" smtClean="0"/>
              <a:t>It’s summertime!</a:t>
            </a:r>
          </a:p>
          <a:p>
            <a:pPr algn="ctr"/>
            <a:r>
              <a:rPr lang="en-US" sz="1200" dirty="0" err="1" smtClean="0"/>
              <a:t>Goodbye,dear</a:t>
            </a:r>
            <a:r>
              <a:rPr lang="en-US" sz="1200" dirty="0" smtClean="0"/>
              <a:t> friend.</a:t>
            </a:r>
          </a:p>
          <a:p>
            <a:pPr algn="ctr"/>
            <a:r>
              <a:rPr lang="en-US" sz="1200" dirty="0" smtClean="0"/>
              <a:t>Have a good time!</a:t>
            </a:r>
          </a:p>
          <a:p>
            <a:pPr algn="ctr"/>
            <a:endParaRPr lang="ru-RU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 l="18590" t="36250" r="56410" b="11250"/>
          <a:stretch>
            <a:fillRect/>
          </a:stretch>
        </p:blipFill>
        <p:spPr bwMode="auto">
          <a:xfrm>
            <a:off x="2071670" y="0"/>
            <a:ext cx="48577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Овальная выноска 2"/>
          <p:cNvSpPr/>
          <p:nvPr/>
        </p:nvSpPr>
        <p:spPr>
          <a:xfrm>
            <a:off x="2643174" y="1357298"/>
            <a:ext cx="2286016" cy="1143008"/>
          </a:xfrm>
          <a:prstGeom prst="wedgeEllipseCallout">
            <a:avLst>
              <a:gd name="adj1" fmla="val 21436"/>
              <a:gd name="adj2" fmla="val 5691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Look at  the swans</a:t>
            </a:r>
          </a:p>
          <a:p>
            <a:pPr algn="ctr"/>
            <a:r>
              <a:rPr lang="en-US" sz="1200" dirty="0" smtClean="0"/>
              <a:t>Up in the sky!</a:t>
            </a:r>
          </a:p>
          <a:p>
            <a:pPr algn="ctr"/>
            <a:r>
              <a:rPr lang="en-US" sz="1200" dirty="0" smtClean="0"/>
              <a:t>Look at them-</a:t>
            </a:r>
          </a:p>
          <a:p>
            <a:pPr algn="ctr"/>
            <a:r>
              <a:rPr lang="en-US" sz="1200" dirty="0" smtClean="0"/>
              <a:t>They can  fly!</a:t>
            </a:r>
            <a:endParaRPr lang="ru-RU" sz="1200" dirty="0"/>
          </a:p>
        </p:txBody>
      </p:sp>
      <p:pic>
        <p:nvPicPr>
          <p:cNvPr id="5" name="ВЕС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429388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9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 l="19800" t="35000" r="56566" b="12291"/>
          <a:stretch>
            <a:fillRect/>
          </a:stretch>
        </p:blipFill>
        <p:spPr bwMode="auto">
          <a:xfrm>
            <a:off x="1928794" y="0"/>
            <a:ext cx="52149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Овальная выноска 2"/>
          <p:cNvSpPr/>
          <p:nvPr/>
        </p:nvSpPr>
        <p:spPr>
          <a:xfrm>
            <a:off x="2000232" y="3286124"/>
            <a:ext cx="2286016" cy="1214446"/>
          </a:xfrm>
          <a:prstGeom prst="wedgeEllipseCallout">
            <a:avLst>
              <a:gd name="adj1" fmla="val 25058"/>
              <a:gd name="adj2" fmla="val 5502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But who is that?</a:t>
            </a:r>
          </a:p>
          <a:p>
            <a:pPr algn="ctr"/>
            <a:r>
              <a:rPr lang="en-US" sz="1200" dirty="0" smtClean="0"/>
              <a:t>Is it me?</a:t>
            </a:r>
          </a:p>
          <a:p>
            <a:pPr algn="ctr"/>
            <a:r>
              <a:rPr lang="en-US" sz="1200" dirty="0" smtClean="0"/>
              <a:t>I’m a beautiful swan-</a:t>
            </a:r>
          </a:p>
          <a:p>
            <a:pPr algn="ctr"/>
            <a:r>
              <a:rPr lang="en-US" sz="1200" dirty="0" smtClean="0"/>
              <a:t>How can that be?</a:t>
            </a:r>
            <a:endParaRPr lang="ru-RU" sz="1200" dirty="0"/>
          </a:p>
        </p:txBody>
      </p:sp>
      <p:sp>
        <p:nvSpPr>
          <p:cNvPr id="4" name="Овальная выноска 3"/>
          <p:cNvSpPr/>
          <p:nvPr/>
        </p:nvSpPr>
        <p:spPr>
          <a:xfrm>
            <a:off x="4214810" y="3000372"/>
            <a:ext cx="2428892" cy="1571636"/>
          </a:xfrm>
          <a:prstGeom prst="wedgeEllipseCallout">
            <a:avLst>
              <a:gd name="adj1" fmla="val -13625"/>
              <a:gd name="adj2" fmla="val 5751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Hello! Hello!</a:t>
            </a:r>
          </a:p>
          <a:p>
            <a:pPr algn="ctr"/>
            <a:r>
              <a:rPr lang="en-US" sz="1100" dirty="0" smtClean="0"/>
              <a:t>What a lovely day!</a:t>
            </a:r>
          </a:p>
          <a:p>
            <a:pPr algn="ctr"/>
            <a:r>
              <a:rPr lang="en-US" sz="1100" dirty="0" smtClean="0"/>
              <a:t>Come with me,</a:t>
            </a:r>
          </a:p>
          <a:p>
            <a:pPr algn="ctr"/>
            <a:r>
              <a:rPr lang="en-US" sz="1100" dirty="0" smtClean="0"/>
              <a:t>Come and play!</a:t>
            </a:r>
          </a:p>
          <a:p>
            <a:pPr algn="ctr"/>
            <a:r>
              <a:rPr lang="en-US" sz="1100" dirty="0" smtClean="0"/>
              <a:t>Close your eyes,</a:t>
            </a:r>
          </a:p>
          <a:p>
            <a:pPr algn="ctr"/>
            <a:r>
              <a:rPr lang="en-US" sz="1100" dirty="0" smtClean="0"/>
              <a:t>Count to three,</a:t>
            </a:r>
          </a:p>
          <a:p>
            <a:pPr algn="ctr"/>
            <a:r>
              <a:rPr lang="en-US" sz="1100" dirty="0" err="1" smtClean="0"/>
              <a:t>Now,fly,fly,fly</a:t>
            </a:r>
            <a:r>
              <a:rPr lang="en-US" sz="1100" dirty="0" smtClean="0"/>
              <a:t>,</a:t>
            </a:r>
          </a:p>
          <a:p>
            <a:pPr algn="ctr"/>
            <a:r>
              <a:rPr lang="en-US" sz="1100" dirty="0" smtClean="0"/>
              <a:t>Just like me!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 l="18263" t="35000" r="57082" b="11250"/>
          <a:stretch>
            <a:fillRect/>
          </a:stretch>
        </p:blipFill>
        <p:spPr bwMode="auto">
          <a:xfrm>
            <a:off x="1857356" y="0"/>
            <a:ext cx="51435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Капля 2"/>
          <p:cNvSpPr/>
          <p:nvPr/>
        </p:nvSpPr>
        <p:spPr>
          <a:xfrm>
            <a:off x="2214546" y="4286256"/>
            <a:ext cx="2557474" cy="1128714"/>
          </a:xfrm>
          <a:prstGeom prst="teardrop">
            <a:avLst>
              <a:gd name="adj" fmla="val 11089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 can fly in the sky.</a:t>
            </a:r>
          </a:p>
          <a:p>
            <a:pPr algn="ctr"/>
            <a:r>
              <a:rPr lang="en-US" sz="1200" dirty="0" smtClean="0"/>
              <a:t>I’m a beautiful swan.</a:t>
            </a:r>
          </a:p>
          <a:p>
            <a:pPr algn="ctr"/>
            <a:r>
              <a:rPr lang="en-US" sz="1200" dirty="0" smtClean="0"/>
              <a:t>Look at </a:t>
            </a:r>
            <a:r>
              <a:rPr lang="en-US" sz="1200" dirty="0" err="1" smtClean="0"/>
              <a:t>me,everyone</a:t>
            </a:r>
            <a:r>
              <a:rPr lang="en-US" sz="1200" dirty="0" smtClean="0"/>
              <a:t>!</a:t>
            </a:r>
            <a:endParaRPr lang="ru-RU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бяд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0"/>
            <a:ext cx="551383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4348" y="571480"/>
            <a:ext cx="35719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The </a:t>
            </a:r>
          </a:p>
          <a:p>
            <a:endParaRPr lang="en-US" sz="4400" dirty="0" smtClean="0"/>
          </a:p>
          <a:p>
            <a:r>
              <a:rPr lang="en-US" sz="4400" dirty="0" smtClean="0"/>
              <a:t>end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8072462" y="714356"/>
            <a:ext cx="50006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The</a:t>
            </a:r>
          </a:p>
          <a:p>
            <a:r>
              <a:rPr lang="en-US" sz="4400" dirty="0" smtClean="0"/>
              <a:t> </a:t>
            </a:r>
          </a:p>
          <a:p>
            <a:r>
              <a:rPr lang="en-US" sz="4400" dirty="0" smtClean="0"/>
              <a:t> end</a:t>
            </a:r>
            <a:endParaRPr lang="ru-RU" sz="4400" dirty="0"/>
          </a:p>
        </p:txBody>
      </p:sp>
      <p:pic>
        <p:nvPicPr>
          <p:cNvPr id="7" name="Муз.сказки(быс.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643702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41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18132" t="36111" r="56197" b="11111"/>
          <a:stretch>
            <a:fillRect/>
          </a:stretch>
        </p:blipFill>
        <p:spPr bwMode="auto">
          <a:xfrm>
            <a:off x="2285984" y="0"/>
            <a:ext cx="5857916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Овальная выноска 4"/>
          <p:cNvSpPr/>
          <p:nvPr/>
        </p:nvSpPr>
        <p:spPr>
          <a:xfrm>
            <a:off x="4286248" y="1571612"/>
            <a:ext cx="2571768" cy="1285884"/>
          </a:xfrm>
          <a:prstGeom prst="wedgeEllipseCallout">
            <a:avLst>
              <a:gd name="adj1" fmla="val -40678"/>
              <a:gd name="adj2" fmla="val 5257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Century Gothic" pitchFamily="34" charset="0"/>
              </a:rPr>
              <a:t>Look at  my ducklings,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Century Gothic" pitchFamily="34" charset="0"/>
              </a:rPr>
              <a:t>Come and see!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Century Gothic" pitchFamily="34" charset="0"/>
              </a:rPr>
              <a:t>Look at my  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Century Gothic" pitchFamily="34" charset="0"/>
              </a:rPr>
              <a:t>ducklings.</a:t>
            </a: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  <a:latin typeface="Century Gothic" pitchFamily="34" charset="0"/>
              </a:rPr>
              <a:t>One,two,three</a:t>
            </a:r>
            <a:r>
              <a:rPr lang="en-US" sz="1400" dirty="0" smtClean="0">
                <a:solidFill>
                  <a:schemeClr val="tx1"/>
                </a:solidFill>
                <a:latin typeface="Century Gothic" pitchFamily="34" charset="0"/>
              </a:rPr>
              <a:t>!</a:t>
            </a:r>
            <a:endParaRPr lang="ru-RU" sz="14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6" name="0Спектакль по английском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215206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338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8013" t="36553" r="56772" b="11982"/>
          <a:stretch>
            <a:fillRect/>
          </a:stretch>
        </p:blipFill>
        <p:spPr bwMode="auto">
          <a:xfrm>
            <a:off x="1643042" y="0"/>
            <a:ext cx="607223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Овальная выноска 4"/>
          <p:cNvSpPr/>
          <p:nvPr/>
        </p:nvSpPr>
        <p:spPr>
          <a:xfrm>
            <a:off x="5643570" y="428604"/>
            <a:ext cx="1857388" cy="1714512"/>
          </a:xfrm>
          <a:prstGeom prst="wedgeEllipseCallout">
            <a:avLst>
              <a:gd name="adj1" fmla="val -38007"/>
              <a:gd name="adj2" fmla="val 7490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Century Gothic" pitchFamily="34" charset="0"/>
              </a:rPr>
              <a:t>Oh </a:t>
            </a:r>
            <a:r>
              <a:rPr lang="en-US" sz="1200" dirty="0" err="1" smtClean="0">
                <a:solidFill>
                  <a:schemeClr val="tx1"/>
                </a:solidFill>
                <a:latin typeface="Century Gothic" pitchFamily="34" charset="0"/>
              </a:rPr>
              <a:t>dear,oh</a:t>
            </a:r>
            <a:r>
              <a:rPr lang="en-US" sz="1200" dirty="0" smtClean="0">
                <a:solidFill>
                  <a:schemeClr val="tx1"/>
                </a:solidFill>
                <a:latin typeface="Century Gothic" pitchFamily="34" charset="0"/>
              </a:rPr>
              <a:t> dear!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Century Gothic" pitchFamily="34" charset="0"/>
              </a:rPr>
              <a:t>What a terrible thing!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Century Gothic" pitchFamily="34" charset="0"/>
              </a:rPr>
              <a:t>I’ve never seen Such an ugly duckling!  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3075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1 В лесу - копия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95800" y="3665538"/>
            <a:ext cx="304800" cy="3048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/>
          <a:srcRect l="19043" t="36250" r="56736" b="11250"/>
          <a:stretch>
            <a:fillRect/>
          </a:stretch>
        </p:blipFill>
        <p:spPr bwMode="auto">
          <a:xfrm>
            <a:off x="1857356" y="0"/>
            <a:ext cx="50720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ьная выноска 5"/>
          <p:cNvSpPr/>
          <p:nvPr/>
        </p:nvSpPr>
        <p:spPr>
          <a:xfrm>
            <a:off x="2071670" y="1357298"/>
            <a:ext cx="1785950" cy="1214446"/>
          </a:xfrm>
          <a:prstGeom prst="wedgeEllipseCallout">
            <a:avLst>
              <a:gd name="adj1" fmla="val 44903"/>
              <a:gd name="adj2" fmla="val 537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Go on </a:t>
            </a:r>
            <a:r>
              <a:rPr lang="en-US" sz="1200" dirty="0" err="1" smtClean="0"/>
              <a:t>now,children</a:t>
            </a:r>
            <a:r>
              <a:rPr lang="en-US" sz="1200" dirty="0" smtClean="0"/>
              <a:t>,</a:t>
            </a:r>
          </a:p>
          <a:p>
            <a:pPr algn="ctr"/>
            <a:r>
              <a:rPr lang="en-US" sz="1200" dirty="0" smtClean="0"/>
              <a:t>Go and play!</a:t>
            </a:r>
          </a:p>
          <a:p>
            <a:pPr algn="ctr"/>
            <a:r>
              <a:rPr lang="en-US" sz="1200" dirty="0" smtClean="0"/>
              <a:t>It’s such a lovely</a:t>
            </a:r>
          </a:p>
          <a:p>
            <a:pPr algn="ctr"/>
            <a:r>
              <a:rPr lang="en-US" sz="1200" dirty="0" smtClean="0"/>
              <a:t>Sunny day!</a:t>
            </a:r>
            <a:endParaRPr lang="ru-RU" sz="1200" dirty="0"/>
          </a:p>
        </p:txBody>
      </p:sp>
      <p:pic>
        <p:nvPicPr>
          <p:cNvPr id="9" name="1 В лесу - копия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6286512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468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6468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 l="17578" t="36793" r="55999" b="11320"/>
          <a:stretch>
            <a:fillRect/>
          </a:stretch>
        </p:blipFill>
        <p:spPr bwMode="auto">
          <a:xfrm>
            <a:off x="1714480" y="0"/>
            <a:ext cx="5572164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Капля 5"/>
          <p:cNvSpPr/>
          <p:nvPr/>
        </p:nvSpPr>
        <p:spPr>
          <a:xfrm rot="16504134">
            <a:off x="4852079" y="4982838"/>
            <a:ext cx="860417" cy="2076222"/>
          </a:xfrm>
          <a:prstGeom prst="teardrop">
            <a:avLst>
              <a:gd name="adj" fmla="val 14624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sz="1200" dirty="0" err="1" smtClean="0"/>
              <a:t>Im</a:t>
            </a:r>
            <a:r>
              <a:rPr lang="en-US" sz="1200" dirty="0" smtClean="0"/>
              <a:t> a duckling.</a:t>
            </a:r>
          </a:p>
          <a:p>
            <a:pPr algn="ctr"/>
            <a:r>
              <a:rPr lang="en-US" sz="1200" dirty="0" smtClean="0"/>
              <a:t>What are you?</a:t>
            </a:r>
          </a:p>
          <a:p>
            <a:pPr algn="ctr"/>
            <a:r>
              <a:rPr lang="en-US" sz="1200" dirty="0" smtClean="0"/>
              <a:t>I can’t fly at all,</a:t>
            </a:r>
          </a:p>
          <a:p>
            <a:pPr algn="ctr"/>
            <a:r>
              <a:rPr lang="en-US" sz="1200" dirty="0" smtClean="0"/>
              <a:t>Can you?</a:t>
            </a:r>
            <a:endParaRPr lang="ru-RU" sz="1200" dirty="0"/>
          </a:p>
        </p:txBody>
      </p:sp>
      <p:sp>
        <p:nvSpPr>
          <p:cNvPr id="5" name="Овальная выноска 4"/>
          <p:cNvSpPr/>
          <p:nvPr/>
        </p:nvSpPr>
        <p:spPr>
          <a:xfrm>
            <a:off x="2357422" y="2714620"/>
            <a:ext cx="2214578" cy="1000132"/>
          </a:xfrm>
          <a:prstGeom prst="wedgeEllipseCallout">
            <a:avLst>
              <a:gd name="adj1" fmla="val 56342"/>
              <a:gd name="adj2" fmla="val 4896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I’m a cat.</a:t>
            </a:r>
          </a:p>
          <a:p>
            <a:pPr algn="ctr"/>
            <a:r>
              <a:rPr lang="en-US" sz="1200" dirty="0" smtClean="0"/>
              <a:t>I can play  all day!</a:t>
            </a:r>
          </a:p>
          <a:p>
            <a:pPr algn="ctr"/>
            <a:r>
              <a:rPr lang="en-US" sz="1200" dirty="0" smtClean="0"/>
              <a:t>But you’re so ugly.</a:t>
            </a:r>
          </a:p>
          <a:p>
            <a:pPr algn="ctr"/>
            <a:r>
              <a:rPr lang="en-US" sz="1200" smtClean="0"/>
              <a:t>Go away!</a:t>
            </a:r>
            <a:endParaRPr lang="ru-RU" sz="1200" dirty="0"/>
          </a:p>
        </p:txBody>
      </p:sp>
      <p:pic>
        <p:nvPicPr>
          <p:cNvPr id="8" name="3.КОШ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572264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1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 l="18310" t="35000" r="56695" b="11250"/>
          <a:stretch>
            <a:fillRect/>
          </a:stretch>
        </p:blipFill>
        <p:spPr bwMode="auto">
          <a:xfrm>
            <a:off x="1643042" y="0"/>
            <a:ext cx="55721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Капля 2"/>
          <p:cNvSpPr/>
          <p:nvPr/>
        </p:nvSpPr>
        <p:spPr>
          <a:xfrm>
            <a:off x="3929058" y="5500702"/>
            <a:ext cx="2071702" cy="857256"/>
          </a:xfrm>
          <a:prstGeom prst="teardrop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I’m a duckling.</a:t>
            </a:r>
          </a:p>
          <a:p>
            <a:pPr algn="ctr"/>
            <a:r>
              <a:rPr lang="en-US" sz="1200" dirty="0" smtClean="0"/>
              <a:t>What are you?</a:t>
            </a:r>
          </a:p>
          <a:p>
            <a:pPr algn="ctr"/>
            <a:r>
              <a:rPr lang="en-US" sz="1200" dirty="0" smtClean="0"/>
              <a:t>I can’t fly  at all,</a:t>
            </a:r>
          </a:p>
          <a:p>
            <a:pPr algn="ctr"/>
            <a:r>
              <a:rPr lang="ru-RU" sz="1200" dirty="0" smtClean="0"/>
              <a:t>С</a:t>
            </a:r>
            <a:r>
              <a:rPr lang="en-US" sz="1200" dirty="0" smtClean="0"/>
              <a:t>an you?</a:t>
            </a:r>
            <a:endParaRPr lang="ru-RU" sz="1200" dirty="0"/>
          </a:p>
        </p:txBody>
      </p:sp>
      <p:sp>
        <p:nvSpPr>
          <p:cNvPr id="4" name="Капля 3"/>
          <p:cNvSpPr/>
          <p:nvPr/>
        </p:nvSpPr>
        <p:spPr>
          <a:xfrm>
            <a:off x="2071670" y="4857760"/>
            <a:ext cx="2071702" cy="1000132"/>
          </a:xfrm>
          <a:prstGeom prst="teardrop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I’m a dog.</a:t>
            </a:r>
          </a:p>
          <a:p>
            <a:pPr algn="ctr"/>
            <a:r>
              <a:rPr lang="en-US" sz="1200" dirty="0" smtClean="0"/>
              <a:t>I can run all day!</a:t>
            </a:r>
          </a:p>
          <a:p>
            <a:pPr algn="ctr"/>
            <a:r>
              <a:rPr lang="en-US" sz="1200" dirty="0" smtClean="0"/>
              <a:t>But you’re so ugly!</a:t>
            </a:r>
          </a:p>
          <a:p>
            <a:pPr algn="ctr"/>
            <a:r>
              <a:rPr lang="en-US" sz="1200" dirty="0" smtClean="0"/>
              <a:t>Go away! </a:t>
            </a:r>
            <a:endParaRPr lang="ru-RU" sz="1200" dirty="0"/>
          </a:p>
        </p:txBody>
      </p:sp>
      <p:pic>
        <p:nvPicPr>
          <p:cNvPr id="6" name="4.Соба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500826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1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 l="18310" t="35000" r="56657" b="11250"/>
          <a:stretch>
            <a:fillRect/>
          </a:stretch>
        </p:blipFill>
        <p:spPr bwMode="auto">
          <a:xfrm>
            <a:off x="1571604" y="0"/>
            <a:ext cx="59293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Капля 2"/>
          <p:cNvSpPr/>
          <p:nvPr/>
        </p:nvSpPr>
        <p:spPr>
          <a:xfrm>
            <a:off x="4000496" y="5643578"/>
            <a:ext cx="1985970" cy="785818"/>
          </a:xfrm>
          <a:prstGeom prst="teardrop">
            <a:avLst>
              <a:gd name="adj" fmla="val 11305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I’m a duckling.</a:t>
            </a:r>
          </a:p>
          <a:p>
            <a:pPr algn="ctr"/>
            <a:r>
              <a:rPr lang="en-US" sz="1200" dirty="0" smtClean="0"/>
              <a:t>What are you?</a:t>
            </a:r>
          </a:p>
          <a:p>
            <a:pPr algn="ctr"/>
            <a:r>
              <a:rPr lang="en-US" sz="1200" dirty="0" smtClean="0"/>
              <a:t>I can’t fly  at all,</a:t>
            </a:r>
          </a:p>
          <a:p>
            <a:pPr algn="ctr"/>
            <a:r>
              <a:rPr lang="ru-RU" sz="1200" dirty="0" smtClean="0"/>
              <a:t>С</a:t>
            </a:r>
            <a:r>
              <a:rPr lang="en-US" sz="1200" dirty="0" smtClean="0"/>
              <a:t>an you?</a:t>
            </a:r>
            <a:endParaRPr lang="ru-RU" sz="1200" dirty="0"/>
          </a:p>
        </p:txBody>
      </p:sp>
      <p:sp>
        <p:nvSpPr>
          <p:cNvPr id="4" name="Капля 3"/>
          <p:cNvSpPr/>
          <p:nvPr/>
        </p:nvSpPr>
        <p:spPr>
          <a:xfrm>
            <a:off x="-2428924" y="-1643098"/>
            <a:ext cx="1500198" cy="1643098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ьная выноска 4"/>
          <p:cNvSpPr/>
          <p:nvPr/>
        </p:nvSpPr>
        <p:spPr>
          <a:xfrm>
            <a:off x="4500562" y="1714488"/>
            <a:ext cx="2357454" cy="928694"/>
          </a:xfrm>
          <a:prstGeom prst="wedgeEllipseCallout">
            <a:avLst>
              <a:gd name="adj1" fmla="val -62236"/>
              <a:gd name="adj2" fmla="val 5105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I’m a rabbit.</a:t>
            </a:r>
          </a:p>
          <a:p>
            <a:pPr algn="ctr"/>
            <a:r>
              <a:rPr lang="en-US" sz="1200" dirty="0" smtClean="0"/>
              <a:t>I can jump all day!</a:t>
            </a:r>
          </a:p>
          <a:p>
            <a:pPr algn="ctr"/>
            <a:r>
              <a:rPr lang="en-US" sz="1200" dirty="0" smtClean="0"/>
              <a:t>But you’re so ugly!</a:t>
            </a:r>
          </a:p>
          <a:p>
            <a:pPr algn="ctr"/>
            <a:r>
              <a:rPr lang="en-US" sz="1200" dirty="0" smtClean="0"/>
              <a:t>Go away</a:t>
            </a:r>
            <a:r>
              <a:rPr lang="ru-RU" sz="1200" dirty="0" smtClean="0"/>
              <a:t>!</a:t>
            </a:r>
            <a:endParaRPr lang="ru-RU" sz="1200" dirty="0"/>
          </a:p>
        </p:txBody>
      </p:sp>
      <p:pic>
        <p:nvPicPr>
          <p:cNvPr id="9" name="bars-tigra-prygaet-v-gostyah-u-vinni-i-uletaet-v-kosmos(supermuzlo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643702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06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 l="19043" t="36250" r="56684" b="11250"/>
          <a:stretch>
            <a:fillRect/>
          </a:stretch>
        </p:blipFill>
        <p:spPr bwMode="auto">
          <a:xfrm>
            <a:off x="1928794" y="0"/>
            <a:ext cx="55007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ьная выноска 5"/>
          <p:cNvSpPr/>
          <p:nvPr/>
        </p:nvSpPr>
        <p:spPr>
          <a:xfrm>
            <a:off x="2214546" y="3357562"/>
            <a:ext cx="2071702" cy="857256"/>
          </a:xfrm>
          <a:prstGeom prst="wedgeEllipseCallout">
            <a:avLst>
              <a:gd name="adj1" fmla="val 1643"/>
              <a:gd name="adj2" fmla="val 6772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I’m a duckling.</a:t>
            </a:r>
          </a:p>
          <a:p>
            <a:pPr algn="ctr"/>
            <a:r>
              <a:rPr lang="en-US" sz="1200" dirty="0" smtClean="0"/>
              <a:t>What are you?</a:t>
            </a:r>
          </a:p>
          <a:p>
            <a:pPr algn="ctr"/>
            <a:r>
              <a:rPr lang="en-US" sz="1200" dirty="0" smtClean="0"/>
              <a:t>I can’t fly  at all,</a:t>
            </a:r>
          </a:p>
          <a:p>
            <a:pPr algn="ctr"/>
            <a:r>
              <a:rPr lang="ru-RU" sz="1200" dirty="0" smtClean="0"/>
              <a:t>С</a:t>
            </a:r>
            <a:r>
              <a:rPr lang="en-US" sz="1200" dirty="0" smtClean="0"/>
              <a:t>an you?</a:t>
            </a:r>
            <a:endParaRPr lang="ru-RU" sz="1200" dirty="0"/>
          </a:p>
        </p:txBody>
      </p:sp>
      <p:sp>
        <p:nvSpPr>
          <p:cNvPr id="7" name="Овальная выноска 6"/>
          <p:cNvSpPr/>
          <p:nvPr/>
        </p:nvSpPr>
        <p:spPr>
          <a:xfrm>
            <a:off x="5072066" y="2143116"/>
            <a:ext cx="1857388" cy="1357322"/>
          </a:xfrm>
          <a:prstGeom prst="wedgeEllipseCallout">
            <a:avLst>
              <a:gd name="adj1" fmla="val -37426"/>
              <a:gd name="adj2" fmla="val 590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I’m a mouse.</a:t>
            </a:r>
          </a:p>
          <a:p>
            <a:pPr algn="ctr"/>
            <a:r>
              <a:rPr lang="en-US" sz="1200" dirty="0" smtClean="0"/>
              <a:t>I can climb all day!</a:t>
            </a:r>
          </a:p>
          <a:p>
            <a:pPr algn="ctr"/>
            <a:r>
              <a:rPr lang="en-US" sz="1200" dirty="0" smtClean="0"/>
              <a:t>But you’re so ugly!</a:t>
            </a:r>
          </a:p>
          <a:p>
            <a:pPr algn="ctr"/>
            <a:r>
              <a:rPr lang="en-US" sz="1200" dirty="0" smtClean="0"/>
              <a:t>Go away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8" name="zvuki_myshej_i_krys_-_ava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643702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50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 l="18310" t="36250" r="56055" b="11250"/>
          <a:stretch>
            <a:fillRect/>
          </a:stretch>
        </p:blipFill>
        <p:spPr bwMode="auto">
          <a:xfrm>
            <a:off x="1571604" y="0"/>
            <a:ext cx="585791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Капля 2"/>
          <p:cNvSpPr/>
          <p:nvPr/>
        </p:nvSpPr>
        <p:spPr>
          <a:xfrm rot="21349759">
            <a:off x="2277564" y="4635187"/>
            <a:ext cx="2585740" cy="1548823"/>
          </a:xfrm>
          <a:prstGeom prst="teardrop">
            <a:avLst>
              <a:gd name="adj" fmla="val 12675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Oh </a:t>
            </a:r>
            <a:r>
              <a:rPr lang="en-US" sz="1200" dirty="0" err="1" smtClean="0"/>
              <a:t>me,oh</a:t>
            </a:r>
            <a:r>
              <a:rPr lang="en-US" sz="1200" dirty="0" smtClean="0"/>
              <a:t> my!</a:t>
            </a:r>
          </a:p>
          <a:p>
            <a:pPr algn="ctr"/>
            <a:r>
              <a:rPr lang="en-US" sz="1200" dirty="0" smtClean="0"/>
              <a:t>I can’t run or fly!</a:t>
            </a:r>
          </a:p>
          <a:p>
            <a:pPr algn="ctr"/>
            <a:r>
              <a:rPr lang="en-US" sz="1200" dirty="0" smtClean="0"/>
              <a:t>The animals don’t like me.</a:t>
            </a:r>
          </a:p>
          <a:p>
            <a:pPr algn="ctr"/>
            <a:r>
              <a:rPr lang="en-US" sz="1200" dirty="0" smtClean="0"/>
              <a:t>I can’t jump or climb.</a:t>
            </a:r>
          </a:p>
          <a:p>
            <a:pPr algn="ctr"/>
            <a:r>
              <a:rPr lang="en-US" sz="1200" dirty="0" smtClean="0"/>
              <a:t>I think it’s time </a:t>
            </a:r>
          </a:p>
          <a:p>
            <a:pPr algn="ctr"/>
            <a:r>
              <a:rPr lang="en-US" sz="1200" dirty="0" smtClean="0"/>
              <a:t>To leave my family!</a:t>
            </a:r>
            <a:endParaRPr lang="ru-RU" sz="1200" dirty="0"/>
          </a:p>
        </p:txBody>
      </p:sp>
      <p:pic>
        <p:nvPicPr>
          <p:cNvPr id="5" name="ВЕС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572264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9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3279</TotalTime>
  <Words>468</Words>
  <Application>Microsoft Office PowerPoint</Application>
  <PresentationFormat>Экран (4:3)</PresentationFormat>
  <Paragraphs>108</Paragraphs>
  <Slides>18</Slides>
  <Notes>0</Notes>
  <HiddenSlides>0</HiddenSlides>
  <MMClips>12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Тhе Ugly Duckling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95</cp:revision>
  <dcterms:created xsi:type="dcterms:W3CDTF">2016-04-14T17:31:09Z</dcterms:created>
  <dcterms:modified xsi:type="dcterms:W3CDTF">2021-02-05T03:27:16Z</dcterms:modified>
</cp:coreProperties>
</file>