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70" r:id="rId5"/>
    <p:sldId id="265" r:id="rId6"/>
    <p:sldId id="266" r:id="rId7"/>
    <p:sldId id="267" r:id="rId8"/>
    <p:sldId id="268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856BA5"/>
    <a:srgbClr val="6E558D"/>
    <a:srgbClr val="99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21.01.2026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283968" y="4437112"/>
            <a:ext cx="3764324" cy="1728192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556792"/>
            <a:ext cx="6912768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normalizeH="0" baseline="0" noProof="0" dirty="0">
                <a:ln w="50800"/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ТЕМА УРОКА:</a:t>
            </a:r>
            <a:r>
              <a:rPr kumimoji="0" lang="ru-RU" sz="2800" i="0" u="none" strike="noStrike" kern="1200" normalizeH="0" noProof="0" dirty="0">
                <a:ln w="50800"/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«</a:t>
            </a:r>
            <a:r>
              <a:rPr kumimoji="0" lang="ru-RU" sz="5400" i="0" u="none" strike="noStrike" kern="1200" normalizeH="0" baseline="0" noProof="0" dirty="0">
                <a:ln w="50800"/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Благоприятствующие элементарные события. Вероятность событий.»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416824" cy="922114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и задачи урока.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403648" y="1268760"/>
            <a:ext cx="7056784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/>
              <a:t>Цель: </a:t>
            </a:r>
            <a:r>
              <a:rPr lang="ru-RU" sz="2000" dirty="0"/>
              <a:t>ввести классическое определение вероятности события через понятие благоприятствующих исходов и сформировать навык её вычисления для простых опытов.</a:t>
            </a:r>
          </a:p>
          <a:p>
            <a:pPr marL="0" indent="0">
              <a:buNone/>
            </a:pPr>
            <a:r>
              <a:rPr lang="ru-RU" sz="2000" b="1" u="sng" dirty="0"/>
              <a:t>Задачи: </a:t>
            </a:r>
            <a:endParaRPr lang="ru-RU" sz="2000" dirty="0"/>
          </a:p>
          <a:p>
            <a:pPr marL="0" indent="0">
              <a:buFont typeface="Wingdings" pitchFamily="2" charset="2"/>
              <a:buChar char="§"/>
            </a:pPr>
            <a:r>
              <a:rPr lang="ru-RU" sz="2000" b="1" dirty="0"/>
              <a:t>Образовательные. </a:t>
            </a:r>
            <a:r>
              <a:rPr lang="ru-RU" sz="2000" dirty="0"/>
              <a:t>Ввести понятия благоприятствующего элементарного события и вероятности  события. Вывести и научиться применять формулу Р(А)=</a:t>
            </a:r>
            <a:r>
              <a:rPr lang="en-US" sz="2000" dirty="0"/>
              <a:t>m/n</a:t>
            </a:r>
            <a:r>
              <a:rPr lang="ru-RU" sz="2000" dirty="0"/>
              <a:t>.</a:t>
            </a:r>
          </a:p>
          <a:p>
            <a:pPr marL="0" indent="0">
              <a:buFont typeface="Wingdings" pitchFamily="2" charset="2"/>
              <a:buChar char="§"/>
            </a:pPr>
            <a:r>
              <a:rPr lang="ru-RU" sz="2000" b="1" dirty="0"/>
              <a:t>Развивающие.  </a:t>
            </a:r>
            <a:r>
              <a:rPr lang="ru-RU" sz="2000" dirty="0"/>
              <a:t>Развивать логическое мышление (умение анализировать условия, выделять совокупности исходов). Развивать алгоритмическое мышление через пошаговое решение задач.</a:t>
            </a:r>
          </a:p>
          <a:p>
            <a:pPr marL="0" indent="0">
              <a:buFont typeface="Wingdings" pitchFamily="2" charset="2"/>
              <a:buChar char="§"/>
            </a:pPr>
            <a:r>
              <a:rPr lang="ru-RU" sz="2000" b="1" dirty="0"/>
              <a:t>Воспитательные.</a:t>
            </a:r>
            <a:r>
              <a:rPr lang="ru-RU" sz="2000" dirty="0"/>
              <a:t> Формировать представление о вероятности как о строгой математической величине, оценивающей шансы.</a:t>
            </a:r>
          </a:p>
          <a:p>
            <a:pPr marL="0" indent="0">
              <a:buFont typeface="Wingdings" pitchFamily="2" charset="2"/>
              <a:buChar char="§"/>
            </a:pP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30D80C-8F23-088A-349B-851F9ABAD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Устный счёт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6DEB460-ED1E-D724-57EB-7652C50A12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980728"/>
            <a:ext cx="7787208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u="sng" dirty="0"/>
              <a:t>Задача 1. </a:t>
            </a:r>
            <a:r>
              <a:rPr lang="ru-RU" sz="2400" dirty="0"/>
              <a:t>В мешке </a:t>
            </a:r>
            <a:r>
              <a:rPr lang="ru-RU" sz="2400" dirty="0" smtClean="0"/>
              <a:t>4 </a:t>
            </a:r>
            <a:r>
              <a:rPr lang="ru-RU" sz="2400" dirty="0"/>
              <a:t>красных и </a:t>
            </a:r>
            <a:r>
              <a:rPr lang="ru-RU" sz="2400" dirty="0" smtClean="0"/>
              <a:t>3 </a:t>
            </a:r>
            <a:r>
              <a:rPr lang="ru-RU" sz="2400" dirty="0"/>
              <a:t>синих шара. Сколько всего шаров?</a:t>
            </a:r>
          </a:p>
          <a:p>
            <a:pPr marL="0" indent="0">
              <a:buFont typeface="Wingdings" pitchFamily="2" charset="2"/>
              <a:buChar char="§"/>
            </a:pPr>
            <a:r>
              <a:rPr lang="ru-RU" sz="2400" dirty="0"/>
              <a:t>Какую часть от всех шаров составляют красные шары?</a:t>
            </a:r>
          </a:p>
          <a:p>
            <a:pPr marL="0" indent="0">
              <a:buNone/>
            </a:pPr>
            <a:r>
              <a:rPr lang="ru-RU" sz="2400" b="1" u="sng" dirty="0"/>
              <a:t>Задача 2. </a:t>
            </a:r>
            <a:r>
              <a:rPr lang="ru-RU" sz="2400" dirty="0"/>
              <a:t>Бросают игральный кубик. Сколько всего возможных исходов?</a:t>
            </a:r>
          </a:p>
          <a:p>
            <a:pPr marL="0" indent="0">
              <a:buFont typeface="Wingdings" pitchFamily="2" charset="2"/>
              <a:buChar char="§"/>
            </a:pPr>
            <a:r>
              <a:rPr lang="ru-RU" sz="2400" dirty="0"/>
              <a:t>Сколько </a:t>
            </a:r>
            <a:r>
              <a:rPr lang="ru-RU" sz="2400" dirty="0" smtClean="0"/>
              <a:t>исходов, если выпало «число </a:t>
            </a:r>
            <a:r>
              <a:rPr lang="ru-RU" sz="2400" dirty="0"/>
              <a:t>больше </a:t>
            </a:r>
            <a:r>
              <a:rPr lang="ru-RU" sz="2400" dirty="0" smtClean="0"/>
              <a:t>3»? </a:t>
            </a:r>
            <a:endParaRPr lang="ru-RU" sz="2400" dirty="0"/>
          </a:p>
          <a:p>
            <a:pPr marL="0" indent="0">
              <a:buNone/>
            </a:pPr>
            <a:r>
              <a:rPr lang="ru-RU" sz="2400" b="1" u="sng" dirty="0"/>
              <a:t>Задача 3. </a:t>
            </a:r>
            <a:r>
              <a:rPr lang="ru-RU" sz="2400" dirty="0"/>
              <a:t>Из 20 учеников класса 4 пишут левой рукой. Какова доля левшей</a:t>
            </a:r>
            <a:r>
              <a:rPr lang="ru-RU" sz="2400" dirty="0" smtClean="0"/>
              <a:t>?</a:t>
            </a:r>
            <a:endParaRPr lang="ru-RU" sz="240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53455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EA518D-592F-108F-6781-38A077DE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Повторение теории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11EB925-D3D0-6CB9-BC66-76885C649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196752"/>
            <a:ext cx="8003232" cy="4929411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400" dirty="0"/>
              <a:t>Что мы называем случайным опытом или экспериментом?</a:t>
            </a:r>
          </a:p>
          <a:p>
            <a:pPr marL="514350" indent="-514350">
              <a:buAutoNum type="arabicPeriod"/>
            </a:pPr>
            <a:r>
              <a:rPr lang="ru-RU" sz="2400" dirty="0"/>
              <a:t>Какие события называем равновозможными элементарными событиями?</a:t>
            </a:r>
          </a:p>
          <a:p>
            <a:pPr marL="514350" indent="-514350">
              <a:buNone/>
            </a:pPr>
            <a:r>
              <a:rPr lang="ru-RU" sz="2400" dirty="0" smtClean="0"/>
              <a:t>Мы переходим от частного случая, где все элементарные исходы равны по вероятности, к более широкому пониманию, где события состоят из множества элементарных, и мы будем искать долю благоприятных исходов из всех возможных для конкретного события, используя классическую формулу вероятности. Это переход от подсчёта каждого исхода </a:t>
            </a:r>
            <a:r>
              <a:rPr lang="ru-RU" sz="2400" smtClean="0"/>
              <a:t>к суммированию </a:t>
            </a:r>
            <a:r>
              <a:rPr lang="ru-RU" sz="2400" dirty="0" smtClean="0"/>
              <a:t>этих исходов, образующих новое событие.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12521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30D80C-8F23-088A-349B-851F9ABAD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Изучение новой темы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6DEB460-ED1E-D724-57EB-7652C50A12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196752"/>
            <a:ext cx="7643192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Случайным событием </a:t>
            </a:r>
            <a:r>
              <a:rPr lang="ru-RU" sz="2000" dirty="0" smtClean="0"/>
              <a:t>в случайном опыте называется произвольное множество, состоящее из элементарных событий этого опыта.</a:t>
            </a:r>
            <a:endParaRPr lang="ru-RU" sz="2000" dirty="0"/>
          </a:p>
          <a:p>
            <a:pPr marL="0" indent="0">
              <a:buNone/>
            </a:pPr>
            <a:r>
              <a:rPr lang="ru-RU" sz="2000" b="1"/>
              <a:t>Благоприятствующие </a:t>
            </a:r>
            <a:r>
              <a:rPr lang="ru-RU" sz="2000" b="1" smtClean="0"/>
              <a:t>события - </a:t>
            </a:r>
            <a:r>
              <a:rPr lang="ru-RU" sz="2000" smtClean="0"/>
              <a:t>это </a:t>
            </a:r>
            <a:r>
              <a:rPr lang="ru-RU" sz="2000" dirty="0"/>
              <a:t>те элементарные события, при которых наступает интересующее нас событие А.</a:t>
            </a:r>
          </a:p>
          <a:p>
            <a:pPr marL="0" indent="0">
              <a:buNone/>
            </a:pPr>
            <a:r>
              <a:rPr lang="ru-RU" sz="2000" b="1" dirty="0" smtClean="0"/>
              <a:t>Вероятностью </a:t>
            </a:r>
            <a:r>
              <a:rPr lang="ru-RU" sz="2000" b="1" dirty="0"/>
              <a:t>события А </a:t>
            </a:r>
            <a:r>
              <a:rPr lang="ru-RU" sz="2000" dirty="0"/>
              <a:t>называется отношение числа благоприятствующих исходов (</a:t>
            </a:r>
            <a:r>
              <a:rPr lang="en-US" sz="2000" dirty="0"/>
              <a:t>m)</a:t>
            </a:r>
            <a:r>
              <a:rPr lang="ru-RU" sz="2000" dirty="0"/>
              <a:t> к общему числу всех равновозможных исходов (</a:t>
            </a:r>
            <a:r>
              <a:rPr lang="en-US" sz="2000" dirty="0"/>
              <a:t>n)</a:t>
            </a:r>
            <a:r>
              <a:rPr lang="ru-RU" sz="2000" dirty="0"/>
              <a:t>.</a:t>
            </a:r>
          </a:p>
          <a:p>
            <a:pPr marL="0" indent="0">
              <a:buNone/>
            </a:pPr>
            <a:r>
              <a:rPr lang="ru-RU" sz="2000" dirty="0"/>
              <a:t>           </a:t>
            </a:r>
            <a:r>
              <a:rPr lang="en-US" sz="2000" dirty="0"/>
              <a:t>                          </a:t>
            </a:r>
            <a:r>
              <a:rPr lang="ru-RU" sz="2000" b="1" dirty="0"/>
              <a:t>Р(А)= </a:t>
            </a:r>
            <a:r>
              <a:rPr lang="en-US" sz="2000" b="1" dirty="0"/>
              <a:t>m/n</a:t>
            </a:r>
            <a:endParaRPr lang="ru-RU" sz="2000" b="1" dirty="0"/>
          </a:p>
          <a:p>
            <a:pPr marL="0" indent="0">
              <a:buNone/>
            </a:pPr>
            <a:r>
              <a:rPr lang="ru-RU" sz="2000" b="1" dirty="0" smtClean="0"/>
              <a:t>Обозначение:</a:t>
            </a:r>
          </a:p>
          <a:p>
            <a:pPr marL="0" indent="0">
              <a:buNone/>
            </a:pPr>
            <a:r>
              <a:rPr lang="en-US" sz="2000" b="1" dirty="0" smtClean="0"/>
              <a:t>n</a:t>
            </a:r>
            <a:r>
              <a:rPr lang="ru-RU" sz="2000" b="1" dirty="0" smtClean="0"/>
              <a:t>-</a:t>
            </a:r>
            <a:r>
              <a:rPr lang="ru-RU" sz="2000" dirty="0" smtClean="0"/>
              <a:t>общее число всех равновозможных исходов;</a:t>
            </a:r>
          </a:p>
          <a:p>
            <a:pPr marL="0" indent="0">
              <a:buNone/>
            </a:pPr>
            <a:r>
              <a:rPr lang="en-US" sz="2000" b="1" dirty="0" smtClean="0"/>
              <a:t>m-</a:t>
            </a:r>
            <a:r>
              <a:rPr lang="ru-RU" sz="2000" dirty="0" smtClean="0"/>
              <a:t>число исходов, благоприятствующих событию А.</a:t>
            </a:r>
          </a:p>
          <a:p>
            <a:pPr marL="0" indent="0">
              <a:buNone/>
            </a:pPr>
            <a:endParaRPr lang="ru-RU" sz="2600" dirty="0"/>
          </a:p>
          <a:p>
            <a:pPr marL="0" indent="0">
              <a:buNone/>
            </a:pPr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195472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30D80C-8F23-088A-349B-851F9ABAD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Закрепление нового материала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6DEB460-ED1E-D724-57EB-7652C50A12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124744"/>
            <a:ext cx="7715200" cy="5001419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Бросают одну игральную кость. Запишите событие А перечислением элементарных событий в фигурных скобках, если событие А состоит в том, что: а) выпадет чётное число очков; б) выпадет меньше 5 очков.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№ 277 из учебника (стр. </a:t>
            </a:r>
            <a:r>
              <a:rPr lang="ru-RU" sz="2800" smtClean="0"/>
              <a:t>148). </a:t>
            </a: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3.   Задача. В коробке лежат 4 красных, 3 синих и  5 зеленых шариков одинакового размера. Наугад вытаскивают один шарик. Какова вероятность, что он окажется красным?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04188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24B4BD-6C50-D484-DDBA-85668164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Ответы: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CDD74A5-F845-EC72-65DF-5CA6BAFF6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600200"/>
            <a:ext cx="7139136" cy="4525963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ru-RU" dirty="0" smtClean="0"/>
              <a:t>Вариант 1.                          Вариант 2. </a:t>
            </a:r>
          </a:p>
          <a:p>
            <a:pPr marL="457200" indent="-457200">
              <a:buNone/>
            </a:pPr>
            <a:r>
              <a:rPr lang="ru-RU" dirty="0" smtClean="0"/>
              <a:t>1. А= {3,4,5,6}            1. А={2,3,4,5}   </a:t>
            </a:r>
          </a:p>
          <a:p>
            <a:pPr marL="457200" indent="-457200">
              <a:buNone/>
            </a:pPr>
            <a:r>
              <a:rPr lang="ru-RU" dirty="0" smtClean="0"/>
              <a:t>2. Р(А)=</a:t>
            </a:r>
            <a:r>
              <a:rPr lang="ru-RU" smtClean="0"/>
              <a:t>0,2                  2</a:t>
            </a:r>
            <a:r>
              <a:rPr lang="ru-RU" dirty="0" smtClean="0"/>
              <a:t>. Р(А)=0,55 </a:t>
            </a:r>
          </a:p>
          <a:p>
            <a:pPr marL="457200" indent="-457200">
              <a:buNone/>
            </a:pPr>
            <a:r>
              <a:rPr lang="ru-RU" dirty="0" smtClean="0"/>
              <a:t>              3. доп. : Р(А)= 0,48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0796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EA518D-592F-108F-6781-38A077DEA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Рефлексия и подведение итогов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11EB925-D3D0-6CB9-BC66-76885C649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3600" dirty="0"/>
              <a:t>Что мы сегодня узнали?</a:t>
            </a:r>
          </a:p>
          <a:p>
            <a:pPr marL="514350" indent="-514350">
              <a:buAutoNum type="arabicPeriod" startAt="2"/>
            </a:pPr>
            <a:r>
              <a:rPr lang="ru-RU" sz="3600" dirty="0" smtClean="0"/>
              <a:t>Какой </a:t>
            </a:r>
            <a:r>
              <a:rPr lang="ru-RU" sz="3600" dirty="0"/>
              <a:t>главный алгоритм мы сегодня отработали?</a:t>
            </a:r>
          </a:p>
          <a:p>
            <a:pPr marL="514350" indent="-514350">
              <a:buNone/>
            </a:pPr>
            <a:r>
              <a:rPr lang="ru-RU" sz="3600" dirty="0"/>
              <a:t>3</a:t>
            </a:r>
            <a:r>
              <a:rPr lang="ru-RU" sz="3600"/>
              <a:t>.  </a:t>
            </a:r>
            <a:r>
              <a:rPr lang="ru-RU" sz="3600" smtClean="0"/>
              <a:t>Пригодятся </a:t>
            </a:r>
            <a:r>
              <a:rPr lang="ru-RU" sz="3600" dirty="0"/>
              <a:t>ли эти знания в жизни?</a:t>
            </a:r>
          </a:p>
          <a:p>
            <a:pPr marL="514350" indent="-514350">
              <a:buFont typeface="Wingdings" pitchFamily="2" charset="2"/>
              <a:buChar char="§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521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9552" y="404664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Задание на дом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124744"/>
            <a:ext cx="77048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ru-RU" sz="3600" b="1" i="1" dirty="0" smtClean="0"/>
              <a:t>Выучить правила </a:t>
            </a:r>
            <a:r>
              <a:rPr lang="ru-RU" sz="3600" b="1" i="1" smtClean="0"/>
              <a:t>и формулу, </a:t>
            </a:r>
            <a:r>
              <a:rPr lang="ru-RU" sz="3600" b="1" i="1" dirty="0" smtClean="0"/>
              <a:t>№274,275 выполнить.</a:t>
            </a:r>
            <a:endParaRPr lang="ru-RU" sz="3600" b="1" i="1" dirty="0"/>
          </a:p>
          <a:p>
            <a:pPr marL="742950" indent="-742950"/>
            <a:r>
              <a:rPr lang="ru-RU" sz="3600" b="1" i="1" dirty="0" smtClean="0"/>
              <a:t>2</a:t>
            </a:r>
            <a:r>
              <a:rPr lang="ru-RU" sz="3600" b="1" i="1" dirty="0"/>
              <a:t>. </a:t>
            </a:r>
            <a:r>
              <a:rPr lang="ru-RU" sz="3600" b="1" i="1" dirty="0" smtClean="0"/>
              <a:t>  Подготовить </a:t>
            </a:r>
            <a:r>
              <a:rPr lang="ru-RU" sz="3600" b="1" i="1" dirty="0"/>
              <a:t>мини-исследование на тему: «Вероятность в нашей жизни». Примеры ситуаций, где мы сталкиваемся с </a:t>
            </a:r>
            <a:r>
              <a:rPr lang="ru-RU" sz="3600" b="1" i="1" dirty="0" smtClean="0"/>
              <a:t>вероятностью в повседневной жизни.</a:t>
            </a:r>
            <a:endParaRPr lang="ru-RU" sz="3600" b="1" i="1" dirty="0"/>
          </a:p>
          <a:p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499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Цель и задачи урока.</vt:lpstr>
      <vt:lpstr>Устный счёт</vt:lpstr>
      <vt:lpstr>Повторение теории</vt:lpstr>
      <vt:lpstr>Изучение новой темы</vt:lpstr>
      <vt:lpstr>Закрепление нового материала</vt:lpstr>
      <vt:lpstr>Ответы:</vt:lpstr>
      <vt:lpstr>Рефлексия и подведение итогов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*</cp:lastModifiedBy>
  <cp:revision>82</cp:revision>
  <dcterms:created xsi:type="dcterms:W3CDTF">2013-07-29T17:42:42Z</dcterms:created>
  <dcterms:modified xsi:type="dcterms:W3CDTF">2026-01-21T18:58:40Z</dcterms:modified>
</cp:coreProperties>
</file>