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61" r:id="rId3"/>
    <p:sldId id="262" r:id="rId4"/>
    <p:sldId id="263" r:id="rId5"/>
    <p:sldId id="264" r:id="rId6"/>
    <p:sldId id="260" r:id="rId7"/>
    <p:sldId id="266" r:id="rId8"/>
    <p:sldId id="267" r:id="rId9"/>
    <p:sldId id="258" r:id="rId10"/>
    <p:sldId id="270" r:id="rId11"/>
    <p:sldId id="268" r:id="rId12"/>
    <p:sldId id="271" r:id="rId13"/>
    <p:sldId id="272" r:id="rId14"/>
    <p:sldId id="273" r:id="rId15"/>
    <p:sldId id="277" r:id="rId16"/>
    <p:sldId id="274" r:id="rId17"/>
    <p:sldId id="276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41BC9-C935-4EF0-A8C9-972619A71A94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EC3CF-F23E-4A60-9EA1-117EA9BAA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55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DED77-2564-4857-AC18-0254815C388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F0E40-B9D8-4191-9017-21972AE0B4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41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510AF-83B6-4270-A1E6-0E57BE4DDE6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F7FF6-B03A-4EFB-AC72-8572EE8D8E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359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6C004-0DC0-4C2C-8A41-432299FA8BD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79AF0-A501-4548-988B-E8CFF20E7D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729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18488" cy="9413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038600" cy="4968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968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058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C393F-F666-40C8-8EB1-E3A4B4BD98A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EDBC2-AE79-41E9-BBDD-C76FA3FDDE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50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FFA49-A309-4824-B2AB-5E9F77EBDAD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8BE6-4F46-49EF-98A0-93E2CF086F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212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F2DD2-17B7-463A-8DA8-BF0485E65CE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4A5B5-FDB7-477E-9515-73DBD0222A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50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F6C23-3689-40AB-A658-E80812520E4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1F063-661C-4781-B933-7B7BD88502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90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3FC1E-2F9E-426D-BEB2-B505C4F73BC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8B513-E6B0-482A-A3C2-17A0038A64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08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7A824-9841-4620-8B82-6395D15E82C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1659-8850-4F57-A9C3-7DC0926114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42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A5979-9FDB-4771-8073-73ACFDE971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E9291-3499-4C42-A6A0-74BDB2F0C8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58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A772B-6D54-4C86-9602-7011387D5ED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B528E-877B-4E40-B724-447CDC2CA9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048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237803-F2AA-4A52-A44A-F14A9DE770C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03CD4E-EE40-41FD-A72E-0A5E7F5409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05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&#1085;&#1072;%20&#1076;&#1085;&#1077;%20&#1084;&#1086;&#1088;&#1089;&#1082;&#1086;&#1084;.mp4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8" descr="H:\Documents and Settings\Aida\Рабочий стол\НОвая ГРАФИКА сборник\1111111111111\image31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2196">
            <a:off x="7089775" y="5486400"/>
            <a:ext cx="11747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9" descr="H:\Documents and Settings\Aida\Рабочий стол\НОвая ГРАФИКА сборник\1111111111111\ED120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929188"/>
            <a:ext cx="785813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0305">
            <a:off x="1360488" y="5553075"/>
            <a:ext cx="11430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323528" y="332656"/>
            <a:ext cx="8568952" cy="280898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F117"/>
                </a:solidFill>
                <a:latin typeface="Arial"/>
                <a:cs typeface="Arial"/>
              </a:rPr>
              <a:t>Основные методы 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F117"/>
                </a:solidFill>
                <a:latin typeface="Arial"/>
                <a:cs typeface="Arial"/>
              </a:rPr>
              <a:t>решения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F117"/>
                </a:solidFill>
                <a:latin typeface="Arial"/>
                <a:cs typeface="Arial"/>
              </a:rPr>
              <a:t>алгебраических уравнений</a:t>
            </a:r>
            <a:endParaRPr lang="ru-RU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6F117"/>
              </a:solidFill>
              <a:latin typeface="Arial"/>
              <a:cs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F117"/>
                </a:solidFill>
                <a:latin typeface="Arial"/>
                <a:cs typeface="Arial"/>
              </a:rPr>
              <a:t>в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F117"/>
                </a:solidFill>
                <a:latin typeface="Arial"/>
                <a:cs typeface="Arial"/>
              </a:rPr>
              <a:t>ысших степеней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6F117"/>
              </a:solidFill>
              <a:latin typeface="Arial"/>
              <a:cs typeface="Arial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99592" y="2996952"/>
            <a:ext cx="7772400" cy="1470025"/>
          </a:xfrm>
        </p:spPr>
        <p:txBody>
          <a:bodyPr/>
          <a:lstStyle/>
          <a:p>
            <a:pPr algn="l"/>
            <a:r>
              <a:rPr lang="ru-RU" altLang="ru-RU" sz="2800" dirty="0"/>
              <a:t>Это невозможно!" - сказала Причина. </a:t>
            </a:r>
            <a:br>
              <a:rPr lang="ru-RU" altLang="ru-RU" sz="2800" dirty="0"/>
            </a:br>
            <a:r>
              <a:rPr lang="ru-RU" altLang="ru-RU" sz="2800" dirty="0"/>
              <a:t>"Это безрассудство!" - заметил Опыт. </a:t>
            </a:r>
            <a:br>
              <a:rPr lang="ru-RU" altLang="ru-RU" sz="2800" dirty="0"/>
            </a:br>
            <a:r>
              <a:rPr lang="ru-RU" altLang="ru-RU" sz="2800" dirty="0"/>
              <a:t>"Это бесполезно!" - отрезала Гордость. </a:t>
            </a:r>
            <a:br>
              <a:rPr lang="ru-RU" altLang="ru-RU" sz="2800" dirty="0"/>
            </a:br>
            <a:r>
              <a:rPr lang="ru-RU" altLang="ru-RU" sz="2800" dirty="0"/>
              <a:t>"Попробуй..." - шепнула Мечта.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19672" y="4929188"/>
            <a:ext cx="6400800" cy="104298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33CC"/>
                </a:solidFill>
                <a:latin typeface="+mn-lt"/>
              </a:rPr>
              <a:t>Урок-исследование, алгебра, 8 класс</a:t>
            </a:r>
          </a:p>
        </p:txBody>
      </p:sp>
    </p:spTree>
    <p:extLst>
      <p:ext uri="{BB962C8B-B14F-4D97-AF65-F5344CB8AC3E}">
        <p14:creationId xmlns:p14="http://schemas.microsoft.com/office/powerpoint/2010/main" val="348539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методы решения уравнений высших степеней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112568"/>
          </a:xfrm>
        </p:spPr>
        <p:txBody>
          <a:bodyPr/>
          <a:lstStyle/>
          <a:p>
            <a:r>
              <a:rPr lang="ru-RU" sz="3100" b="1" dirty="0" smtClean="0"/>
              <a:t>Графическим методом</a:t>
            </a:r>
          </a:p>
          <a:p>
            <a:r>
              <a:rPr lang="ru-RU" sz="3100" dirty="0" smtClean="0"/>
              <a:t>з</a:t>
            </a:r>
            <a:r>
              <a:rPr lang="ru-RU" sz="3100" dirty="0"/>
              <a:t>) х</a:t>
            </a:r>
            <a:r>
              <a:rPr lang="ru-RU" sz="3100" baseline="30000" dirty="0"/>
              <a:t>3</a:t>
            </a:r>
            <a:r>
              <a:rPr lang="ru-RU" sz="3100" dirty="0"/>
              <a:t> =10 – х   </a:t>
            </a:r>
            <a:r>
              <a:rPr lang="ru-RU" sz="3100" dirty="0" smtClean="0"/>
              <a:t> </a:t>
            </a:r>
          </a:p>
          <a:p>
            <a:r>
              <a:rPr lang="ru-RU" sz="3100" b="1" dirty="0" smtClean="0"/>
              <a:t>По следствию из теоремы Безу</a:t>
            </a:r>
          </a:p>
          <a:p>
            <a:r>
              <a:rPr lang="ru-RU" sz="3100" b="1" dirty="0" smtClean="0"/>
              <a:t>Методом деления отрезка пополам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75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Вывод: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Л</a:t>
            </a:r>
            <a:r>
              <a:rPr lang="ru-RU" i="1" dirty="0" smtClean="0"/>
              <a:t>юбое </a:t>
            </a:r>
            <a:r>
              <a:rPr lang="ru-RU" i="1" dirty="0"/>
              <a:t>уравнение высших степеней может иметь как единственный способ решения, так и несколько способов решения, а также может состоять из комбинации различных методов. При решении любого уравнения следует придерживаться предложенной схемы анализа для нахождения наиболее рационального решения.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6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52475"/>
            <a:ext cx="8229600" cy="411163"/>
          </a:xfrm>
        </p:spPr>
        <p:txBody>
          <a:bodyPr/>
          <a:lstStyle/>
          <a:p>
            <a:pPr algn="ctr" eaLnBrk="1" hangingPunct="1"/>
            <a:r>
              <a:rPr lang="ru-RU" altLang="ru-RU" sz="4000" b="1" i="1" smtClean="0">
                <a:latin typeface="Constantia" pitchFamily="18" charset="0"/>
              </a:rPr>
              <a:t>Решить уравнение:</a:t>
            </a: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>
              <a:solidFill>
                <a:prstClr val="black"/>
              </a:solidFill>
            </a:endParaRPr>
          </a:p>
        </p:txBody>
      </p:sp>
      <p:sp>
        <p:nvSpPr>
          <p:cNvPr id="9220" name="Rectangle 1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>
              <a:solidFill>
                <a:prstClr val="black"/>
              </a:solidFill>
            </a:endParaRPr>
          </a:p>
        </p:txBody>
      </p:sp>
      <p:sp>
        <p:nvSpPr>
          <p:cNvPr id="9221" name="Rectangle 13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39552" y="1772816"/>
                <a:ext cx="7776864" cy="8590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sz="4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4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−2</m:t>
                          </m:r>
                          <m: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−1)</m:t>
                          </m:r>
                        </m:e>
                        <m:sup>
                          <m: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4000" i="1">
                          <a:solidFill>
                            <a:prstClr val="black"/>
                          </a:solidFill>
                          <a:latin typeface="Cambria Math"/>
                        </a:rPr>
                        <m:t>+3</m:t>
                      </m:r>
                      <m:sSup>
                        <m:sSupPr>
                          <m:ctrlP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−1)</m:t>
                          </m:r>
                        </m:e>
                        <m:sup>
                          <m:r>
                            <a:rPr lang="ru-RU" sz="4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4000" i="1">
                          <a:solidFill>
                            <a:prstClr val="black"/>
                          </a:solidFill>
                          <a:latin typeface="Cambria Math"/>
                        </a:rPr>
                        <m:t>=16</m:t>
                      </m:r>
                    </m:oMath>
                  </m:oMathPara>
                </a14:m>
                <a:endParaRPr lang="ru-RU" sz="4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772816"/>
                <a:ext cx="7776864" cy="85908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014887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/>
              <a:t>Способ 1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r>
              <a:rPr lang="ru-RU" i="1" dirty="0"/>
              <a:t>Введение новой переменной</a:t>
            </a:r>
            <a:r>
              <a:rPr lang="ru-RU" i="1" dirty="0" smtClean="0"/>
              <a:t>:</a:t>
            </a:r>
          </a:p>
          <a:p>
            <a:r>
              <a:rPr lang="ru-RU" dirty="0"/>
              <a:t>(х</a:t>
            </a:r>
            <a:r>
              <a:rPr lang="ru-RU" baseline="30000" dirty="0"/>
              <a:t>2</a:t>
            </a:r>
            <a:r>
              <a:rPr lang="ru-RU" dirty="0"/>
              <a:t>-2х-1)</a:t>
            </a:r>
            <a:r>
              <a:rPr lang="ru-RU" baseline="30000" dirty="0"/>
              <a:t>2</a:t>
            </a:r>
            <a:r>
              <a:rPr lang="ru-RU" dirty="0"/>
              <a:t> + 3(х-1)</a:t>
            </a:r>
            <a:r>
              <a:rPr lang="ru-RU" baseline="30000" dirty="0"/>
              <a:t>2</a:t>
            </a:r>
            <a:r>
              <a:rPr lang="ru-RU" dirty="0"/>
              <a:t> = 16,       Замена: (х-1)</a:t>
            </a:r>
            <a:r>
              <a:rPr lang="ru-RU" baseline="30000" dirty="0"/>
              <a:t>2</a:t>
            </a:r>
            <a:r>
              <a:rPr lang="ru-RU" dirty="0"/>
              <a:t>=</a:t>
            </a:r>
            <a:r>
              <a:rPr lang="en-US" dirty="0"/>
              <a:t>t</a:t>
            </a:r>
            <a:r>
              <a:rPr lang="ru-RU" dirty="0"/>
              <a:t>, тогда х</a:t>
            </a:r>
            <a:r>
              <a:rPr lang="ru-RU" baseline="30000" dirty="0"/>
              <a:t>2 </a:t>
            </a:r>
            <a:r>
              <a:rPr lang="ru-RU" dirty="0"/>
              <a:t>- 2х = </a:t>
            </a:r>
            <a:r>
              <a:rPr lang="en-US" dirty="0"/>
              <a:t>t</a:t>
            </a:r>
            <a:r>
              <a:rPr lang="ru-RU" dirty="0"/>
              <a:t>-1</a:t>
            </a:r>
          </a:p>
          <a:p>
            <a:r>
              <a:rPr lang="ru-RU" dirty="0"/>
              <a:t>(</a:t>
            </a:r>
            <a:r>
              <a:rPr lang="en-US" dirty="0"/>
              <a:t>t</a:t>
            </a:r>
            <a:r>
              <a:rPr lang="ru-RU" dirty="0"/>
              <a:t>-2)</a:t>
            </a:r>
            <a:r>
              <a:rPr lang="ru-RU" baseline="30000" dirty="0"/>
              <a:t>2</a:t>
            </a:r>
            <a:r>
              <a:rPr lang="ru-RU" dirty="0"/>
              <a:t> + 3</a:t>
            </a:r>
            <a:r>
              <a:rPr lang="en-US" dirty="0"/>
              <a:t>t </a:t>
            </a:r>
            <a:r>
              <a:rPr lang="ru-RU" dirty="0"/>
              <a:t>= 16,</a:t>
            </a:r>
          </a:p>
          <a:p>
            <a:r>
              <a:rPr lang="en-US" dirty="0"/>
              <a:t>t</a:t>
            </a:r>
            <a:r>
              <a:rPr lang="ru-RU" baseline="30000" dirty="0"/>
              <a:t>2</a:t>
            </a:r>
            <a:r>
              <a:rPr lang="ru-RU" dirty="0"/>
              <a:t> – </a:t>
            </a:r>
            <a:r>
              <a:rPr lang="en-US" dirty="0"/>
              <a:t>t</a:t>
            </a:r>
            <a:r>
              <a:rPr lang="ru-RU" dirty="0"/>
              <a:t> - 12 = 0,</a:t>
            </a:r>
          </a:p>
          <a:p>
            <a:r>
              <a:rPr lang="en-US" dirty="0"/>
              <a:t>t </a:t>
            </a:r>
            <a:r>
              <a:rPr lang="ru-RU" dirty="0"/>
              <a:t>= 4,                     или               </a:t>
            </a:r>
            <a:r>
              <a:rPr lang="en-US" dirty="0"/>
              <a:t>t </a:t>
            </a:r>
            <a:r>
              <a:rPr lang="ru-RU" dirty="0"/>
              <a:t>= -3,</a:t>
            </a:r>
          </a:p>
          <a:p>
            <a:r>
              <a:rPr lang="ru-RU" dirty="0"/>
              <a:t>(х-1)</a:t>
            </a:r>
            <a:r>
              <a:rPr lang="ru-RU" baseline="30000" dirty="0"/>
              <a:t>2</a:t>
            </a:r>
            <a:r>
              <a:rPr lang="ru-RU" dirty="0"/>
              <a:t> = 4,                                  (х-1)</a:t>
            </a:r>
            <a:r>
              <a:rPr lang="ru-RU" baseline="30000" dirty="0"/>
              <a:t>2</a:t>
            </a:r>
            <a:r>
              <a:rPr lang="ru-RU" dirty="0"/>
              <a:t> =-3,</a:t>
            </a:r>
          </a:p>
          <a:p>
            <a:r>
              <a:rPr lang="ru-RU" dirty="0"/>
              <a:t>х = 3 или х=-1.                          решения нет.</a:t>
            </a:r>
          </a:p>
          <a:p>
            <a:r>
              <a:rPr lang="ru-RU" dirty="0"/>
              <a:t> </a:t>
            </a:r>
            <a:r>
              <a:rPr lang="ru-RU" dirty="0" smtClean="0"/>
              <a:t>Ответ</a:t>
            </a:r>
            <a:r>
              <a:rPr lang="ru-RU" dirty="0"/>
              <a:t>: -1; 3.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83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/>
              <a:t>Способ </a:t>
            </a:r>
            <a:r>
              <a:rPr lang="ru-RU" b="1" i="1" dirty="0" smtClean="0"/>
              <a:t>2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2500" i="1" dirty="0"/>
              <a:t>Упрощение выражения и применение следствия из теоремы </a:t>
            </a:r>
            <a:r>
              <a:rPr lang="ru-RU" sz="2500" i="1" dirty="0" smtClean="0"/>
              <a:t>Безу</a:t>
            </a:r>
          </a:p>
          <a:p>
            <a:r>
              <a:rPr lang="ru-RU" sz="2500" dirty="0"/>
              <a:t>(х</a:t>
            </a:r>
            <a:r>
              <a:rPr lang="ru-RU" sz="2500" baseline="30000" dirty="0"/>
              <a:t>2</a:t>
            </a:r>
            <a:r>
              <a:rPr lang="ru-RU" sz="2500" dirty="0"/>
              <a:t>-2х-1)</a:t>
            </a:r>
            <a:r>
              <a:rPr lang="ru-RU" sz="2500" baseline="30000" dirty="0"/>
              <a:t>2</a:t>
            </a:r>
            <a:r>
              <a:rPr lang="ru-RU" sz="2500" dirty="0"/>
              <a:t> + 3(х-1)</a:t>
            </a:r>
            <a:r>
              <a:rPr lang="ru-RU" sz="2500" baseline="30000" dirty="0"/>
              <a:t>2</a:t>
            </a:r>
            <a:r>
              <a:rPr lang="ru-RU" sz="2500" dirty="0"/>
              <a:t> = 16,</a:t>
            </a:r>
          </a:p>
          <a:p>
            <a:r>
              <a:rPr lang="ru-RU" sz="2500" dirty="0"/>
              <a:t>х</a:t>
            </a:r>
            <a:r>
              <a:rPr lang="ru-RU" sz="2500" baseline="30000" dirty="0"/>
              <a:t>4</a:t>
            </a:r>
            <a:r>
              <a:rPr lang="ru-RU" sz="2500" dirty="0"/>
              <a:t> – 4х</a:t>
            </a:r>
            <a:r>
              <a:rPr lang="ru-RU" sz="2500" baseline="30000" dirty="0"/>
              <a:t>3</a:t>
            </a:r>
            <a:r>
              <a:rPr lang="ru-RU" sz="2500" dirty="0"/>
              <a:t> + 5х</a:t>
            </a:r>
            <a:r>
              <a:rPr lang="ru-RU" sz="2500" baseline="30000" dirty="0"/>
              <a:t>2</a:t>
            </a:r>
            <a:r>
              <a:rPr lang="ru-RU" sz="2500" dirty="0"/>
              <a:t> -2х – 12 = 0,    х = -1 - целый корень уравнения.</a:t>
            </a:r>
          </a:p>
          <a:p>
            <a:r>
              <a:rPr lang="ru-RU" sz="2500" dirty="0"/>
              <a:t>По схеме Горнера</a:t>
            </a:r>
            <a:r>
              <a:rPr lang="ru-RU" sz="2500" dirty="0" smtClean="0"/>
              <a:t>: </a:t>
            </a:r>
            <a:endParaRPr lang="ru-RU" sz="2500" dirty="0"/>
          </a:p>
          <a:p>
            <a:r>
              <a:rPr lang="ru-RU" sz="2500" dirty="0"/>
              <a:t>(х+1)(х</a:t>
            </a:r>
            <a:r>
              <a:rPr lang="ru-RU" sz="2500" baseline="30000" dirty="0"/>
              <a:t>3 </a:t>
            </a:r>
            <a:r>
              <a:rPr lang="ru-RU" sz="2500" dirty="0"/>
              <a:t>- 5х</a:t>
            </a:r>
            <a:r>
              <a:rPr lang="ru-RU" sz="2500" baseline="30000" dirty="0"/>
              <a:t>2 </a:t>
            </a:r>
            <a:r>
              <a:rPr lang="ru-RU" sz="2500" dirty="0"/>
              <a:t>+ 10х - 12)=0,     х = 3 –целый корень уравнения х</a:t>
            </a:r>
            <a:r>
              <a:rPr lang="ru-RU" sz="2500" baseline="30000" dirty="0"/>
              <a:t>3 </a:t>
            </a:r>
            <a:r>
              <a:rPr lang="ru-RU" sz="2500" dirty="0"/>
              <a:t>- 5х</a:t>
            </a:r>
            <a:r>
              <a:rPr lang="ru-RU" sz="2500" baseline="30000" dirty="0"/>
              <a:t>2 </a:t>
            </a:r>
            <a:r>
              <a:rPr lang="ru-RU" sz="2500" dirty="0"/>
              <a:t>+ 10х – 12=0,</a:t>
            </a:r>
          </a:p>
          <a:p>
            <a:r>
              <a:rPr lang="ru-RU" sz="2500" dirty="0"/>
              <a:t>По схеме Горнера</a:t>
            </a:r>
            <a:r>
              <a:rPr lang="ru-RU" sz="2500" dirty="0" smtClean="0"/>
              <a:t>: </a:t>
            </a:r>
          </a:p>
          <a:p>
            <a:r>
              <a:rPr lang="ru-RU" sz="2500" dirty="0"/>
              <a:t>(х+1)(х – 3)(х</a:t>
            </a:r>
            <a:r>
              <a:rPr lang="ru-RU" sz="2500" baseline="30000" dirty="0"/>
              <a:t>2</a:t>
            </a:r>
            <a:r>
              <a:rPr lang="ru-RU" sz="2500" dirty="0"/>
              <a:t> -2х + 4) = 0.      </a:t>
            </a:r>
            <a:r>
              <a:rPr lang="en-US" sz="2500" dirty="0"/>
              <a:t>D</a:t>
            </a:r>
            <a:r>
              <a:rPr lang="ru-RU" sz="2500" dirty="0"/>
              <a:t>&lt;0, уравнение х</a:t>
            </a:r>
            <a:r>
              <a:rPr lang="ru-RU" sz="2500" baseline="30000" dirty="0"/>
              <a:t>2</a:t>
            </a:r>
            <a:r>
              <a:rPr lang="ru-RU" sz="2500" dirty="0"/>
              <a:t> -2х + 4 = 0 корней не имеет</a:t>
            </a:r>
            <a:r>
              <a:rPr lang="ru-RU" sz="2500" dirty="0" smtClean="0"/>
              <a:t>.</a:t>
            </a:r>
            <a:r>
              <a:rPr lang="ru-RU" sz="2500" dirty="0"/>
              <a:t> </a:t>
            </a:r>
          </a:p>
          <a:p>
            <a:r>
              <a:rPr lang="ru-RU" sz="2500" dirty="0"/>
              <a:t>Ответ: -1; 3.</a:t>
            </a:r>
          </a:p>
          <a:p>
            <a:endParaRPr lang="ru-RU" sz="2500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016327"/>
              </p:ext>
            </p:extLst>
          </p:nvPr>
        </p:nvGraphicFramePr>
        <p:xfrm>
          <a:off x="3635896" y="3284984"/>
          <a:ext cx="4176465" cy="57606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49045"/>
                <a:gridCol w="705484"/>
                <a:gridCol w="705484"/>
                <a:gridCol w="705484"/>
                <a:gridCol w="705484"/>
                <a:gridCol w="705484"/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-12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-5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-12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048884"/>
              </p:ext>
            </p:extLst>
          </p:nvPr>
        </p:nvGraphicFramePr>
        <p:xfrm>
          <a:off x="3491880" y="4581128"/>
          <a:ext cx="4176465" cy="57606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80965"/>
                <a:gridCol w="848875"/>
                <a:gridCol w="848875"/>
                <a:gridCol w="848875"/>
                <a:gridCol w="848875"/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-12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603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>
                <a:hlinkClick r:id="rId2" action="ppaction://hlinkfile"/>
              </a:rPr>
              <a:t>Физминутка</a:t>
            </a:r>
            <a:r>
              <a:rPr lang="ru-RU" dirty="0" smtClean="0">
                <a:hlinkClick r:id="rId2" action="ppaction://hlinkfile"/>
              </a:rPr>
              <a:t> </a:t>
            </a:r>
            <a:endParaRPr lang="ru-RU" dirty="0">
              <a:hlinkClick r:id="rId2" action="ppaction://hlinkfile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1.</a:t>
                </a:r>
                <a:r>
                  <a:rPr lang="ru-RU" sz="2000" dirty="0"/>
                  <a:t>  (2 - х)</a:t>
                </a:r>
                <a:r>
                  <a:rPr lang="ru-RU" sz="2000" baseline="30000" dirty="0"/>
                  <a:t>6</a:t>
                </a:r>
                <a:r>
                  <a:rPr lang="ru-RU" sz="2000" dirty="0"/>
                  <a:t> + 9(2 – х)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+ 8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2</a:t>
                </a:r>
                <a:r>
                  <a:rPr lang="ru-RU" sz="2000" dirty="0"/>
                  <a:t>.  2х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+ 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– 6х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+ х + 2 = 0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3.</a:t>
                </a:r>
                <a:r>
                  <a:rPr lang="ru-RU" sz="2000" dirty="0"/>
                  <a:t> 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+ 2х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– 8х + 3 </a:t>
                </a:r>
                <a:r>
                  <a:rPr lang="ru-RU" sz="2000" dirty="0" smtClean="0"/>
                  <a:t>=0</a:t>
                </a:r>
                <a:endParaRPr lang="ru-RU" sz="2000" dirty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4.</a:t>
                </a:r>
                <a:r>
                  <a:rPr lang="ru-RU" sz="2000" dirty="0"/>
                  <a:t>  х</a:t>
                </a:r>
                <a:r>
                  <a:rPr lang="ru-RU" sz="2000" baseline="30000" dirty="0"/>
                  <a:t>4</a:t>
                </a:r>
                <a:r>
                  <a:rPr lang="ru-RU" sz="2000" dirty="0"/>
                  <a:t> – 4х</a:t>
                </a:r>
                <a:r>
                  <a:rPr lang="ru-RU" sz="2000" baseline="30000" dirty="0"/>
                  <a:t>3</a:t>
                </a:r>
                <a:r>
                  <a:rPr lang="ru-RU" sz="2000" dirty="0"/>
                  <a:t> + 4х</a:t>
                </a:r>
                <a:r>
                  <a:rPr lang="ru-RU" sz="2000" baseline="30000" dirty="0"/>
                  <a:t>2</a:t>
                </a:r>
                <a:r>
                  <a:rPr lang="ru-RU" sz="2000" dirty="0"/>
                  <a:t> = (7х + </a:t>
                </a:r>
                <a:r>
                  <a:rPr lang="ru-RU" sz="2000" dirty="0" smtClean="0"/>
                  <a:t>1)</a:t>
                </a:r>
                <a:r>
                  <a:rPr lang="ru-RU" sz="2000" baseline="30000" dirty="0" smtClean="0"/>
                  <a:t>2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</a:t>
                </a:r>
                <a:r>
                  <a:rPr lang="ru-RU" sz="2000" b="1" i="1" dirty="0" smtClean="0"/>
                  <a:t>5</a:t>
                </a:r>
                <a:r>
                  <a:rPr lang="ru-RU" sz="2000" b="1" i="1" u="sng" dirty="0" smtClean="0"/>
                  <a:t>.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0">
                            <a:latin typeface="Cambria Math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sz="200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ru-RU" sz="200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0">
                        <a:latin typeface="Cambria Math"/>
                      </a:rPr>
                      <m:t>+9</m:t>
                    </m:r>
                    <m:r>
                      <m:rPr>
                        <m:sty m:val="p"/>
                      </m:rPr>
                      <a:rPr lang="ru-RU" sz="2000" i="0">
                        <a:latin typeface="Cambria Math"/>
                      </a:rPr>
                      <m:t>x</m:t>
                    </m:r>
                    <m:r>
                      <a:rPr lang="ru-RU" sz="2000" i="0">
                        <a:latin typeface="Cambria Math"/>
                      </a:rPr>
                      <m:t>+2=0</m:t>
                    </m:r>
                  </m:oMath>
                </a14:m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/>
                  <a:t>Вариант 6.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−</m:t>
                    </m:r>
                    <m:r>
                      <a:rPr lang="en-US" sz="2000" b="0" i="1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2</m:t>
                    </m:r>
                    <m:r>
                      <a:rPr lang="en-US" sz="2000" b="0" i="1">
                        <a:latin typeface="Cambria Math"/>
                      </a:rPr>
                      <m:t>𝑥</m:t>
                    </m:r>
                    <m:r>
                      <a:rPr lang="ru-RU" sz="2000" b="0" i="1">
                        <a:latin typeface="Cambria Math"/>
                      </a:rPr>
                      <m:t>+</m:t>
                    </m:r>
                    <m:r>
                      <a:rPr lang="en-US" sz="2000" b="0" i="1">
                        <a:latin typeface="Cambria Math"/>
                      </a:rPr>
                      <m:t>1</m:t>
                    </m:r>
                    <m:r>
                      <a:rPr lang="ru-RU" sz="2000" b="0" i="1">
                        <a:latin typeface="Cambria Math"/>
                      </a:rPr>
                      <m:t>=</m:t>
                    </m:r>
                    <m:r>
                      <a:rPr lang="en-US" sz="2000" b="0" i="1">
                        <a:latin typeface="Cambria Math"/>
                      </a:rPr>
                      <m:t>0</m:t>
                    </m:r>
                  </m:oMath>
                </a14:m>
                <a:r>
                  <a:rPr lang="ru-RU" sz="2000" dirty="0"/>
                  <a:t>   </a:t>
                </a:r>
                <a:endParaRPr lang="en-US" sz="2000" dirty="0" smtClean="0"/>
              </a:p>
              <a:p>
                <a:pPr>
                  <a:spcBef>
                    <a:spcPts val="0"/>
                  </a:spcBef>
                </a:pPr>
                <a:r>
                  <a:rPr lang="ru-RU" sz="2000" b="1" i="1" dirty="0" smtClean="0"/>
                  <a:t>Вариант </a:t>
                </a:r>
                <a:r>
                  <a:rPr lang="en-US" sz="2000" b="1" i="1" dirty="0"/>
                  <a:t>7.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0"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</m:e>
                          <m:sup>
                            <m:r>
                              <a:rPr lang="en-US" sz="2000" b="0" i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0"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  <m:r>
                          <a:rPr lang="en-US" sz="2000" b="0" i="0">
                            <a:latin typeface="Cambria Math"/>
                          </a:rPr>
                          <m:t>+1)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−7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/>
                              </a:rPr>
                              <m:t>x</m:t>
                            </m:r>
                            <m:r>
                              <a:rPr lang="en-US" sz="2000" b="0" i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=13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sz="2000" b="0" i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000" b="0" i="0">
                        <a:latin typeface="Cambria Math"/>
                      </a:rPr>
                      <m:t>−1)</m:t>
                    </m:r>
                  </m:oMath>
                </a14:m>
                <a:endParaRPr lang="ru-RU" sz="2000" dirty="0"/>
              </a:p>
              <a:p>
                <a:r>
                  <a:rPr lang="ru-RU" sz="2000" b="1" dirty="0" smtClean="0"/>
                  <a:t>Вариант 8.</a:t>
                </a:r>
                <a:r>
                  <a:rPr lang="ru-RU" sz="2000" dirty="0" smtClean="0"/>
                  <a:t>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5</a:t>
                </a:r>
                <a:r>
                  <a:rPr lang="ru-RU" altLang="ru-RU" sz="2000" dirty="0"/>
                  <a:t> – 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4</a:t>
                </a:r>
                <a:r>
                  <a:rPr lang="ru-RU" altLang="ru-RU" sz="2000" dirty="0"/>
                  <a:t> –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3</a:t>
                </a:r>
                <a:r>
                  <a:rPr lang="ru-RU" altLang="ru-RU" sz="2000" dirty="0"/>
                  <a:t> + 7</a:t>
                </a:r>
                <a:r>
                  <a:rPr lang="en-US" altLang="ru-RU" sz="2000" dirty="0"/>
                  <a:t>x</a:t>
                </a:r>
                <a:r>
                  <a:rPr lang="ru-RU" altLang="ru-RU" sz="2000" baseline="30000" dirty="0"/>
                  <a:t>2</a:t>
                </a:r>
                <a:r>
                  <a:rPr lang="ru-RU" altLang="ru-RU" sz="2000" dirty="0"/>
                  <a:t> + 12</a:t>
                </a:r>
                <a:r>
                  <a:rPr lang="en-US" altLang="ru-RU" sz="2000" dirty="0"/>
                  <a:t>x</a:t>
                </a:r>
                <a:r>
                  <a:rPr lang="ru-RU" altLang="ru-RU" sz="2000" dirty="0"/>
                  <a:t> – 12 = </a:t>
                </a:r>
                <a:r>
                  <a:rPr lang="ru-RU" altLang="ru-RU" sz="2000" dirty="0" smtClean="0"/>
                  <a:t>0</a:t>
                </a:r>
              </a:p>
              <a:p>
                <a:r>
                  <a:rPr lang="ru-RU" altLang="ru-RU" sz="2000" b="1" dirty="0" smtClean="0"/>
                  <a:t>Вариант 9. </a:t>
                </a:r>
                <a:endParaRPr lang="ru-RU" altLang="ru-RU" sz="2000" b="1" dirty="0"/>
              </a:p>
              <a:p>
                <a:r>
                  <a:rPr lang="ru-RU" sz="2000" b="1" dirty="0" smtClean="0"/>
                  <a:t>Вариант 10. </a:t>
                </a:r>
                <a:endParaRPr lang="ru-RU" sz="2000" b="1" dirty="0"/>
              </a:p>
              <a:p>
                <a:endParaRPr lang="ru-RU" sz="2000" dirty="0" smtClean="0"/>
              </a:p>
              <a:p>
                <a:r>
                  <a:rPr lang="ru-RU" sz="2000" b="1" dirty="0" smtClean="0"/>
                  <a:t>Вариант 11.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12. </a:t>
                </a:r>
                <a:endParaRPr lang="ru-RU" sz="2000" b="1" dirty="0"/>
              </a:p>
              <a:p>
                <a:r>
                  <a:rPr lang="ru-RU" sz="2000" b="1" dirty="0" smtClean="0"/>
                  <a:t>Вариант 13.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  <a:blipFill rotWithShape="1">
                <a:blip r:embed="rId3"/>
                <a:stretch>
                  <a:fillRect l="-593" t="-6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95736" y="3789040"/>
            <a:ext cx="5429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+ 4 х )( х ² + 4 х ─ 17)= ─ 60  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360704"/>
              </p:ext>
            </p:extLst>
          </p:nvPr>
        </p:nvGraphicFramePr>
        <p:xfrm>
          <a:off x="2267744" y="3989095"/>
          <a:ext cx="4567237" cy="102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2" name="Формула" r:id="rId4" imgW="2146300" imgH="482600" progId="Equation.3">
                  <p:embed/>
                </p:oleObj>
              </mc:Choice>
              <mc:Fallback>
                <p:oleObj name="Формула" r:id="rId4" imgW="2146300" imgH="48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989095"/>
                        <a:ext cx="4567237" cy="1027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22135" y="4869160"/>
            <a:ext cx="47148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2х² ─ х + 1)² + 6х = 1 + 9х²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39752" y="5269270"/>
            <a:ext cx="56435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х² ─ 7х + 13 )² ─ (х ─ 3)(х ─ 4)= 1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45264" y="5707048"/>
            <a:ext cx="6572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dirty="0" smtClean="0"/>
              <a:t>( </a:t>
            </a:r>
            <a:r>
              <a:rPr lang="ru-RU" altLang="ru-RU" sz="2000" dirty="0"/>
              <a:t>х ─ </a:t>
            </a:r>
            <a:r>
              <a:rPr lang="en-US" altLang="ru-RU" sz="2000" dirty="0"/>
              <a:t>2</a:t>
            </a:r>
            <a:r>
              <a:rPr lang="ru-RU" altLang="ru-RU" sz="2000" dirty="0"/>
              <a:t> )( х ─ 1 )</a:t>
            </a:r>
            <a:r>
              <a:rPr lang="en-US" altLang="ru-RU" sz="2000" dirty="0"/>
              <a:t>(</a:t>
            </a:r>
            <a:r>
              <a:rPr lang="ru-RU" altLang="ru-RU" sz="2000" dirty="0"/>
              <a:t> х </a:t>
            </a:r>
            <a:r>
              <a:rPr lang="en-US" altLang="ru-RU" sz="2000" dirty="0"/>
              <a:t>+ 2</a:t>
            </a:r>
            <a:r>
              <a:rPr lang="ru-RU" altLang="ru-RU" sz="2000" dirty="0"/>
              <a:t> </a:t>
            </a:r>
            <a:r>
              <a:rPr lang="en-US" altLang="ru-RU" sz="2000" dirty="0"/>
              <a:t>)(</a:t>
            </a:r>
            <a:r>
              <a:rPr lang="ru-RU" altLang="ru-RU" sz="2000" dirty="0"/>
              <a:t> х + 3 </a:t>
            </a:r>
            <a:r>
              <a:rPr lang="en-US" altLang="ru-RU" sz="2000" dirty="0"/>
              <a:t>)</a:t>
            </a:r>
            <a:r>
              <a:rPr lang="ru-RU" altLang="ru-RU" sz="2000" dirty="0"/>
              <a:t>= 60  </a:t>
            </a:r>
          </a:p>
        </p:txBody>
      </p:sp>
    </p:spTree>
    <p:extLst>
      <p:ext uri="{BB962C8B-B14F-4D97-AF65-F5344CB8AC3E}">
        <p14:creationId xmlns:p14="http://schemas.microsoft.com/office/powerpoint/2010/main" val="415652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Домашнее задание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dirty="0" smtClean="0"/>
                  <a:t>Решить уравнения </a:t>
                </a:r>
                <a:r>
                  <a:rPr lang="ru-RU" altLang="ru-RU" u="sng" dirty="0" smtClean="0"/>
                  <a:t>(на оценку 4):</a:t>
                </a:r>
              </a:p>
              <a:p>
                <a:pPr>
                  <a:defRPr/>
                </a:pPr>
                <a:r>
                  <a:rPr lang="ru-RU" altLang="ru-RU" dirty="0" smtClean="0"/>
                  <a:t>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- 7х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 + 14 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- 7х +1 =0</a:t>
                </a:r>
              </a:p>
              <a:p>
                <a:pPr>
                  <a:defRPr/>
                </a:pPr>
                <a:r>
                  <a:rPr lang="ru-RU" altLang="ru-RU" dirty="0" smtClean="0"/>
                  <a:t>5х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- 3х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- 4х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- 3х + 5 = 0</a:t>
                </a:r>
              </a:p>
              <a:p>
                <a:pPr>
                  <a:defRPr/>
                </a:pPr>
                <a:r>
                  <a:rPr lang="en-US" altLang="ru-RU" dirty="0" smtClean="0"/>
                  <a:t>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-2)²(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+1)²</a:t>
                </a:r>
                <a:r>
                  <a:rPr lang="ru-RU" altLang="ru-RU" dirty="0" smtClean="0"/>
                  <a:t> –(х-2)(х²-1)-2(х-1)²=0</a:t>
                </a:r>
              </a:p>
              <a:p>
                <a:pPr>
                  <a:defRPr/>
                </a:pPr>
                <a:r>
                  <a:rPr lang="ru-RU" altLang="ru-RU" dirty="0" smtClean="0"/>
                  <a:t>(х+2)(х-3)(х-1)(х+6)=40х²</a:t>
                </a:r>
              </a:p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u="sng" dirty="0" smtClean="0"/>
                  <a:t>На оценку 5:</a:t>
                </a:r>
                <a:endParaRPr lang="en-US" altLang="ru-RU" u="sng" dirty="0" smtClean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  <m:r>
                            <a:rPr lang="ru-RU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−3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−8</m:t>
                          </m:r>
                        </m:e>
                      </m:d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+8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+7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=63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Font typeface="Wingdings" pitchFamily="2" charset="2"/>
                  <a:buNone/>
                  <a:defRPr/>
                </a:pPr>
                <a:endParaRPr lang="ru-RU" altLang="ru-RU" u="sng" dirty="0" smtClean="0"/>
              </a:p>
            </p:txBody>
          </p:sp>
        </mc:Choice>
        <mc:Fallback xmlns="">
          <p:sp>
            <p:nvSpPr>
              <p:cNvPr id="27651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294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49131" y="980728"/>
            <a:ext cx="8229600" cy="1782763"/>
          </a:xfrm>
        </p:spPr>
        <p:txBody>
          <a:bodyPr/>
          <a:lstStyle/>
          <a:p>
            <a:pPr eaLnBrk="1" hangingPunct="1"/>
            <a:r>
              <a:rPr lang="ru-RU" altLang="ru-RU" sz="3200" b="1" i="1" dirty="0" smtClean="0">
                <a:latin typeface="Constantia" pitchFamily="18" charset="0"/>
              </a:rPr>
              <a:t>Бойтесь поверхностного подхода к познанию – это закроет вам путь к творчеству.</a:t>
            </a:r>
            <a:endParaRPr lang="ru-RU" altLang="ru-RU" sz="3200" i="1" dirty="0" smtClean="0">
              <a:latin typeface="Constantia" pitchFamily="18" charset="0"/>
            </a:endParaRPr>
          </a:p>
        </p:txBody>
      </p:sp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5940152" y="2708920"/>
            <a:ext cx="2684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i="1" dirty="0" err="1" smtClean="0">
                <a:latin typeface="Constantia" pitchFamily="18" charset="0"/>
              </a:rPr>
              <a:t>Г.И.Марчук</a:t>
            </a:r>
            <a:endParaRPr lang="ru-RU" alt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29699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600" b="1" i="1" dirty="0" smtClean="0">
                <a:solidFill>
                  <a:srgbClr val="800000"/>
                </a:solidFill>
              </a:rPr>
              <a:t>Выбор за тобой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1" y="3616285"/>
            <a:ext cx="808506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>
                <a:solidFill>
                  <a:srgbClr val="800000"/>
                </a:solidFill>
              </a:rPr>
              <a:t>"Это невозможно!" - сказала Причина. </a:t>
            </a:r>
          </a:p>
          <a:p>
            <a:r>
              <a:rPr lang="ru-RU" altLang="ru-RU" sz="3200" dirty="0">
                <a:solidFill>
                  <a:srgbClr val="800000"/>
                </a:solidFill>
              </a:rPr>
              <a:t>"Это безрассудство!" - заметил Опыт. </a:t>
            </a:r>
          </a:p>
          <a:p>
            <a:r>
              <a:rPr lang="ru-RU" altLang="ru-RU" sz="3200" dirty="0">
                <a:solidFill>
                  <a:srgbClr val="800000"/>
                </a:solidFill>
              </a:rPr>
              <a:t>"Это бесполезно!" - отрезала Гордость. </a:t>
            </a:r>
          </a:p>
          <a:p>
            <a:r>
              <a:rPr lang="ru-RU" altLang="ru-RU" sz="3200" dirty="0">
                <a:solidFill>
                  <a:srgbClr val="800000"/>
                </a:solidFill>
              </a:rPr>
              <a:t>"Попробуй..." - шепнула Мечта.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5678388"/>
            <a:ext cx="57241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i="1" kern="0" dirty="0">
                <a:solidFill>
                  <a:srgbClr val="800000"/>
                </a:solidFill>
              </a:rPr>
              <a:t>Продолжение следует…</a:t>
            </a:r>
            <a:r>
              <a:rPr lang="ru-RU" altLang="ru-RU" sz="3200" b="1" kern="0" dirty="0">
                <a:solidFill>
                  <a:srgbClr val="800000"/>
                </a:solidFill>
              </a:rPr>
              <a:t/>
            </a:r>
            <a:br>
              <a:rPr lang="ru-RU" altLang="ru-RU" sz="3200" b="1" kern="0" dirty="0">
                <a:solidFill>
                  <a:srgbClr val="800000"/>
                </a:solidFill>
              </a:rPr>
            </a:br>
            <a:endParaRPr lang="ru-RU" altLang="ru-RU" sz="3200" b="1" kern="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86999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4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Устная работа: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Что называется корнем уравнения?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Корнем</a:t>
            </a:r>
            <a:r>
              <a:rPr lang="ru-RU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уравнения с одной переменной называется значение переменной, при котором уравнение обращается в верное равенство.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Что значит решить уравнение?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Решить уравнение</a:t>
            </a:r>
            <a:r>
              <a:rPr lang="ru-RU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с одной переменной – значит найти все его корни или доказать, что корней нет.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Какие уравнения называются равносильными?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Уравнения с одной переменной, имеющие одни и те же корни, называется </a:t>
            </a:r>
            <a:r>
              <a:rPr lang="ru-RU" altLang="ru-RU" sz="24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равносильным</a:t>
            </a:r>
            <a:r>
              <a:rPr lang="ru-RU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Сколько корней имеют уравнения </a:t>
            </a:r>
            <a:r>
              <a:rPr lang="en-US" sz="2400" dirty="0"/>
              <a:t>n</a:t>
            </a:r>
            <a:r>
              <a:rPr lang="ru-RU" sz="2400" dirty="0"/>
              <a:t>-й степени?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Уравнения </a:t>
            </a:r>
            <a:r>
              <a:rPr lang="en-US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  <a:r>
              <a:rPr lang="ru-RU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- ой степени имеет не более </a:t>
            </a:r>
            <a:r>
              <a:rPr lang="en-US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  <a:r>
              <a:rPr lang="ru-RU" alt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корней</a:t>
            </a:r>
          </a:p>
        </p:txBody>
      </p:sp>
      <p:pic>
        <p:nvPicPr>
          <p:cNvPr id="6148" name="Picture 5" descr="sc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869160"/>
            <a:ext cx="16160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16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0974" y="332656"/>
            <a:ext cx="8229600" cy="1152525"/>
          </a:xfrm>
        </p:spPr>
        <p:txBody>
          <a:bodyPr/>
          <a:lstStyle/>
          <a:p>
            <a:pPr algn="ctr" eaLnBrk="1" hangingPunct="1"/>
            <a:r>
              <a:rPr lang="ru-RU" altLang="ru-RU" sz="4000" b="1" dirty="0" smtClean="0"/>
              <a:t>Основные виды уравнений высших степеней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64446" y="1700808"/>
            <a:ext cx="2590800" cy="12255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None/>
              <a:defRPr/>
            </a:pPr>
            <a:r>
              <a:rPr lang="ru-RU" altLang="ru-RU" sz="2800" dirty="0" smtClean="0">
                <a:solidFill>
                  <a:schemeClr val="accent4">
                    <a:lumMod val="10000"/>
                  </a:schemeClr>
                </a:solidFill>
              </a:rPr>
              <a:t>Уравнения третьей степени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203575" y="1701800"/>
            <a:ext cx="2519362" cy="1079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Clr>
                <a:schemeClr val="tx2"/>
              </a:buClr>
              <a:buSzPct val="70000"/>
              <a:buNone/>
              <a:defRPr/>
            </a:pPr>
            <a:r>
              <a:rPr lang="ru-RU" altLang="ru-RU" sz="2800" dirty="0" smtClean="0">
                <a:solidFill>
                  <a:schemeClr val="accent4">
                    <a:lumMod val="10000"/>
                  </a:schemeClr>
                </a:solidFill>
              </a:rPr>
              <a:t>Уравнения четвертой степени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012160" y="1700808"/>
            <a:ext cx="2592288" cy="14382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Clr>
                <a:schemeClr val="tx2"/>
              </a:buClr>
              <a:buSzPct val="70000"/>
              <a:buNone/>
              <a:defRPr/>
            </a:pPr>
            <a:r>
              <a:rPr lang="ru-RU" altLang="ru-RU" sz="2800" dirty="0" smtClean="0">
                <a:solidFill>
                  <a:schemeClr val="accent4">
                    <a:lumMod val="10000"/>
                  </a:schemeClr>
                </a:solidFill>
              </a:rPr>
              <a:t>Уравнения пятой степени и выше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42224" y="3476916"/>
            <a:ext cx="2592387" cy="10080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Clr>
                <a:schemeClr val="tx2"/>
              </a:buClr>
              <a:buSzPct val="70000"/>
              <a:buNone/>
              <a:defRPr/>
            </a:pPr>
            <a:r>
              <a:rPr lang="ru-RU" altLang="ru-RU" sz="2800" dirty="0" smtClean="0">
                <a:solidFill>
                  <a:schemeClr val="accent4">
                    <a:lumMod val="10000"/>
                  </a:schemeClr>
                </a:solidFill>
              </a:rPr>
              <a:t>Возвратные уравнения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203575" y="3476916"/>
            <a:ext cx="3024187" cy="863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Clr>
                <a:schemeClr val="tx2"/>
              </a:buClr>
              <a:buSzPct val="70000"/>
              <a:buNone/>
              <a:defRPr/>
            </a:pPr>
            <a:r>
              <a:rPr lang="ru-RU" altLang="ru-RU" sz="2800" dirty="0" smtClean="0">
                <a:solidFill>
                  <a:schemeClr val="accent4">
                    <a:lumMod val="10000"/>
                  </a:schemeClr>
                </a:solidFill>
              </a:rPr>
              <a:t>Биквадратные уравнения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463256" y="2781300"/>
            <a:ext cx="0" cy="6956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440914" y="4869160"/>
            <a:ext cx="2762661" cy="10080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Clr>
                <a:schemeClr val="tx2"/>
              </a:buClr>
              <a:buSzPct val="70000"/>
              <a:buNone/>
              <a:defRPr/>
            </a:pPr>
            <a:r>
              <a:rPr lang="ru-RU" altLang="ru-RU" sz="2800" dirty="0" smtClean="0">
                <a:solidFill>
                  <a:schemeClr val="accent4">
                    <a:lumMod val="10000"/>
                  </a:schemeClr>
                </a:solidFill>
              </a:rPr>
              <a:t>Симметричные уравнения</a:t>
            </a:r>
          </a:p>
        </p:txBody>
      </p:sp>
      <p:cxnSp>
        <p:nvCxnSpPr>
          <p:cNvPr id="5" name="Прямая со стрелкой 4"/>
          <p:cNvCxnSpPr>
            <a:stCxn id="4102" idx="2"/>
          </p:cNvCxnSpPr>
          <p:nvPr/>
        </p:nvCxnSpPr>
        <p:spPr>
          <a:xfrm flipH="1">
            <a:off x="1738417" y="4484979"/>
            <a:ext cx="1" cy="3841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68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nimBg="1"/>
      <p:bldP spid="4100" grpId="0" animBg="1"/>
      <p:bldP spid="4101" grpId="0" animBg="1"/>
      <p:bldP spid="4102" grpId="0" animBg="1"/>
      <p:bldP spid="4104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071538" y="142852"/>
            <a:ext cx="7786742" cy="928694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Методы решения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уравнений  высших степеней</a:t>
            </a:r>
          </a:p>
        </p:txBody>
      </p:sp>
      <p:sp>
        <p:nvSpPr>
          <p:cNvPr id="8" name="Овал 7"/>
          <p:cNvSpPr/>
          <p:nvPr/>
        </p:nvSpPr>
        <p:spPr>
          <a:xfrm>
            <a:off x="214282" y="1857364"/>
            <a:ext cx="4000528" cy="7143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Разложение на множители</a:t>
            </a:r>
          </a:p>
        </p:txBody>
      </p:sp>
      <p:sp>
        <p:nvSpPr>
          <p:cNvPr id="9" name="Овал 8"/>
          <p:cNvSpPr/>
          <p:nvPr/>
        </p:nvSpPr>
        <p:spPr>
          <a:xfrm>
            <a:off x="3571868" y="1357298"/>
            <a:ext cx="2656316" cy="85725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Введение новой переменной</a:t>
            </a:r>
          </a:p>
        </p:txBody>
      </p:sp>
      <p:sp>
        <p:nvSpPr>
          <p:cNvPr id="5" name="Овал 4"/>
          <p:cNvSpPr/>
          <p:nvPr/>
        </p:nvSpPr>
        <p:spPr>
          <a:xfrm>
            <a:off x="6500826" y="1785926"/>
            <a:ext cx="2500330" cy="7858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</a:rPr>
              <a:t>графический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357554" y="2714620"/>
            <a:ext cx="2071702" cy="85725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группировка</a:t>
            </a:r>
          </a:p>
        </p:txBody>
      </p:sp>
      <p:sp>
        <p:nvSpPr>
          <p:cNvPr id="10" name="Овал 9"/>
          <p:cNvSpPr/>
          <p:nvPr/>
        </p:nvSpPr>
        <p:spPr>
          <a:xfrm>
            <a:off x="357158" y="3857628"/>
            <a:ext cx="2071702" cy="85725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</a:rPr>
              <a:t>формулы сокращённого умножения</a:t>
            </a:r>
          </a:p>
        </p:txBody>
      </p:sp>
      <p:sp>
        <p:nvSpPr>
          <p:cNvPr id="11" name="Овал 10"/>
          <p:cNvSpPr/>
          <p:nvPr/>
        </p:nvSpPr>
        <p:spPr>
          <a:xfrm>
            <a:off x="1643042" y="4929198"/>
            <a:ext cx="2071702" cy="85725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понижение степени</a:t>
            </a:r>
          </a:p>
        </p:txBody>
      </p:sp>
      <p:sp>
        <p:nvSpPr>
          <p:cNvPr id="15" name="Овал 14"/>
          <p:cNvSpPr/>
          <p:nvPr/>
        </p:nvSpPr>
        <p:spPr>
          <a:xfrm>
            <a:off x="0" y="2714620"/>
            <a:ext cx="2071702" cy="85725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вынесение за скобки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428596" y="5857892"/>
            <a:ext cx="2071702" cy="857256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деление «уголком»</a:t>
            </a:r>
          </a:p>
        </p:txBody>
      </p:sp>
      <p:sp>
        <p:nvSpPr>
          <p:cNvPr id="17" name="Овал 16"/>
          <p:cNvSpPr/>
          <p:nvPr/>
        </p:nvSpPr>
        <p:spPr>
          <a:xfrm>
            <a:off x="5429256" y="6010292"/>
            <a:ext cx="2071702" cy="857256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Теорема Безу</a:t>
            </a:r>
          </a:p>
        </p:txBody>
      </p:sp>
      <p:sp>
        <p:nvSpPr>
          <p:cNvPr id="18" name="Овал 17"/>
          <p:cNvSpPr/>
          <p:nvPr/>
        </p:nvSpPr>
        <p:spPr>
          <a:xfrm>
            <a:off x="2928926" y="3929066"/>
            <a:ext cx="3299258" cy="115611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</a:rPr>
              <a:t>разложение квадратного трёхчлена на множители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16200000" flipH="1">
            <a:off x="1751807" y="1394619"/>
            <a:ext cx="922337" cy="3175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822825" y="1071563"/>
            <a:ext cx="77788" cy="285750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" idx="5"/>
          </p:cNvCxnSpPr>
          <p:nvPr/>
        </p:nvCxnSpPr>
        <p:spPr>
          <a:xfrm rot="5400000">
            <a:off x="7291388" y="1358900"/>
            <a:ext cx="850900" cy="3175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8" idx="4"/>
            <a:endCxn id="15" idx="7"/>
          </p:cNvCxnSpPr>
          <p:nvPr/>
        </p:nvCxnSpPr>
        <p:spPr>
          <a:xfrm rot="5400000">
            <a:off x="1857375" y="2482850"/>
            <a:ext cx="268288" cy="446088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8" idx="4"/>
            <a:endCxn id="10" idx="7"/>
          </p:cNvCxnSpPr>
          <p:nvPr/>
        </p:nvCxnSpPr>
        <p:spPr>
          <a:xfrm rot="5400000">
            <a:off x="1464469" y="3232944"/>
            <a:ext cx="1411288" cy="88900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8" idx="4"/>
            <a:endCxn id="6" idx="1"/>
          </p:cNvCxnSpPr>
          <p:nvPr/>
        </p:nvCxnSpPr>
        <p:spPr>
          <a:xfrm rot="16200000" flipH="1">
            <a:off x="2803525" y="1982788"/>
            <a:ext cx="268288" cy="1446212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8" idx="4"/>
            <a:endCxn id="11" idx="0"/>
          </p:cNvCxnSpPr>
          <p:nvPr/>
        </p:nvCxnSpPr>
        <p:spPr>
          <a:xfrm rot="16200000" flipH="1">
            <a:off x="1267619" y="3518694"/>
            <a:ext cx="2357438" cy="463550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8" idx="4"/>
            <a:endCxn id="18" idx="1"/>
          </p:cNvCxnSpPr>
          <p:nvPr/>
        </p:nvCxnSpPr>
        <p:spPr>
          <a:xfrm>
            <a:off x="2214546" y="2571744"/>
            <a:ext cx="1197545" cy="1526632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5400000">
            <a:off x="1606550" y="5518150"/>
            <a:ext cx="196850" cy="482600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11" idx="5"/>
          </p:cNvCxnSpPr>
          <p:nvPr/>
        </p:nvCxnSpPr>
        <p:spPr>
          <a:xfrm>
            <a:off x="3411538" y="5661025"/>
            <a:ext cx="803275" cy="349250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717925" y="5357813"/>
            <a:ext cx="2014538" cy="777875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3081326" y="6010292"/>
            <a:ext cx="2071702" cy="857256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схема Горнера</a:t>
            </a:r>
          </a:p>
        </p:txBody>
      </p:sp>
      <p:sp>
        <p:nvSpPr>
          <p:cNvPr id="26" name="Овал 25"/>
          <p:cNvSpPr/>
          <p:nvPr/>
        </p:nvSpPr>
        <p:spPr>
          <a:xfrm>
            <a:off x="6206124" y="3095620"/>
            <a:ext cx="2500330" cy="7858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7030A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</a:rPr>
              <a:t>дихотомии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7" name="Прямая со стрелкой 26"/>
          <p:cNvCxnSpPr>
            <a:endCxn id="26" idx="1"/>
          </p:cNvCxnSpPr>
          <p:nvPr/>
        </p:nvCxnSpPr>
        <p:spPr>
          <a:xfrm>
            <a:off x="6465107" y="1006465"/>
            <a:ext cx="107182" cy="2204235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0980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52475"/>
            <a:ext cx="8229600" cy="411163"/>
          </a:xfrm>
        </p:spPr>
        <p:txBody>
          <a:bodyPr/>
          <a:lstStyle/>
          <a:p>
            <a:pPr algn="ctr" eaLnBrk="1" hangingPunct="1"/>
            <a:r>
              <a:rPr lang="ru-RU" altLang="ru-RU" sz="4000" b="1" i="1" smtClean="0">
                <a:latin typeface="Constantia" pitchFamily="18" charset="0"/>
              </a:rPr>
              <a:t>Решить уравнение:</a:t>
            </a: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/>
          </a:p>
        </p:txBody>
      </p:sp>
      <p:sp>
        <p:nvSpPr>
          <p:cNvPr id="9220" name="Rectangle 1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/>
          </a:p>
        </p:txBody>
      </p:sp>
      <p:sp>
        <p:nvSpPr>
          <p:cNvPr id="9221" name="Rectangle 13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39552" y="1772816"/>
                <a:ext cx="7776864" cy="8590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4000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sz="4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0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4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4000" i="1">
                              <a:latin typeface="Cambria Math"/>
                            </a:rPr>
                            <m:t>−2</m:t>
                          </m:r>
                          <m:r>
                            <a:rPr lang="ru-RU" sz="4000" i="1">
                              <a:latin typeface="Cambria Math"/>
                            </a:rPr>
                            <m:t>𝑥</m:t>
                          </m:r>
                          <m:r>
                            <a:rPr lang="ru-RU" sz="4000" i="1">
                              <a:latin typeface="Cambria Math"/>
                            </a:rPr>
                            <m:t>−1)</m:t>
                          </m:r>
                        </m:e>
                        <m:sup>
                          <m:r>
                            <a:rPr lang="ru-RU" sz="4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4000" i="1">
                          <a:latin typeface="Cambria Math"/>
                        </a:rPr>
                        <m:t>+3</m:t>
                      </m:r>
                      <m:sSup>
                        <m:sSupPr>
                          <m:ctrlPr>
                            <a:rPr lang="ru-RU" sz="4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4000" i="1">
                              <a:latin typeface="Cambria Math"/>
                            </a:rPr>
                            <m:t>(</m:t>
                          </m:r>
                          <m:r>
                            <a:rPr lang="ru-RU" sz="4000" i="1">
                              <a:latin typeface="Cambria Math"/>
                            </a:rPr>
                            <m:t>𝑥</m:t>
                          </m:r>
                          <m:r>
                            <a:rPr lang="ru-RU" sz="4000" i="1">
                              <a:latin typeface="Cambria Math"/>
                            </a:rPr>
                            <m:t>−1)</m:t>
                          </m:r>
                        </m:e>
                        <m:sup>
                          <m:r>
                            <a:rPr lang="ru-RU" sz="4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4000" i="1">
                          <a:latin typeface="Cambria Math"/>
                        </a:rPr>
                        <m:t>=16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772816"/>
                <a:ext cx="7776864" cy="85908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184508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методы решения уравнений высших степеней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112568"/>
          </a:xfrm>
        </p:spPr>
        <p:txBody>
          <a:bodyPr/>
          <a:lstStyle/>
          <a:p>
            <a:r>
              <a:rPr lang="ru-RU" sz="3100" dirty="0"/>
              <a:t>а) 4х</a:t>
            </a:r>
            <a:r>
              <a:rPr lang="ru-RU" sz="3100" baseline="30000" dirty="0"/>
              <a:t>3</a:t>
            </a:r>
            <a:r>
              <a:rPr lang="ru-RU" sz="3100" dirty="0"/>
              <a:t> +6х</a:t>
            </a:r>
            <a:r>
              <a:rPr lang="ru-RU" sz="3100" baseline="30000" dirty="0"/>
              <a:t>2</a:t>
            </a:r>
            <a:r>
              <a:rPr lang="ru-RU" sz="3100" dirty="0"/>
              <a:t> + 4х + 1 = 0    </a:t>
            </a:r>
          </a:p>
          <a:p>
            <a:r>
              <a:rPr lang="ru-RU" sz="3100" dirty="0"/>
              <a:t>б) х</a:t>
            </a:r>
            <a:r>
              <a:rPr lang="ru-RU" sz="3100" baseline="30000" dirty="0"/>
              <a:t>3</a:t>
            </a:r>
            <a:r>
              <a:rPr lang="ru-RU" sz="3100" dirty="0"/>
              <a:t> –3х</a:t>
            </a:r>
            <a:r>
              <a:rPr lang="ru-RU" sz="3100" baseline="30000" dirty="0"/>
              <a:t>2</a:t>
            </a:r>
            <a:r>
              <a:rPr lang="ru-RU" sz="3100" dirty="0"/>
              <a:t> – х + 3 = 0           </a:t>
            </a:r>
          </a:p>
          <a:p>
            <a:r>
              <a:rPr lang="ru-RU" sz="3100" dirty="0"/>
              <a:t>в) х</a:t>
            </a:r>
            <a:r>
              <a:rPr lang="ru-RU" sz="3100" baseline="30000" dirty="0"/>
              <a:t>3</a:t>
            </a:r>
            <a:r>
              <a:rPr lang="ru-RU" sz="3100" dirty="0"/>
              <a:t> - 4х</a:t>
            </a:r>
            <a:r>
              <a:rPr lang="ru-RU" sz="3100" baseline="30000" dirty="0"/>
              <a:t>2</a:t>
            </a:r>
            <a:r>
              <a:rPr lang="ru-RU" sz="3100" dirty="0"/>
              <a:t> + х + 6 = 0 </a:t>
            </a:r>
          </a:p>
          <a:p>
            <a:r>
              <a:rPr lang="ru-RU" sz="3100" dirty="0"/>
              <a:t>г) (х</a:t>
            </a:r>
            <a:r>
              <a:rPr lang="ru-RU" sz="3100" baseline="30000" dirty="0"/>
              <a:t>2</a:t>
            </a:r>
            <a:r>
              <a:rPr lang="ru-RU" sz="3100" dirty="0"/>
              <a:t>-х+3)</a:t>
            </a:r>
            <a:r>
              <a:rPr lang="ru-RU" sz="3100" baseline="30000" dirty="0"/>
              <a:t>2</a:t>
            </a:r>
            <a:r>
              <a:rPr lang="ru-RU" sz="3100" dirty="0"/>
              <a:t> – 3(х</a:t>
            </a:r>
            <a:r>
              <a:rPr lang="ru-RU" sz="3100" baseline="30000" dirty="0"/>
              <a:t>2</a:t>
            </a:r>
            <a:r>
              <a:rPr lang="ru-RU" sz="3100" dirty="0"/>
              <a:t>-х+3)(10х-1) + 2(10х-1)</a:t>
            </a:r>
            <a:r>
              <a:rPr lang="ru-RU" sz="3100" baseline="30000" dirty="0"/>
              <a:t>2</a:t>
            </a:r>
            <a:r>
              <a:rPr lang="ru-RU" sz="3100" dirty="0"/>
              <a:t>=0</a:t>
            </a:r>
          </a:p>
          <a:p>
            <a:r>
              <a:rPr lang="ru-RU" sz="3100" dirty="0"/>
              <a:t>д) (х-2)(х+1)(х+4)(х+7) = 63  </a:t>
            </a:r>
          </a:p>
          <a:p>
            <a:r>
              <a:rPr lang="ru-RU" sz="3100" dirty="0"/>
              <a:t>е) 2х</a:t>
            </a:r>
            <a:r>
              <a:rPr lang="ru-RU" sz="3100" baseline="30000" dirty="0"/>
              <a:t>4</a:t>
            </a:r>
            <a:r>
              <a:rPr lang="ru-RU" sz="3100" dirty="0"/>
              <a:t> – 7х</a:t>
            </a:r>
            <a:r>
              <a:rPr lang="ru-RU" sz="3100" baseline="30000" dirty="0"/>
              <a:t>3</a:t>
            </a:r>
            <a:r>
              <a:rPr lang="ru-RU" sz="3100" dirty="0"/>
              <a:t> + 10х</a:t>
            </a:r>
            <a:r>
              <a:rPr lang="ru-RU" sz="3100" baseline="30000" dirty="0"/>
              <a:t>2</a:t>
            </a:r>
            <a:r>
              <a:rPr lang="ru-RU" sz="3100" dirty="0"/>
              <a:t> – 7х + 2 = 0     </a:t>
            </a:r>
          </a:p>
          <a:p>
            <a:r>
              <a:rPr lang="ru-RU" sz="3100" dirty="0"/>
              <a:t>ж) 16х</a:t>
            </a:r>
            <a:r>
              <a:rPr lang="ru-RU" sz="3100" baseline="30000" dirty="0"/>
              <a:t>3</a:t>
            </a:r>
            <a:r>
              <a:rPr lang="ru-RU" sz="3100" dirty="0"/>
              <a:t> -28х</a:t>
            </a:r>
            <a:r>
              <a:rPr lang="ru-RU" sz="3100" baseline="30000" dirty="0"/>
              <a:t>2</a:t>
            </a:r>
            <a:r>
              <a:rPr lang="ru-RU" sz="3100" dirty="0"/>
              <a:t> + 4х + 3 = 0  </a:t>
            </a:r>
          </a:p>
          <a:p>
            <a:r>
              <a:rPr lang="ru-RU" sz="3100" dirty="0" smtClean="0"/>
              <a:t> з</a:t>
            </a:r>
            <a:r>
              <a:rPr lang="ru-RU" sz="3100" dirty="0"/>
              <a:t>) х</a:t>
            </a:r>
            <a:r>
              <a:rPr lang="ru-RU" sz="3100" baseline="30000" dirty="0"/>
              <a:t>3</a:t>
            </a:r>
            <a:r>
              <a:rPr lang="ru-RU" sz="3100" dirty="0"/>
              <a:t> =10 – х         </a:t>
            </a:r>
          </a:p>
          <a:p>
            <a:pPr marL="0" indent="0">
              <a:buNone/>
            </a:pPr>
            <a:endParaRPr lang="ru-RU" sz="31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80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/>
              <a:t>Основные методы решения уравнений высших степеней</a:t>
            </a:r>
            <a:endParaRPr lang="ru-RU" b="1" dirty="0"/>
          </a:p>
        </p:txBody>
      </p:sp>
      <p:sp>
        <p:nvSpPr>
          <p:cNvPr id="8" name="Объект 7"/>
          <p:cNvSpPr txBox="1">
            <a:spLocks/>
          </p:cNvSpPr>
          <p:nvPr/>
        </p:nvSpPr>
        <p:spPr>
          <a:xfrm>
            <a:off x="251520" y="1484784"/>
            <a:ext cx="8496944" cy="464137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1.</a:t>
            </a:r>
            <a:r>
              <a:rPr lang="ru-RU" dirty="0" smtClean="0"/>
              <a:t> </a:t>
            </a:r>
            <a:r>
              <a:rPr lang="ru-RU" b="1" dirty="0" smtClean="0"/>
              <a:t>Разложение на множители</a:t>
            </a:r>
          </a:p>
          <a:p>
            <a:pPr algn="ctr"/>
            <a:r>
              <a:rPr lang="ru-RU" dirty="0" smtClean="0"/>
              <a:t>б) х</a:t>
            </a:r>
            <a:r>
              <a:rPr lang="ru-RU" baseline="30000" dirty="0" smtClean="0"/>
              <a:t>3</a:t>
            </a:r>
            <a:r>
              <a:rPr lang="ru-RU" dirty="0" smtClean="0"/>
              <a:t> –3х</a:t>
            </a:r>
            <a:r>
              <a:rPr lang="ru-RU" baseline="30000" dirty="0" smtClean="0"/>
              <a:t>2</a:t>
            </a:r>
            <a:r>
              <a:rPr lang="ru-RU" dirty="0" smtClean="0"/>
              <a:t> – х + 3 = 0    </a:t>
            </a:r>
          </a:p>
          <a:p>
            <a:r>
              <a:rPr lang="ru-RU" b="1" dirty="0" smtClean="0"/>
              <a:t>2. Введение новой переменной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г) (х</a:t>
            </a:r>
            <a:r>
              <a:rPr lang="ru-RU" baseline="30000" dirty="0"/>
              <a:t>2</a:t>
            </a:r>
            <a:r>
              <a:rPr lang="ru-RU" dirty="0"/>
              <a:t>-х+3)</a:t>
            </a:r>
            <a:r>
              <a:rPr lang="ru-RU" baseline="30000" dirty="0"/>
              <a:t>2</a:t>
            </a:r>
            <a:r>
              <a:rPr lang="ru-RU" dirty="0"/>
              <a:t> – 3(х</a:t>
            </a:r>
            <a:r>
              <a:rPr lang="ru-RU" baseline="30000" dirty="0"/>
              <a:t>2</a:t>
            </a:r>
            <a:r>
              <a:rPr lang="ru-RU" dirty="0"/>
              <a:t>-х+3)(10х-1) + </a:t>
            </a:r>
            <a:r>
              <a:rPr lang="ru-RU" dirty="0" smtClean="0"/>
              <a:t>2(10х-1)</a:t>
            </a:r>
            <a:r>
              <a:rPr lang="ru-RU" baseline="30000" dirty="0" smtClean="0"/>
              <a:t>2</a:t>
            </a:r>
            <a:r>
              <a:rPr lang="ru-RU" dirty="0" smtClean="0"/>
              <a:t>=0</a:t>
            </a:r>
          </a:p>
          <a:p>
            <a:r>
              <a:rPr lang="ru-RU" b="1" dirty="0" smtClean="0"/>
              <a:t>3.</a:t>
            </a:r>
            <a:r>
              <a:rPr lang="ru-RU" dirty="0" smtClean="0"/>
              <a:t> </a:t>
            </a:r>
            <a:r>
              <a:rPr lang="ru-RU" b="1" dirty="0"/>
              <a:t>Нахождение целого корня по следствию из теоремы Безу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dirty="0"/>
              <a:t>в) х</a:t>
            </a:r>
            <a:r>
              <a:rPr lang="ru-RU" baseline="30000" dirty="0"/>
              <a:t>3</a:t>
            </a:r>
            <a:r>
              <a:rPr lang="ru-RU" dirty="0"/>
              <a:t> - 4х</a:t>
            </a:r>
            <a:r>
              <a:rPr lang="ru-RU" baseline="30000" dirty="0"/>
              <a:t>2</a:t>
            </a:r>
            <a:r>
              <a:rPr lang="ru-RU" dirty="0"/>
              <a:t> + х + 6 = 0 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27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/>
              <a:t>Основные методы решения уравнений высших степеней</a:t>
            </a:r>
            <a:endParaRPr lang="ru-RU" b="1" dirty="0"/>
          </a:p>
        </p:txBody>
      </p:sp>
      <p:sp>
        <p:nvSpPr>
          <p:cNvPr id="8" name="Объект 7"/>
          <p:cNvSpPr txBox="1">
            <a:spLocks/>
          </p:cNvSpPr>
          <p:nvPr/>
        </p:nvSpPr>
        <p:spPr>
          <a:xfrm>
            <a:off x="251520" y="1484784"/>
            <a:ext cx="8496944" cy="464137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4. Замена х=1/</a:t>
            </a:r>
            <a:r>
              <a:rPr lang="en-US" b="1" dirty="0" smtClean="0"/>
              <a:t>t</a:t>
            </a:r>
            <a:r>
              <a:rPr lang="ru-RU" b="1" dirty="0" smtClean="0"/>
              <a:t>, если свободный член равен +1 или -1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а) 4х</a:t>
            </a:r>
            <a:r>
              <a:rPr lang="ru-RU" baseline="30000" dirty="0"/>
              <a:t>3</a:t>
            </a:r>
            <a:r>
              <a:rPr lang="ru-RU" dirty="0"/>
              <a:t> +6х</a:t>
            </a:r>
            <a:r>
              <a:rPr lang="ru-RU" baseline="30000" dirty="0"/>
              <a:t>2</a:t>
            </a:r>
            <a:r>
              <a:rPr lang="ru-RU" dirty="0"/>
              <a:t> + 4х + 1 = 0    </a:t>
            </a:r>
            <a:endParaRPr lang="ru-RU" dirty="0" smtClean="0"/>
          </a:p>
          <a:p>
            <a:r>
              <a:rPr lang="ru-RU" b="1" dirty="0"/>
              <a:t>5.</a:t>
            </a:r>
            <a:r>
              <a:rPr lang="ru-RU" dirty="0"/>
              <a:t> </a:t>
            </a:r>
            <a:r>
              <a:rPr lang="ru-RU" b="1" dirty="0"/>
              <a:t>Выделение множителя (ах)</a:t>
            </a:r>
            <a:r>
              <a:rPr lang="ru-RU" b="1" baseline="30000" dirty="0"/>
              <a:t>3</a:t>
            </a:r>
            <a:r>
              <a:rPr lang="ru-RU" b="1" dirty="0"/>
              <a:t>=8 и замена ах=</a:t>
            </a:r>
            <a:r>
              <a:rPr lang="en-US" b="1" dirty="0" smtClean="0"/>
              <a:t>t</a:t>
            </a:r>
            <a:endParaRPr lang="ru-RU" b="1" dirty="0" smtClean="0"/>
          </a:p>
          <a:p>
            <a:pPr algn="ctr"/>
            <a:r>
              <a:rPr lang="ru-RU" dirty="0"/>
              <a:t>ж) 16х</a:t>
            </a:r>
            <a:r>
              <a:rPr lang="ru-RU" baseline="30000" dirty="0"/>
              <a:t>3</a:t>
            </a:r>
            <a:r>
              <a:rPr lang="ru-RU" dirty="0"/>
              <a:t> -28х</a:t>
            </a:r>
            <a:r>
              <a:rPr lang="ru-RU" baseline="30000" dirty="0"/>
              <a:t>2</a:t>
            </a:r>
            <a:r>
              <a:rPr lang="ru-RU" dirty="0"/>
              <a:t> + 4х + 3 = 0  </a:t>
            </a:r>
          </a:p>
          <a:p>
            <a:r>
              <a:rPr lang="ru-RU" b="1" dirty="0" smtClean="0"/>
              <a:t>6. Деление </a:t>
            </a:r>
            <a:r>
              <a:rPr lang="ru-RU" b="1" dirty="0"/>
              <a:t>на х</a:t>
            </a:r>
            <a:r>
              <a:rPr lang="ru-RU" b="1" baseline="30000" dirty="0"/>
              <a:t>2</a:t>
            </a:r>
            <a:r>
              <a:rPr lang="ru-RU" dirty="0"/>
              <a:t> </a:t>
            </a:r>
            <a:r>
              <a:rPr lang="ru-RU" dirty="0" smtClean="0"/>
              <a:t>, </a:t>
            </a:r>
            <a:r>
              <a:rPr lang="ru-RU" b="1" dirty="0" smtClean="0"/>
              <a:t>если уравнение симметричное и </a:t>
            </a:r>
            <a:r>
              <a:rPr lang="ru-RU" b="1" dirty="0"/>
              <a:t>замена (</a:t>
            </a:r>
            <a:r>
              <a:rPr lang="ru-RU" b="1" dirty="0" smtClean="0"/>
              <a:t>х+1/х </a:t>
            </a:r>
            <a:r>
              <a:rPr lang="ru-RU" b="1" dirty="0"/>
              <a:t>)=</a:t>
            </a:r>
            <a:r>
              <a:rPr lang="en-US" b="1" dirty="0" smtClean="0"/>
              <a:t>t</a:t>
            </a:r>
            <a:endParaRPr lang="ru-RU" b="1" dirty="0" smtClean="0"/>
          </a:p>
          <a:p>
            <a:pPr algn="ctr"/>
            <a:r>
              <a:rPr lang="ru-RU" dirty="0"/>
              <a:t>е) 2х</a:t>
            </a:r>
            <a:r>
              <a:rPr lang="ru-RU" baseline="30000" dirty="0"/>
              <a:t>4</a:t>
            </a:r>
            <a:r>
              <a:rPr lang="ru-RU" dirty="0"/>
              <a:t> – 7х</a:t>
            </a:r>
            <a:r>
              <a:rPr lang="ru-RU" baseline="30000" dirty="0"/>
              <a:t>3</a:t>
            </a:r>
            <a:r>
              <a:rPr lang="ru-RU" dirty="0"/>
              <a:t> + 10х</a:t>
            </a:r>
            <a:r>
              <a:rPr lang="ru-RU" baseline="30000" dirty="0"/>
              <a:t>2</a:t>
            </a:r>
            <a:r>
              <a:rPr lang="ru-RU" dirty="0"/>
              <a:t> – 7х + 2 = 0     </a:t>
            </a:r>
          </a:p>
          <a:p>
            <a:pPr algn="ctr"/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96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методы решения уравнений высших степеней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7. Умножение крайних и средних членов с последующей заменой группы слагаемых, если это уравнение типа: (</a:t>
            </a:r>
            <a:r>
              <a:rPr lang="ru-RU" b="1" dirty="0" err="1"/>
              <a:t>х+а</a:t>
            </a:r>
            <a:r>
              <a:rPr lang="ru-RU" b="1" dirty="0"/>
              <a:t>)(</a:t>
            </a:r>
            <a:r>
              <a:rPr lang="ru-RU" b="1" dirty="0" err="1"/>
              <a:t>х+в</a:t>
            </a:r>
            <a:r>
              <a:rPr lang="ru-RU" b="1" dirty="0"/>
              <a:t>)(</a:t>
            </a:r>
            <a:r>
              <a:rPr lang="ru-RU" b="1" dirty="0" err="1"/>
              <a:t>х+с</a:t>
            </a:r>
            <a:r>
              <a:rPr lang="ru-RU" b="1" dirty="0"/>
              <a:t>)(х+</a:t>
            </a:r>
            <a:r>
              <a:rPr lang="en-US" b="1" dirty="0"/>
              <a:t>d</a:t>
            </a:r>
            <a:r>
              <a:rPr lang="ru-RU" b="1" dirty="0"/>
              <a:t>)=</a:t>
            </a:r>
            <a:r>
              <a:rPr lang="en-US" b="1" dirty="0"/>
              <a:t>m</a:t>
            </a:r>
            <a:r>
              <a:rPr lang="ru-RU" b="1" dirty="0"/>
              <a:t>. </a:t>
            </a:r>
            <a:endParaRPr lang="ru-RU" b="1" dirty="0" smtClean="0"/>
          </a:p>
          <a:p>
            <a:pPr algn="ctr"/>
            <a:r>
              <a:rPr lang="ru-RU" dirty="0"/>
              <a:t>д) (х-2)(х+1)(х+4)(х+7) = 63  </a:t>
            </a:r>
            <a:endParaRPr lang="ru-RU" dirty="0" smtClean="0"/>
          </a:p>
          <a:p>
            <a:r>
              <a:rPr lang="ru-RU" b="1" dirty="0" smtClean="0"/>
              <a:t>Какие ещё у нас остались уравнения?</a:t>
            </a:r>
          </a:p>
          <a:p>
            <a:r>
              <a:rPr lang="ru-RU" dirty="0"/>
              <a:t>з) х</a:t>
            </a:r>
            <a:r>
              <a:rPr lang="ru-RU" baseline="30000" dirty="0"/>
              <a:t>3</a:t>
            </a:r>
            <a:r>
              <a:rPr lang="ru-RU" dirty="0"/>
              <a:t> =10 – х         </a:t>
            </a:r>
          </a:p>
          <a:p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C393F-F666-40C8-8EB1-E3A4B4BD9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EDBC2-AE79-41E9-BBDD-C76FA3FDDE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85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математика - 2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1230</Words>
  <Application>Microsoft Office PowerPoint</Application>
  <PresentationFormat>Экран (4:3)</PresentationFormat>
  <Paragraphs>172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математика - 2!</vt:lpstr>
      <vt:lpstr>Формула</vt:lpstr>
      <vt:lpstr>Это невозможно!" - сказала Причина.  "Это безрассудство!" - заметил Опыт.  "Это бесполезно!" - отрезала Гордость.  "Попробуй..." - шепнула Мечта.</vt:lpstr>
      <vt:lpstr>Устная работа:</vt:lpstr>
      <vt:lpstr>Основные виды уравнений высших степеней</vt:lpstr>
      <vt:lpstr>Презентация PowerPoint</vt:lpstr>
      <vt:lpstr>Решить уравнение:</vt:lpstr>
      <vt:lpstr>Основные методы решения уравнений высших степеней</vt:lpstr>
      <vt:lpstr>Основные методы решения уравнений высших степеней</vt:lpstr>
      <vt:lpstr>Основные методы решения уравнений высших степеней</vt:lpstr>
      <vt:lpstr>Основные методы решения уравнений высших степеней</vt:lpstr>
      <vt:lpstr>Основные методы решения уравнений высших степеней</vt:lpstr>
      <vt:lpstr>Вывод:</vt:lpstr>
      <vt:lpstr>Решить уравнение:</vt:lpstr>
      <vt:lpstr>Способ 1:</vt:lpstr>
      <vt:lpstr>Способ 2:</vt:lpstr>
      <vt:lpstr>Физминутка </vt:lpstr>
      <vt:lpstr>Самостоятельная работа</vt:lpstr>
      <vt:lpstr>Домашнее задание</vt:lpstr>
      <vt:lpstr>Бойтесь поверхностного подхода к познанию – это закроет вам путь к творчеству.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Это невозможно!" - сказала Причина.  "Это безрассудство!" - заметил Опыт.  "Это бесполезно!" - отрезала Гордость.  "Попробуй..." - шепнула Мечта.</dc:title>
  <dc:creator>Windows User</dc:creator>
  <cp:lastModifiedBy>Windows User</cp:lastModifiedBy>
  <cp:revision>36</cp:revision>
  <dcterms:created xsi:type="dcterms:W3CDTF">2018-01-20T05:59:59Z</dcterms:created>
  <dcterms:modified xsi:type="dcterms:W3CDTF">2018-02-17T16:19:04Z</dcterms:modified>
</cp:coreProperties>
</file>