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sldIdLst>
    <p:sldId id="256" r:id="rId2"/>
    <p:sldId id="258" r:id="rId3"/>
    <p:sldId id="319" r:id="rId4"/>
    <p:sldId id="268" r:id="rId5"/>
    <p:sldId id="262" r:id="rId6"/>
    <p:sldId id="265" r:id="rId7"/>
    <p:sldId id="339" r:id="rId8"/>
    <p:sldId id="322" r:id="rId9"/>
    <p:sldId id="321" r:id="rId10"/>
    <p:sldId id="323" r:id="rId11"/>
    <p:sldId id="270" r:id="rId12"/>
    <p:sldId id="271" r:id="rId13"/>
    <p:sldId id="272" r:id="rId14"/>
    <p:sldId id="324" r:id="rId15"/>
    <p:sldId id="273" r:id="rId16"/>
    <p:sldId id="325" r:id="rId17"/>
    <p:sldId id="274" r:id="rId18"/>
    <p:sldId id="275" r:id="rId19"/>
    <p:sldId id="276" r:id="rId20"/>
    <p:sldId id="326" r:id="rId21"/>
    <p:sldId id="327" r:id="rId22"/>
    <p:sldId id="328" r:id="rId23"/>
    <p:sldId id="278" r:id="rId24"/>
    <p:sldId id="279" r:id="rId25"/>
    <p:sldId id="280" r:id="rId26"/>
    <p:sldId id="329" r:id="rId27"/>
    <p:sldId id="330" r:id="rId28"/>
    <p:sldId id="331" r:id="rId29"/>
    <p:sldId id="282" r:id="rId30"/>
    <p:sldId id="283" r:id="rId31"/>
    <p:sldId id="284" r:id="rId32"/>
    <p:sldId id="285" r:id="rId33"/>
    <p:sldId id="332" r:id="rId34"/>
    <p:sldId id="333" r:id="rId35"/>
    <p:sldId id="286" r:id="rId36"/>
    <p:sldId id="287" r:id="rId37"/>
    <p:sldId id="288" r:id="rId38"/>
    <p:sldId id="289" r:id="rId39"/>
    <p:sldId id="334" r:id="rId40"/>
    <p:sldId id="335" r:id="rId41"/>
    <p:sldId id="267" r:id="rId42"/>
    <p:sldId id="290" r:id="rId43"/>
    <p:sldId id="292" r:id="rId44"/>
    <p:sldId id="336" r:id="rId45"/>
    <p:sldId id="294" r:id="rId46"/>
    <p:sldId id="295" r:id="rId47"/>
    <p:sldId id="296" r:id="rId48"/>
    <p:sldId id="297" r:id="rId49"/>
    <p:sldId id="337" r:id="rId50"/>
    <p:sldId id="338" r:id="rId51"/>
    <p:sldId id="318" r:id="rId52"/>
    <p:sldId id="299" r:id="rId53"/>
    <p:sldId id="300" r:id="rId54"/>
    <p:sldId id="301" r:id="rId55"/>
    <p:sldId id="302" r:id="rId56"/>
    <p:sldId id="303" r:id="rId57"/>
    <p:sldId id="304" r:id="rId58"/>
    <p:sldId id="305" r:id="rId59"/>
    <p:sldId id="306" r:id="rId60"/>
    <p:sldId id="307" r:id="rId61"/>
  </p:sldIdLst>
  <p:sldSz cx="9144000" cy="5143500" type="screen16x9"/>
  <p:notesSz cx="6858000" cy="9144000"/>
  <p:embeddedFontLst>
    <p:embeddedFont>
      <p:font typeface="Open Sans" charset="0"/>
      <p:regular r:id="rId62"/>
      <p:bold r:id="rId63"/>
      <p:italic r:id="rId64"/>
    </p:embeddedFont>
    <p:embeddedFont>
      <p:font typeface="Roboto Slab" charset="0"/>
      <p:regular r:id="rId65"/>
      <p:bold r:id="rId66"/>
    </p:embeddedFont>
  </p:embeddedFontLst>
  <p:defaultTextStyle>
    <a:defPPr>
      <a:defRPr lang="ru-RU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59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pos="5534" userDrawn="1">
          <p15:clr>
            <a:srgbClr val="A4A3A4"/>
          </p15:clr>
        </p15:guide>
        <p15:guide id="4" orient="horz" pos="3026" userDrawn="1">
          <p15:clr>
            <a:srgbClr val="A4A3A4"/>
          </p15:clr>
        </p15:guide>
        <p15:guide id="5" pos="2993" userDrawn="1">
          <p15:clr>
            <a:srgbClr val="A4A3A4"/>
          </p15:clr>
        </p15:guide>
        <p15:guide id="6" pos="2767" userDrawn="1">
          <p15:clr>
            <a:srgbClr val="A4A3A4"/>
          </p15:clr>
        </p15:guide>
        <p15:guide id="7" pos="1837" userDrawn="1">
          <p15:clr>
            <a:srgbClr val="A4A3A4"/>
          </p15:clr>
        </p15:guide>
        <p15:guide id="8" pos="3901" userDrawn="1">
          <p15:clr>
            <a:srgbClr val="A4A3A4"/>
          </p15:clr>
        </p15:guide>
        <p15:guide id="9" pos="2064" userDrawn="1">
          <p15:clr>
            <a:srgbClr val="A4A3A4"/>
          </p15:clr>
        </p15:guide>
        <p15:guide id="10" pos="3674" userDrawn="1">
          <p15:clr>
            <a:srgbClr val="A4A3A4"/>
          </p15:clr>
        </p15:guide>
        <p15:guide id="13" orient="horz" pos="667" userDrawn="1">
          <p15:clr>
            <a:srgbClr val="A4A3A4"/>
          </p15:clr>
        </p15:guide>
        <p15:guide id="14" orient="horz" pos="2777" userDrawn="1">
          <p15:clr>
            <a:srgbClr val="A4A3A4"/>
          </p15:clr>
        </p15:guide>
        <p15:guide id="15" pos="680" userDrawn="1">
          <p15:clr>
            <a:srgbClr val="A4A3A4"/>
          </p15:clr>
        </p15:guide>
        <p15:guide id="16" pos="5080" userDrawn="1">
          <p15:clr>
            <a:srgbClr val="A4A3A4"/>
          </p15:clr>
        </p15:guide>
        <p15:guide id="17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3A3A"/>
    <a:srgbClr val="DBDBDB"/>
    <a:srgbClr val="50A688"/>
    <a:srgbClr val="FFF005"/>
    <a:srgbClr val="F7F6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7" autoAdjust="0"/>
    <p:restoredTop sz="94660"/>
  </p:normalViewPr>
  <p:slideViewPr>
    <p:cSldViewPr snapToGrid="0">
      <p:cViewPr>
        <p:scale>
          <a:sx n="161" d="100"/>
          <a:sy n="161" d="100"/>
        </p:scale>
        <p:origin x="-96" y="228"/>
      </p:cViewPr>
      <p:guideLst>
        <p:guide orient="horz" pos="259"/>
        <p:guide orient="horz" pos="3026"/>
        <p:guide orient="horz" pos="667"/>
        <p:guide orient="horz" pos="2777"/>
        <p:guide orient="horz" pos="1620"/>
        <p:guide pos="226"/>
        <p:guide pos="5534"/>
        <p:guide pos="2993"/>
        <p:guide pos="2767"/>
        <p:guide pos="1837"/>
        <p:guide pos="3901"/>
        <p:guide pos="2064"/>
        <p:guide pos="3674"/>
        <p:guide pos="680"/>
        <p:guide pos="50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2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3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1.fntdata"/><Relationship Id="rId7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590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224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43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86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771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63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83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260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069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515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6E679-DC75-4745-852D-F583D5FA2C9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557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6E679-DC75-4745-852D-F583D5FA2C9D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1A449-B48E-44C3-9B97-791039936F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7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13" Type="http://schemas.openxmlformats.org/officeDocument/2006/relationships/image" Target="../media/image10.jpeg"/><Relationship Id="rId18" Type="http://schemas.openxmlformats.org/officeDocument/2006/relationships/image" Target="../media/image12.png"/><Relationship Id="rId3" Type="http://schemas.openxmlformats.org/officeDocument/2006/relationships/slide" Target="slide51.xml"/><Relationship Id="rId7" Type="http://schemas.openxmlformats.org/officeDocument/2006/relationships/image" Target="../media/image7.jpeg"/><Relationship Id="rId12" Type="http://schemas.openxmlformats.org/officeDocument/2006/relationships/slide" Target="slide17.xml"/><Relationship Id="rId17" Type="http://schemas.openxmlformats.org/officeDocument/2006/relationships/slide" Target="slide41.xml"/><Relationship Id="rId2" Type="http://schemas.openxmlformats.org/officeDocument/2006/relationships/image" Target="../media/image5.png"/><Relationship Id="rId16" Type="http://schemas.openxmlformats.org/officeDocument/2006/relationships/slide" Target="slide55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5.xml"/><Relationship Id="rId11" Type="http://schemas.openxmlformats.org/officeDocument/2006/relationships/image" Target="../media/image9.jpeg"/><Relationship Id="rId5" Type="http://schemas.openxmlformats.org/officeDocument/2006/relationships/image" Target="../media/image6.jpeg"/><Relationship Id="rId15" Type="http://schemas.openxmlformats.org/officeDocument/2006/relationships/image" Target="../media/image11.jpeg"/><Relationship Id="rId10" Type="http://schemas.openxmlformats.org/officeDocument/2006/relationships/slide" Target="slide11.xml"/><Relationship Id="rId19" Type="http://schemas.openxmlformats.org/officeDocument/2006/relationships/image" Target="../media/image13.png"/><Relationship Id="rId4" Type="http://schemas.openxmlformats.org/officeDocument/2006/relationships/slide" Target="slide4.xml"/><Relationship Id="rId9" Type="http://schemas.openxmlformats.org/officeDocument/2006/relationships/image" Target="../media/image8.png"/><Relationship Id="rId14" Type="http://schemas.openxmlformats.org/officeDocument/2006/relationships/slide" Target="slide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6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7.wdp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8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6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88850" y="709499"/>
            <a:ext cx="366077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ru-RU" sz="6000" dirty="0" smtClean="0">
                <a:solidFill>
                  <a:schemeClr val="bg1"/>
                </a:solidFill>
                <a:latin typeface="+mj-lt"/>
              </a:rPr>
              <a:t>Знатоки</a:t>
            </a:r>
          </a:p>
          <a:p>
            <a:pPr algn="ctr" defTabSz="914377"/>
            <a:r>
              <a:rPr lang="ru-RU" sz="2000" dirty="0" smtClean="0">
                <a:solidFill>
                  <a:schemeClr val="bg1"/>
                </a:solidFill>
                <a:latin typeface="+mj-lt"/>
              </a:rPr>
              <a:t>«Литературные </a:t>
            </a:r>
            <a:r>
              <a:rPr lang="ru-RU" sz="2000" dirty="0">
                <a:solidFill>
                  <a:schemeClr val="bg1"/>
                </a:solidFill>
                <a:latin typeface="+mj-lt"/>
              </a:rPr>
              <a:t>герои и их денежные </a:t>
            </a:r>
            <a:r>
              <a:rPr lang="ru-RU" sz="2000" dirty="0" smtClean="0">
                <a:solidFill>
                  <a:schemeClr val="bg1"/>
                </a:solidFill>
                <a:latin typeface="+mj-lt"/>
              </a:rPr>
              <a:t>истории»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Скругленный прямоугольник 18">
            <a:hlinkClick r:id="rId2" action="ppaction://hlinksldjump"/>
          </p:cNvPr>
          <p:cNvSpPr/>
          <p:nvPr/>
        </p:nvSpPr>
        <p:spPr>
          <a:xfrm>
            <a:off x="1075441" y="2718523"/>
            <a:ext cx="2219508" cy="674603"/>
          </a:xfrm>
          <a:prstGeom prst="roundRect">
            <a:avLst/>
          </a:prstGeom>
          <a:solidFill>
            <a:srgbClr val="FFF005"/>
          </a:solidFill>
          <a:ln>
            <a:noFill/>
          </a:ln>
          <a:effectLst>
            <a:outerShdw blurRad="127000" dist="190500" dir="5400000" sx="90000" sy="90000" algn="t" rotWithShape="0">
              <a:srgbClr val="002060">
                <a:alpha val="5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0" tIns="180000" rIns="360000" bIns="180000" rtlCol="0" anchor="ctr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+mj-lt"/>
              </a:rPr>
              <a:t>Начать игру</a:t>
            </a:r>
            <a:endParaRPr lang="ru-RU" sz="16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TextBox 19">
            <a:hlinkClick r:id="rId3" action="ppaction://hlinksldjump"/>
          </p:cNvPr>
          <p:cNvSpPr txBox="1"/>
          <p:nvPr/>
        </p:nvSpPr>
        <p:spPr>
          <a:xfrm>
            <a:off x="1340252" y="3900958"/>
            <a:ext cx="1689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85800"/>
            <a:r>
              <a:rPr lang="ru-RU" sz="1600" dirty="0">
                <a:solidFill>
                  <a:schemeClr val="bg1">
                    <a:lumMod val="95000"/>
                  </a:schemeClr>
                </a:solidFill>
                <a:latin typeface="Roboto Slab"/>
              </a:rPr>
              <a:t>Правила игры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88" b="-142"/>
          <a:stretch/>
        </p:blipFill>
        <p:spPr bwMode="auto">
          <a:xfrm>
            <a:off x="4530335" y="1722612"/>
            <a:ext cx="2573386" cy="267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avatars.mds.yandex.net/i?id=99ab6ebb6e8818424ad0341970b5813149ada2d8-8269337-images-thumbs&amp;n=13&amp;exp=1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957" y="2288950"/>
            <a:ext cx="2294920" cy="2294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1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5" y="41295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53672" y="357872"/>
            <a:ext cx="8070318" cy="4056834"/>
          </a:xfrm>
          <a:prstGeom prst="wedgeRectCallout">
            <a:avLst>
              <a:gd name="adj1" fmla="val 50090"/>
              <a:gd name="adj2" fmla="val 9290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just"/>
            <a:r>
              <a:rPr lang="ru-RU" sz="1600" dirty="0">
                <a:solidFill>
                  <a:schemeClr val="bg1"/>
                </a:solidFill>
                <a:latin typeface="+mj-lt"/>
              </a:rPr>
              <a:t>Герой разделил все счета на три группы: те, что нужно оплатить в первую очередь, менее важные, по которым деньги можно отдавать частями и те, о которых пока можно не беспокоиться. Затем он сократил расходы, продал дорогих скаковых лошадей и недостающую для оплаты счетов сумму занял у ростовщика под проценты.</a:t>
            </a:r>
          </a:p>
          <a:p>
            <a:pPr algn="just"/>
            <a:r>
              <a:rPr lang="ru-RU" sz="1600" dirty="0">
                <a:solidFill>
                  <a:schemeClr val="bg1"/>
                </a:solidFill>
                <a:latin typeface="+mj-lt"/>
              </a:rPr>
              <a:t>А позже, когда Вронский оставил службу, отдалился от света и стал помещиком, он «не расстроил, а увеличил своё состояние», потому что «держался самых простых, нерискованных приёмов и был в высшей степени бережлив и расчётлив на хозяйственные мелочи</a:t>
            </a:r>
            <a:r>
              <a:rPr lang="ru-RU" sz="1600" dirty="0" smtClean="0">
                <a:solidFill>
                  <a:schemeClr val="bg1"/>
                </a:solidFill>
                <a:latin typeface="+mj-lt"/>
              </a:rPr>
              <a:t>».</a:t>
            </a:r>
          </a:p>
          <a:p>
            <a:pPr algn="just"/>
            <a:r>
              <a:rPr lang="ru-RU" sz="1600" dirty="0">
                <a:solidFill>
                  <a:schemeClr val="bg1"/>
                </a:solidFill>
                <a:latin typeface="+mj-lt"/>
              </a:rPr>
              <a:t>Начните вести учёт доходов и затрат. Имея чёткое представление о том, на что и в каком количестве уходят средства, вы сможете пересмотреть расходы, найти возможности для экономии и начать откладывать деньги. Или решиться на поиск дополнительного заработка и более высокооплачиваемой работы.</a:t>
            </a:r>
            <a:endParaRPr lang="ru-RU" sz="1600" dirty="0" smtClean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57" y="3598606"/>
            <a:ext cx="1824821" cy="115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925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8244" y="1690574"/>
            <a:ext cx="4752974" cy="124649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ru-RU" sz="2700" dirty="0">
                <a:solidFill>
                  <a:prstClr val="white"/>
                </a:solidFill>
                <a:latin typeface="Roboto Slab"/>
              </a:rPr>
              <a:t>Вопрос задаёт великий русский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писатель Николай Гоголь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056" b="87593" l="21979" r="636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672" t="7701" r="36372" b="13536"/>
          <a:stretch/>
        </p:blipFill>
        <p:spPr bwMode="auto">
          <a:xfrm flipH="1">
            <a:off x="5026249" y="605186"/>
            <a:ext cx="3368531" cy="3557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221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495546" y="247842"/>
            <a:ext cx="5557193" cy="4241500"/>
          </a:xfrm>
          <a:prstGeom prst="wedgeRectCallout">
            <a:avLst>
              <a:gd name="adj1" fmla="val 55063"/>
              <a:gd name="adj2" fmla="val 18584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just"/>
            <a:r>
              <a:rPr lang="ru-RU" sz="1800" dirty="0">
                <a:solidFill>
                  <a:prstClr val="white"/>
                </a:solidFill>
                <a:latin typeface="Roboto Slab"/>
              </a:rPr>
              <a:t>Из какого произведения </a:t>
            </a:r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отрывок? </a:t>
            </a:r>
            <a:endParaRPr lang="ru-RU" sz="1800" dirty="0">
              <a:solidFill>
                <a:prstClr val="white"/>
              </a:solidFill>
              <a:latin typeface="Roboto Slab"/>
            </a:endParaRPr>
          </a:p>
          <a:p>
            <a:pPr algn="just"/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Акакий </a:t>
            </a:r>
            <a:r>
              <a:rPr lang="ru-RU" sz="1800" dirty="0">
                <a:solidFill>
                  <a:prstClr val="white"/>
                </a:solidFill>
                <a:latin typeface="Roboto Slab"/>
              </a:rPr>
              <a:t>Акакиевич имел обыкновение со всякого истрачиваемого рубля откладывать по грошу в небольшой ящичек, запертый на ключ, с прорезанною в крышке дырочкой для бросания туда денег. По истечении всякого полугода он ревизовал накопившуюся медную сумму и заменял её мелким серебром. Так продолжал он с давних пор, и, таким образом, в продолжение нескольких лет оказалось накопившейся суммы более чем на сорок рублей.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757" y="1197569"/>
            <a:ext cx="2702812" cy="2859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686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14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2937879" y="2685465"/>
            <a:ext cx="2696005" cy="640515"/>
          </a:xfrm>
          <a:prstGeom prst="wedgeRectCallout">
            <a:avLst>
              <a:gd name="adj1" fmla="val 70710"/>
              <a:gd name="adj2" fmla="val 4769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«Шинель»</a:t>
            </a:r>
            <a:endParaRPr lang="ru-RU" sz="18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27" y="1079580"/>
            <a:ext cx="2241514" cy="295879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542" y="945047"/>
            <a:ext cx="3074998" cy="3253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5078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Прямоугольная выноска 8">
            <a:hlinkClick r:id="rId3" action="ppaction://hlinksldjump"/>
          </p:cNvPr>
          <p:cNvSpPr/>
          <p:nvPr/>
        </p:nvSpPr>
        <p:spPr>
          <a:xfrm>
            <a:off x="601733" y="1178345"/>
            <a:ext cx="5238627" cy="1933176"/>
          </a:xfrm>
          <a:prstGeom prst="wedgeRectCallout">
            <a:avLst>
              <a:gd name="adj1" fmla="val 59215"/>
              <a:gd name="adj2" fmla="val 8429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+mj-lt"/>
              </a:rPr>
              <a:t>Финансовый совет от великого классика:</a:t>
            </a:r>
          </a:p>
          <a:p>
            <a:pPr algn="ctr"/>
            <a:endParaRPr lang="ru-RU" sz="18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+mj-lt"/>
              </a:rPr>
              <a:t>«Отнесите деньги в банк, а не прячьте в банке»</a:t>
            </a:r>
            <a:endParaRPr lang="ru-RU" sz="2400" b="1" dirty="0" smtClean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500" y="672587"/>
            <a:ext cx="3365500" cy="356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863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708"/>
            <a:ext cx="9144000" cy="5143500"/>
          </a:xfrm>
          <a:prstGeom prst="rect">
            <a:avLst/>
          </a:prstGeom>
        </p:spPr>
      </p:pic>
      <p:sp>
        <p:nvSpPr>
          <p:cNvPr id="9" name="Прямоугольная выноска 8">
            <a:hlinkClick r:id="rId3" action="ppaction://hlinksldjump"/>
          </p:cNvPr>
          <p:cNvSpPr/>
          <p:nvPr/>
        </p:nvSpPr>
        <p:spPr>
          <a:xfrm>
            <a:off x="176981" y="386779"/>
            <a:ext cx="8412480" cy="4056834"/>
          </a:xfrm>
          <a:prstGeom prst="wedgeRectCallout">
            <a:avLst>
              <a:gd name="adj1" fmla="val 49305"/>
              <a:gd name="adj2" fmla="val 8580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+mj-lt"/>
              </a:rPr>
              <a:t>Жёсткая экономия — не всегда путь к благосостоянию. К примеру, титулярный советник Акакий Акакиевич — очень бережливый человек. Он ведёт тщательный учёт финансов и живёт в режиме жесточайшей экономии: не позволяет себе никаких развлечений, по вечерам не зажигает свечи, голодает и пьёт пустой чай, а по улицам ходит «почти на цыпочках», чтобы «не истереть подмёток». </a:t>
            </a:r>
            <a:r>
              <a:rPr lang="ru-RU" sz="1400" dirty="0" err="1" smtClean="0">
                <a:solidFill>
                  <a:schemeClr val="bg1"/>
                </a:solidFill>
                <a:latin typeface="+mj-lt"/>
              </a:rPr>
              <a:t>Башмачкин</a:t>
            </a: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ru-RU" sz="1400" dirty="0">
                <a:solidFill>
                  <a:schemeClr val="bg1"/>
                </a:solidFill>
                <a:latin typeface="+mj-lt"/>
              </a:rPr>
              <a:t>получает 400 рублей в год — примерно 33 рубля в месяц. С каждого жалованья он откладывает 33 гроша, и за несколько лет ему удаётся скопить 40 рублей</a:t>
            </a: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.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+mj-lt"/>
              </a:rPr>
              <a:t>При таком скромном доходе это достойно восхищения, но деньги Акакий Акакиевич никуда не вкладывает — они лежат мёртвым грузом в запертом на ключ ящичке. Неизвестно, когда именно происходит действие «Шинели», но в год написания повести (1841) как раз открылась 175 лет имперских традиций первая в России сберегательная касса, куда можно было положить деньги под проценты. И если бы </a:t>
            </a:r>
            <a:r>
              <a:rPr lang="ru-RU" sz="1400" dirty="0" err="1">
                <a:solidFill>
                  <a:schemeClr val="bg1"/>
                </a:solidFill>
                <a:latin typeface="+mj-lt"/>
              </a:rPr>
              <a:t>Башмачкин</a:t>
            </a:r>
            <a:r>
              <a:rPr lang="ru-RU" sz="1400" dirty="0">
                <a:solidFill>
                  <a:schemeClr val="bg1"/>
                </a:solidFill>
                <a:latin typeface="+mj-lt"/>
              </a:rPr>
              <a:t> воспользовался её услугами, ему, возможно, не пришлось так долго копить на новую шинель</a:t>
            </a: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.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+mj-lt"/>
              </a:rPr>
              <a:t>Времена, конечно, изменились. Но деньги всё равно не должны лежать мёртвым грузом, иначе их съест инфляция. Купите акции, вложите финансы в недвижимость или хотя бы положите в банк </a:t>
            </a:r>
            <a:r>
              <a:rPr lang="ru-RU" sz="1600" dirty="0">
                <a:solidFill>
                  <a:schemeClr val="bg1"/>
                </a:solidFill>
                <a:latin typeface="+mj-lt"/>
              </a:rPr>
              <a:t>под проценты.</a:t>
            </a:r>
            <a:endParaRPr lang="ru-RU" sz="1600" dirty="0" smtClean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121" name="Picture 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57" y="3598606"/>
            <a:ext cx="1824821" cy="115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443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6916" y="1364051"/>
            <a:ext cx="4353724" cy="207749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ru-RU" sz="2700" dirty="0">
                <a:solidFill>
                  <a:prstClr val="white"/>
                </a:solidFill>
                <a:latin typeface="Roboto Slab"/>
              </a:rPr>
              <a:t>Вопрос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задаёт</a:t>
            </a:r>
          </a:p>
          <a:p>
            <a:pPr algn="ctr"/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 русский </a:t>
            </a:r>
            <a:r>
              <a:rPr lang="ru-RU" sz="2700" dirty="0">
                <a:solidFill>
                  <a:prstClr val="white"/>
                </a:solidFill>
                <a:latin typeface="Roboto Slab"/>
              </a:rPr>
              <a:t>и советский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писатель, общественный деятель </a:t>
            </a:r>
          </a:p>
          <a:p>
            <a:pPr algn="ctr"/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Алексей Толстой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2292" name="Picture 4" descr="http://litavrora.ru/media/k2/items/cache/b689fad0280b286c898256c8d3b6ee9e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595" y="1208911"/>
            <a:ext cx="3581657" cy="238777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80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4" r="13894"/>
          <a:stretch/>
        </p:blipFill>
        <p:spPr bwMode="auto">
          <a:xfrm>
            <a:off x="5998429" y="1474839"/>
            <a:ext cx="2614629" cy="2219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ая выноска 2"/>
          <p:cNvSpPr/>
          <p:nvPr/>
        </p:nvSpPr>
        <p:spPr>
          <a:xfrm>
            <a:off x="501445" y="615917"/>
            <a:ext cx="5244527" cy="3410504"/>
          </a:xfrm>
          <a:prstGeom prst="wedgeRectCallout">
            <a:avLst>
              <a:gd name="adj1" fmla="val 59998"/>
              <a:gd name="adj2" fmla="val 2639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1800" dirty="0">
                <a:solidFill>
                  <a:prstClr val="white"/>
                </a:solidFill>
                <a:latin typeface="Roboto Slab"/>
              </a:rPr>
              <a:t>Из какого произведения отрывок? </a:t>
            </a:r>
          </a:p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В </a:t>
            </a:r>
            <a:r>
              <a:rPr lang="ru-RU" sz="1800" dirty="0">
                <a:solidFill>
                  <a:prstClr val="white"/>
                </a:solidFill>
                <a:latin typeface="Roboto Slab"/>
              </a:rPr>
              <a:t>Стране Дураков есть волшебное поле, — называется Поле Чудес… На этом поле выкопай ямку, скажи три раза: «</a:t>
            </a:r>
            <a:r>
              <a:rPr lang="ru-RU" sz="1800" dirty="0" err="1">
                <a:solidFill>
                  <a:prstClr val="white"/>
                </a:solidFill>
                <a:latin typeface="Roboto Slab"/>
              </a:rPr>
              <a:t>Крекс</a:t>
            </a:r>
            <a:r>
              <a:rPr lang="ru-RU" sz="1800" dirty="0">
                <a:solidFill>
                  <a:prstClr val="white"/>
                </a:solidFill>
                <a:latin typeface="Roboto Slab"/>
              </a:rPr>
              <a:t>, </a:t>
            </a:r>
            <a:r>
              <a:rPr lang="ru-RU" sz="1800" dirty="0" err="1">
                <a:solidFill>
                  <a:prstClr val="white"/>
                </a:solidFill>
                <a:latin typeface="Roboto Slab"/>
              </a:rPr>
              <a:t>фекс</a:t>
            </a:r>
            <a:r>
              <a:rPr lang="ru-RU" sz="1800" dirty="0">
                <a:solidFill>
                  <a:prstClr val="white"/>
                </a:solidFill>
                <a:latin typeface="Roboto Slab"/>
              </a:rPr>
              <a:t>, </a:t>
            </a:r>
            <a:r>
              <a:rPr lang="ru-RU" sz="1800" dirty="0" err="1">
                <a:solidFill>
                  <a:prstClr val="white"/>
                </a:solidFill>
                <a:latin typeface="Roboto Slab"/>
              </a:rPr>
              <a:t>пекс</a:t>
            </a:r>
            <a:r>
              <a:rPr lang="ru-RU" sz="1800" dirty="0">
                <a:solidFill>
                  <a:prstClr val="white"/>
                </a:solidFill>
                <a:latin typeface="Roboto Slab"/>
              </a:rPr>
              <a:t>», положи в ямку золотой, засыпь землёй, сверху посыпь солью, полей хорошенько и иди спать. Наутро из ямки вырастет небольшое деревце, на нём вместо листьев будут висеть золотые монеты…</a:t>
            </a:r>
          </a:p>
        </p:txBody>
      </p:sp>
    </p:spTree>
    <p:extLst>
      <p:ext uri="{BB962C8B-B14F-4D97-AF65-F5344CB8AC3E}">
        <p14:creationId xmlns:p14="http://schemas.microsoft.com/office/powerpoint/2010/main" val="150933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8775" y="376238"/>
            <a:ext cx="8426450" cy="4391025"/>
          </a:xfrm>
          <a:prstGeom prst="rect">
            <a:avLst/>
          </a:prstGeom>
          <a:solidFill>
            <a:srgbClr val="F7F6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7F6F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79500" y="1195851"/>
            <a:ext cx="3313113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914377"/>
            <a:r>
              <a:rPr lang="ru-RU" sz="1200" dirty="0">
                <a:solidFill>
                  <a:prstClr val="black"/>
                </a:solidFill>
              </a:rPr>
              <a:t>Цель команды знатоков — набрать 6 очков. За каждый правильный ответ знатоки получают 1 очко. </a:t>
            </a:r>
            <a:r>
              <a:rPr lang="ru-RU" sz="1200" dirty="0" smtClean="0">
                <a:solidFill>
                  <a:prstClr val="black"/>
                </a:solidFill>
              </a:rPr>
              <a:t>За </a:t>
            </a:r>
            <a:r>
              <a:rPr lang="ru-RU" sz="1200" dirty="0">
                <a:solidFill>
                  <a:prstClr val="black"/>
                </a:solidFill>
              </a:rPr>
              <a:t>каждый неправильный ответ 1 очко присуждается телезрителям. Если телезрители набирают 6 </a:t>
            </a:r>
            <a:r>
              <a:rPr lang="ru-RU" sz="1200" dirty="0" smtClean="0">
                <a:solidFill>
                  <a:prstClr val="black"/>
                </a:solidFill>
              </a:rPr>
              <a:t>очков, </a:t>
            </a:r>
            <a:r>
              <a:rPr lang="ru-RU" sz="1200" dirty="0">
                <a:solidFill>
                  <a:prstClr val="black"/>
                </a:solidFill>
              </a:rPr>
              <a:t>команда знатоков проигрывает. </a:t>
            </a:r>
            <a:endParaRPr lang="ru-RU" sz="1200" dirty="0" smtClean="0">
              <a:solidFill>
                <a:prstClr val="black"/>
              </a:solidFill>
            </a:endParaRPr>
          </a:p>
          <a:p>
            <a:pPr defTabSz="914377"/>
            <a:endParaRPr lang="ru-RU" sz="1200" dirty="0">
              <a:solidFill>
                <a:prstClr val="black"/>
              </a:solidFill>
            </a:endParaRPr>
          </a:p>
          <a:p>
            <a:r>
              <a:rPr lang="ru-RU" sz="1200" dirty="0"/>
              <a:t>После того как вопрос был </a:t>
            </a:r>
            <a:r>
              <a:rPr lang="ru-RU" sz="1200" dirty="0" smtClean="0"/>
              <a:t>прочитан ведущим, команда может начать совещаться и искать ответ на него. </a:t>
            </a:r>
          </a:p>
          <a:p>
            <a:endParaRPr lang="ru-RU" sz="1200" dirty="0"/>
          </a:p>
          <a:p>
            <a:r>
              <a:rPr lang="ru-RU" sz="1200" dirty="0" smtClean="0"/>
              <a:t>Как</a:t>
            </a:r>
            <a:r>
              <a:rPr lang="ru-RU" sz="1200" dirty="0"/>
              <a:t> только заканчивается 1 минута, отсчитываемая часами, команда должна дать ответ. </a:t>
            </a:r>
            <a:endParaRPr lang="ru-RU" sz="1200" dirty="0" smtClean="0"/>
          </a:p>
        </p:txBody>
      </p:sp>
      <p:sp>
        <p:nvSpPr>
          <p:cNvPr id="14" name="Скругленный прямоугольник 13">
            <a:hlinkClick r:id="rId2" action="ppaction://hlinksldjump"/>
          </p:cNvPr>
          <p:cNvSpPr/>
          <p:nvPr/>
        </p:nvSpPr>
        <p:spPr>
          <a:xfrm>
            <a:off x="6872137" y="4003083"/>
            <a:ext cx="1195389" cy="4054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127000" dist="63500" dir="5400000" sx="90000" sy="90000" algn="t" rotWithShape="0">
              <a:schemeClr val="tx1">
                <a:lumMod val="75000"/>
                <a:lumOff val="2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90000" rIns="180000" bIns="90000" rtlCol="0" anchor="ctr">
            <a:spAutoFit/>
          </a:bodyPr>
          <a:lstStyle/>
          <a:p>
            <a:pPr algn="ctr"/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← Назад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51387" y="1195851"/>
            <a:ext cx="331311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dirty="0"/>
              <a:t>Игрока, который будет отвечать, выбирает капитан команды. </a:t>
            </a:r>
            <a:endParaRPr lang="ru-RU" sz="1200" dirty="0" smtClean="0"/>
          </a:p>
          <a:p>
            <a:endParaRPr lang="ru-RU" sz="1200" dirty="0"/>
          </a:p>
          <a:p>
            <a:r>
              <a:rPr lang="ru-RU" sz="1200" dirty="0" smtClean="0"/>
              <a:t>Затем </a:t>
            </a:r>
            <a:r>
              <a:rPr lang="ru-RU" sz="1200" dirty="0"/>
              <a:t>ведущий решает, правильный или неправильный ответ дала команда.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79500" y="736601"/>
            <a:ext cx="2067874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 defTabSz="914377"/>
            <a:r>
              <a:rPr lang="ru-RU" sz="2200" dirty="0">
                <a:latin typeface="+mj-lt"/>
              </a:rPr>
              <a:t>Правила игры</a:t>
            </a:r>
          </a:p>
        </p:txBody>
      </p:sp>
      <p:pic>
        <p:nvPicPr>
          <p:cNvPr id="2050" name="Picture 2" descr="C:\Users\User\Desktop\1.11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613" y="2289677"/>
            <a:ext cx="2180561" cy="2307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0859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038286" y="1485746"/>
            <a:ext cx="4188542" cy="917513"/>
          </a:xfrm>
          <a:prstGeom prst="wedgeRectCallout">
            <a:avLst>
              <a:gd name="adj1" fmla="val 60223"/>
              <a:gd name="adj2" fmla="val 2772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>
                <a:solidFill>
                  <a:prstClr val="white"/>
                </a:solidFill>
                <a:latin typeface="Roboto Slab"/>
              </a:rPr>
              <a:t>«Золотой ключик или Приключения Буратино»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83" y="2465930"/>
            <a:ext cx="1783835" cy="1691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320" y="1356267"/>
            <a:ext cx="26162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037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295" y="1291006"/>
            <a:ext cx="26162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ая выноска 2">
            <a:hlinkClick r:id="rId4" action="ppaction://hlinksldjump"/>
          </p:cNvPr>
          <p:cNvSpPr/>
          <p:nvPr/>
        </p:nvSpPr>
        <p:spPr>
          <a:xfrm>
            <a:off x="501445" y="1176189"/>
            <a:ext cx="5244527" cy="2117842"/>
          </a:xfrm>
          <a:prstGeom prst="wedgeRectCallout">
            <a:avLst>
              <a:gd name="adj1" fmla="val 59773"/>
              <a:gd name="adj2" fmla="val 6829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>
                <a:solidFill>
                  <a:prstClr val="white"/>
                </a:solidFill>
                <a:latin typeface="Roboto Slab"/>
              </a:rPr>
              <a:t>Финансовый совет от </a:t>
            </a:r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русского писателя:</a:t>
            </a:r>
          </a:p>
          <a:p>
            <a:endParaRPr lang="ru-RU" sz="1800" dirty="0">
              <a:solidFill>
                <a:prstClr val="white"/>
              </a:solidFill>
              <a:latin typeface="Roboto Slab"/>
            </a:endParaRPr>
          </a:p>
          <a:p>
            <a:r>
              <a:rPr lang="ru-RU" sz="2000" b="1" dirty="0" smtClean="0">
                <a:solidFill>
                  <a:prstClr val="white"/>
                </a:solidFill>
                <a:latin typeface="Roboto Slab"/>
              </a:rPr>
              <a:t>«С </a:t>
            </a:r>
            <a:r>
              <a:rPr lang="ru-RU" sz="2000" b="1" dirty="0">
                <a:solidFill>
                  <a:prstClr val="white"/>
                </a:solidFill>
                <a:latin typeface="Roboto Slab"/>
              </a:rPr>
              <a:t>осторожностью относитесь к обещаниям больших заработков при незначительных </a:t>
            </a:r>
            <a:r>
              <a:rPr lang="ru-RU" sz="2000" b="1" dirty="0" smtClean="0">
                <a:solidFill>
                  <a:prstClr val="white"/>
                </a:solidFill>
                <a:latin typeface="Roboto Slab"/>
              </a:rPr>
              <a:t>вложениях»</a:t>
            </a:r>
            <a:endParaRPr lang="ru-RU" sz="2000" b="1" dirty="0">
              <a:solidFill>
                <a:prstClr val="white"/>
              </a:solidFill>
              <a:latin typeface="Roboto Slab"/>
            </a:endParaRPr>
          </a:p>
        </p:txBody>
      </p:sp>
    </p:spTree>
    <p:extLst>
      <p:ext uri="{BB962C8B-B14F-4D97-AF65-F5344CB8AC3E}">
        <p14:creationId xmlns:p14="http://schemas.microsoft.com/office/powerpoint/2010/main" val="93456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849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371660" y="525837"/>
            <a:ext cx="8005424" cy="3810613"/>
          </a:xfrm>
          <a:prstGeom prst="wedgeRectCallout">
            <a:avLst>
              <a:gd name="adj1" fmla="val 49537"/>
              <a:gd name="adj2" fmla="val 28459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В мире никогда не переведутся аферисты, желающие прикарманить чужие деньги. Будьте настороже, если кто-то предлагает вам сказочно высокие доходы при скромных вложениях</a:t>
            </a:r>
            <a:r>
              <a:rPr lang="ru-RU" sz="1400" dirty="0" smtClean="0">
                <a:solidFill>
                  <a:prstClr val="white"/>
                </a:solidFill>
                <a:latin typeface="Roboto Slab"/>
              </a:rPr>
              <a:t>.</a:t>
            </a:r>
            <a:endParaRPr lang="ru-RU" sz="1400" dirty="0">
              <a:solidFill>
                <a:prstClr val="white"/>
              </a:solidFill>
              <a:latin typeface="Roboto Slab"/>
            </a:endParaRPr>
          </a:p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Аферисты Лиса Алиса и Кот </a:t>
            </a:r>
            <a:r>
              <a:rPr lang="ru-RU" sz="1400" dirty="0" err="1">
                <a:solidFill>
                  <a:prstClr val="white"/>
                </a:solidFill>
                <a:latin typeface="Roboto Slab"/>
              </a:rPr>
              <a:t>Базилио</a:t>
            </a:r>
            <a:r>
              <a:rPr lang="ru-RU" sz="1400" dirty="0">
                <a:solidFill>
                  <a:prstClr val="white"/>
                </a:solidFill>
                <a:latin typeface="Roboto Slab"/>
              </a:rPr>
              <a:t> убедили простодушного героя в том, что, посеяв четыре монеты, он сможет вырастить настоящее золотое дерево. Буратино, мечтающий вернуть себе азбуку и купить куртку для Папы Карло, поверил их обещаниям и, конечно же, остался без денег. Кот и лиса отправили его в полицию, а сами выкопали и забрали монеты</a:t>
            </a:r>
            <a:r>
              <a:rPr lang="ru-RU" sz="1400" dirty="0" smtClean="0">
                <a:solidFill>
                  <a:prstClr val="white"/>
                </a:solidFill>
                <a:latin typeface="Roboto Slab"/>
              </a:rPr>
              <a:t>.</a:t>
            </a:r>
            <a:endParaRPr lang="ru-RU" sz="1400" dirty="0">
              <a:solidFill>
                <a:prstClr val="white"/>
              </a:solidFill>
              <a:latin typeface="Roboto Slab"/>
            </a:endParaRPr>
          </a:p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Несмотря на сказочный компонент, история символичная и довольно актуальная: можно сказать, что Буратино по своей наивности потерял все свои монетки в финансовой пирамиде</a:t>
            </a:r>
            <a:r>
              <a:rPr lang="ru-RU" sz="1400" dirty="0" smtClean="0">
                <a:solidFill>
                  <a:prstClr val="white"/>
                </a:solidFill>
                <a:latin typeface="Roboto Slab"/>
              </a:rPr>
              <a:t>.</a:t>
            </a:r>
            <a:endParaRPr lang="ru-RU" sz="1400" dirty="0">
              <a:solidFill>
                <a:prstClr val="white"/>
              </a:solidFill>
              <a:latin typeface="Roboto Slab"/>
            </a:endParaRPr>
          </a:p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Прежде чем вложить куда-то деньги, узнайте как можно больше о человеке, который предлагает вам заработок. Поищите отзывы в социальных сетях, попросите предоставить дополнительную информацию. Иначе есть риск потерять кровно заработанные в сомнительном сетевом бизнесе или интернет-казино.</a:t>
            </a:r>
            <a:endParaRPr lang="ru-RU" sz="2000" b="1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5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57" y="3598606"/>
            <a:ext cx="1824821" cy="115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402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18244" y="1690574"/>
            <a:ext cx="4752974" cy="124649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ru-RU" sz="2700" dirty="0">
                <a:solidFill>
                  <a:prstClr val="white"/>
                </a:solidFill>
                <a:latin typeface="Roboto Slab"/>
              </a:rPr>
              <a:t>Вопрос задаёт великий русский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писатель Антон Чехов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59454" y="1232963"/>
            <a:ext cx="2330601" cy="2547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38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079500" y="734239"/>
            <a:ext cx="4646742" cy="3133505"/>
          </a:xfrm>
          <a:prstGeom prst="wedgeRectCallout">
            <a:avLst>
              <a:gd name="adj1" fmla="val 59597"/>
              <a:gd name="adj2" fmla="val 15757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>
                <a:solidFill>
                  <a:prstClr val="white"/>
                </a:solidFill>
                <a:latin typeface="Roboto Slab"/>
              </a:rPr>
              <a:t>Из какого произведения отрывок? </a:t>
            </a:r>
          </a:p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Трофимов(Пищику</a:t>
            </a:r>
            <a:r>
              <a:rPr lang="ru-RU" sz="1800" dirty="0">
                <a:solidFill>
                  <a:prstClr val="white"/>
                </a:solidFill>
                <a:latin typeface="Roboto Slab"/>
              </a:rPr>
              <a:t>)…Если бы энергия, которую вы в течение всей вашей жизни затратили на поиски денег для уплаты процентов, пошла у вас на что-нибудь другое, то, вероятно, в конце концов вы могли бы перевернуть землю…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67383" y="1120458"/>
            <a:ext cx="2328863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137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4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035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038286" y="1624245"/>
            <a:ext cx="4188542" cy="640515"/>
          </a:xfrm>
          <a:prstGeom prst="wedgeRectCallout">
            <a:avLst>
              <a:gd name="adj1" fmla="val 60223"/>
              <a:gd name="adj2" fmla="val 2772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>
                <a:solidFill>
                  <a:prstClr val="white"/>
                </a:solidFill>
                <a:latin typeface="Roboto Slab"/>
              </a:rPr>
              <a:t>««Вишнёвый сад»»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31699" y="1208236"/>
            <a:ext cx="2328863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54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>
            <a:hlinkClick r:id="rId3" action="ppaction://hlinksldjump"/>
          </p:cNvPr>
          <p:cNvSpPr/>
          <p:nvPr/>
        </p:nvSpPr>
        <p:spPr>
          <a:xfrm>
            <a:off x="501445" y="1330077"/>
            <a:ext cx="5244527" cy="1810065"/>
          </a:xfrm>
          <a:prstGeom prst="wedgeRectCallout">
            <a:avLst>
              <a:gd name="adj1" fmla="val 60223"/>
              <a:gd name="adj2" fmla="val 2772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>
                <a:solidFill>
                  <a:prstClr val="white"/>
                </a:solidFill>
                <a:latin typeface="Roboto Slab"/>
              </a:rPr>
              <a:t>Финансовый совет от великого классика:</a:t>
            </a:r>
            <a:endParaRPr lang="ru-RU" sz="1800" dirty="0" smtClean="0">
              <a:solidFill>
                <a:prstClr val="white"/>
              </a:solidFill>
              <a:latin typeface="Roboto Slab"/>
            </a:endParaRPr>
          </a:p>
          <a:p>
            <a:endParaRPr lang="ru-RU" sz="1800" dirty="0">
              <a:solidFill>
                <a:prstClr val="white"/>
              </a:solidFill>
              <a:latin typeface="Roboto Slab"/>
            </a:endParaRPr>
          </a:p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Roboto Slab"/>
              </a:rPr>
              <a:t>«Соизмеряйте </a:t>
            </a:r>
            <a:r>
              <a:rPr lang="ru-RU" sz="2000" b="1" dirty="0">
                <a:solidFill>
                  <a:prstClr val="white"/>
                </a:solidFill>
                <a:latin typeface="Roboto Slab"/>
              </a:rPr>
              <a:t>расходы с </a:t>
            </a:r>
            <a:r>
              <a:rPr lang="ru-RU" sz="2000" b="1" dirty="0" smtClean="0">
                <a:solidFill>
                  <a:prstClr val="white"/>
                </a:solidFill>
                <a:latin typeface="Roboto Slab"/>
              </a:rPr>
              <a:t>доходами»</a:t>
            </a:r>
            <a:endParaRPr lang="ru-RU" sz="2000" b="1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38176" y="1303338"/>
            <a:ext cx="2328863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4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71082" y="550875"/>
            <a:ext cx="8335788" cy="3810613"/>
          </a:xfrm>
          <a:prstGeom prst="wedgeRectCallout">
            <a:avLst>
              <a:gd name="adj1" fmla="val 49762"/>
              <a:gd name="adj2" fmla="val 27616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Бывает, что в погоне за сиюминутными удовольствиями и статусными вещами мы неадекватно оцениваем собственные доходы и влезаем в кредиты. И ни к чему хорошему это не приводит</a:t>
            </a:r>
            <a:r>
              <a:rPr lang="ru-RU" sz="1400" dirty="0" smtClean="0">
                <a:solidFill>
                  <a:prstClr val="white"/>
                </a:solidFill>
                <a:latin typeface="Roboto Slab"/>
              </a:rPr>
              <a:t>.</a:t>
            </a:r>
            <a:endParaRPr lang="ru-RU" sz="1400" dirty="0">
              <a:solidFill>
                <a:prstClr val="white"/>
              </a:solidFill>
              <a:latin typeface="Roboto Slab"/>
            </a:endParaRPr>
          </a:p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Борис Борисович </a:t>
            </a:r>
            <a:r>
              <a:rPr lang="ru-RU" sz="1400" dirty="0" err="1">
                <a:solidFill>
                  <a:prstClr val="white"/>
                </a:solidFill>
                <a:latin typeface="Roboto Slab"/>
              </a:rPr>
              <a:t>Симеонов</a:t>
            </a:r>
            <a:r>
              <a:rPr lang="ru-RU" sz="1400" dirty="0">
                <a:solidFill>
                  <a:prstClr val="white"/>
                </a:solidFill>
                <a:latin typeface="Roboto Slab"/>
              </a:rPr>
              <a:t>-Пищик, главный герой пьесы, — банкрот. Денег у него нет, имение заложено. Герой всё время берёт деньги в долг, не может их отдать, снова и снова перезанимает и без конца ищет, у кого бы раздобыть средства. Он готов унижаться, льстить, угодничать. Вся его жизнь проходит в этих крысиных бегах, но при этом он даже не думает о том, чтобы пересмотреть собственное отношение к финансам. Наоборот, он занимает всё больше и больше, долги растут как снежный ком, Пищик даже подумывает о преступлении: «А я теперь в таком положении, что хоть фальшивые бумажки делай!» Но при этом продолжает надеяться на «благоволение небес» и мечтает, что деньги появятся у него сами собой: «Двести тысяч выиграет Дашенька… у неё билет есть</a:t>
            </a:r>
            <a:r>
              <a:rPr lang="ru-RU" sz="1400" dirty="0" smtClean="0">
                <a:solidFill>
                  <a:prstClr val="white"/>
                </a:solidFill>
                <a:latin typeface="Roboto Slab"/>
              </a:rPr>
              <a:t>».</a:t>
            </a:r>
            <a:endParaRPr lang="ru-RU" sz="1400" dirty="0">
              <a:solidFill>
                <a:prstClr val="white"/>
              </a:solidFill>
              <a:latin typeface="Roboto Slab"/>
            </a:endParaRPr>
          </a:p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Проанализируйте свои расходы, посмотрите, можно ли их сократить и не влезайте в долги без острой необходимости. Брать в кредит свеженький </a:t>
            </a:r>
            <a:r>
              <a:rPr lang="ru-RU" sz="1400" dirty="0" err="1">
                <a:solidFill>
                  <a:prstClr val="white"/>
                </a:solidFill>
                <a:latin typeface="Roboto Slab"/>
              </a:rPr>
              <a:t>iPhone</a:t>
            </a:r>
            <a:r>
              <a:rPr lang="ru-RU" sz="1400" dirty="0">
                <a:solidFill>
                  <a:prstClr val="white"/>
                </a:solidFill>
                <a:latin typeface="Roboto Slab"/>
              </a:rPr>
              <a:t>, пока не выплатили ипотеку — не лучшая идея.</a:t>
            </a:r>
          </a:p>
        </p:txBody>
      </p:sp>
      <p:pic>
        <p:nvPicPr>
          <p:cNvPr id="5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57" y="3598606"/>
            <a:ext cx="1824821" cy="115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098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3094"/>
            <a:ext cx="9144000" cy="51435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776949" y="1631581"/>
            <a:ext cx="4752974" cy="124649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ru-RU" sz="2700" dirty="0">
                <a:solidFill>
                  <a:prstClr val="white"/>
                </a:solidFill>
                <a:latin typeface="Roboto Slab"/>
              </a:rPr>
              <a:t>Вопрос задаёт великий русский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писатель Николай Гоголь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6146" name="Picture 2" descr="C:\Users\User\Desktop\f45f27105353681.5f7704b5cb8c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334" b="100000" l="2000" r="895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1410" r="12009"/>
          <a:stretch/>
        </p:blipFill>
        <p:spPr bwMode="auto">
          <a:xfrm flipH="1">
            <a:off x="5529922" y="899051"/>
            <a:ext cx="2788167" cy="287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88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214" y="88540"/>
            <a:ext cx="4808297" cy="4808297"/>
          </a:xfrm>
          <a:prstGeom prst="rect">
            <a:avLst/>
          </a:prstGeom>
        </p:spPr>
      </p:pic>
      <p:sp>
        <p:nvSpPr>
          <p:cNvPr id="62" name="TextBox 61">
            <a:hlinkClick r:id="rId3" action="ppaction://hlinksldjump"/>
          </p:cNvPr>
          <p:cNvSpPr txBox="1"/>
          <p:nvPr/>
        </p:nvSpPr>
        <p:spPr>
          <a:xfrm>
            <a:off x="4053971" y="334485"/>
            <a:ext cx="9649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DBDBDB"/>
                </a:solidFill>
              </a:rPr>
              <a:t>13</a:t>
            </a:r>
            <a:endParaRPr lang="ru-RU" sz="4000" b="1" dirty="0">
              <a:solidFill>
                <a:srgbClr val="DBDBDB"/>
              </a:solidFill>
            </a:endParaRPr>
          </a:p>
        </p:txBody>
      </p:sp>
      <p:pic>
        <p:nvPicPr>
          <p:cNvPr id="1027" name="Picture 3" descr="C:\Users\User\Desktop\transparent-travel-travel-elements-5ee1aa78948373.4801358315918475446083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60416">
            <a:off x="3213551" y="418684"/>
            <a:ext cx="939259" cy="57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transparent-travel-travel-elements-5ee1aa78948373.4801358315918475446083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9998">
            <a:off x="4922553" y="458634"/>
            <a:ext cx="990777" cy="604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84860">
            <a:off x="2026538" y="1694365"/>
            <a:ext cx="1165225" cy="1042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C:\Users\User\Desktop\transparent-travel-travel-elements-5ee1aa78948373.4801358315918475446083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6699">
            <a:off x="5995338" y="1953185"/>
            <a:ext cx="1014948" cy="619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User\Desktop\transparent-travel-travel-elements-5ee1aa78948373.4801358315918475446083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96966">
            <a:off x="2783736" y="3801000"/>
            <a:ext cx="934590" cy="57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User\Desktop\transparent-travel-travel-elements-5ee1aa78948373.4801358315918475446083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54021">
            <a:off x="3595773" y="4173882"/>
            <a:ext cx="983216" cy="60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5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58634">
            <a:off x="5314260" y="3488967"/>
            <a:ext cx="1102508" cy="986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 descr="C:\Users\User\Desktop\transparent-travel-travel-elements-5ee1aa78948373.4801358315918475446083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22317">
            <a:off x="4560560" y="4091698"/>
            <a:ext cx="939259" cy="573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C:\Users\User\Desktop\transparent-travel-travel-elements-5ee1aa78948373.4801358315918475446083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85826">
            <a:off x="2451426" y="1070147"/>
            <a:ext cx="968679" cy="591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26085">
            <a:off x="5629398" y="876942"/>
            <a:ext cx="1079500" cy="106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7" descr="C:\Users\User\Desktop\transparent-travel-travel-elements-5ee1aa78948373.4801358315918475446083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492935">
            <a:off x="5899013" y="2980430"/>
            <a:ext cx="934590" cy="57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User\Desktop\transparent-travel-travel-elements-5ee1aa78948373.4801358315918475446083.jp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52867">
            <a:off x="2178904" y="2965583"/>
            <a:ext cx="983216" cy="60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968" y="2166893"/>
            <a:ext cx="3244581" cy="784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72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9800000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0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52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4400000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0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5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200000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7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9800000">
                                      <p:cBhvr>
                                        <p:cTn id="7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7400000">
                                      <p:cBhvr>
                                        <p:cTn id="7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8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9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713984" y="639052"/>
            <a:ext cx="4848096" cy="3410504"/>
          </a:xfrm>
          <a:prstGeom prst="wedgeRectCallout">
            <a:avLst>
              <a:gd name="adj1" fmla="val 59900"/>
              <a:gd name="adj2" fmla="val 21343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r>
              <a:rPr lang="ru-RU" sz="1800" dirty="0">
                <a:solidFill>
                  <a:prstClr val="white"/>
                </a:solidFill>
                <a:latin typeface="Roboto Slab"/>
              </a:rPr>
              <a:t>Из какого произведения отрывок? </a:t>
            </a:r>
          </a:p>
          <a:p>
            <a:r>
              <a:rPr lang="ru-RU" sz="1800" dirty="0">
                <a:solidFill>
                  <a:prstClr val="white"/>
                </a:solidFill>
                <a:latin typeface="Roboto Slab"/>
              </a:rPr>
              <a:t> </a:t>
            </a:r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«Он </a:t>
            </a:r>
            <a:r>
              <a:rPr lang="ru-RU" sz="1800" dirty="0">
                <a:solidFill>
                  <a:prstClr val="white"/>
                </a:solidFill>
                <a:latin typeface="Roboto Slab"/>
              </a:rPr>
              <a:t>ходил ещё каждый день по улицам своей деревни, заглядывал под мостики, под перекладины и всё, что ни попадалось ему: старая подошва, бабья тряпка, железный гвоздь, глиняный черепок, — всё тащил к себе и складывал в ту кучу, которую Чичиков заметил в углу комнаты</a:t>
            </a:r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…»</a:t>
            </a:r>
            <a:endParaRPr lang="ru-RU" sz="18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153" y="1209368"/>
            <a:ext cx="2322290" cy="2393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9549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079501" y="1956217"/>
            <a:ext cx="4445000" cy="640515"/>
          </a:xfrm>
          <a:prstGeom prst="wedgeRectCallout">
            <a:avLst>
              <a:gd name="adj1" fmla="val 57058"/>
              <a:gd name="adj2" fmla="val 3383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>
                <a:solidFill>
                  <a:prstClr val="white"/>
                </a:solidFill>
                <a:latin typeface="Roboto Slab"/>
              </a:rPr>
              <a:t>«Мёртвые души»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231" y="1455779"/>
            <a:ext cx="2316163" cy="239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458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231" y="1455779"/>
            <a:ext cx="2316163" cy="239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ая выноска 6">
            <a:hlinkClick r:id="rId4" action="ppaction://hlinksldjump"/>
          </p:cNvPr>
          <p:cNvSpPr/>
          <p:nvPr/>
        </p:nvSpPr>
        <p:spPr>
          <a:xfrm>
            <a:off x="601733" y="993679"/>
            <a:ext cx="5238627" cy="2302508"/>
          </a:xfrm>
          <a:prstGeom prst="wedgeRectCallout">
            <a:avLst>
              <a:gd name="adj1" fmla="val 59215"/>
              <a:gd name="adj2" fmla="val 8429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+mj-lt"/>
              </a:rPr>
              <a:t>Финансовый совет от великого классика:</a:t>
            </a:r>
          </a:p>
          <a:p>
            <a:pPr algn="ctr"/>
            <a:endParaRPr lang="ru-RU" sz="18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+mj-lt"/>
              </a:rPr>
              <a:t>«Не бойтесь тратить деньги, чтобы увеличить доход»</a:t>
            </a:r>
            <a:endParaRPr lang="ru-RU" sz="2400" b="1" dirty="0" smtClean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6193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Прямоугольная выноска 6">
            <a:hlinkClick r:id="rId3" action="ppaction://hlinksldjump"/>
          </p:cNvPr>
          <p:cNvSpPr/>
          <p:nvPr/>
        </p:nvSpPr>
        <p:spPr>
          <a:xfrm>
            <a:off x="230075" y="226825"/>
            <a:ext cx="8471473" cy="4241500"/>
          </a:xfrm>
          <a:prstGeom prst="wedgeRectCallout">
            <a:avLst>
              <a:gd name="adj1" fmla="val 50206"/>
              <a:gd name="adj2" fmla="val 8872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+mj-lt"/>
              </a:rPr>
              <a:t>Бережливость — это хорошо, но не стоит делать из накопительства главную и единственную цель жизни. Степан Плюшкин когда-то был преуспевающим помещиком, однако со временем изменился до неузнаваемости и посвятил себя собиранию «богатств», большинство из которых не имеет собой никакой ценности. Причём он не только «коллекционирует» ненужный хлам, но и панически боится потратить хотя бы грош и уверен, что все вокруг только и мечтают, как его ограбить. Плюшкин не хочет расставаться с продукцией, которую изготавливают в его имении, постепенно отдаляется от людей и теряет торговых партнёров</a:t>
            </a: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.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+mj-lt"/>
              </a:rPr>
              <a:t>Думая только о том, как приумножить состояние за счёт любой мелочи, помещик упускает из вида главные источники дохода, и его имение постепенно приходит в полный упадок. Чего не случилось бы, если бы персонаж не боялся тратить деньги и заниматься торговлей</a:t>
            </a: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.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+mj-lt"/>
              </a:rPr>
              <a:t>Не бойтесь расставаться с деньгами — это открывает возможности для новых заработков. Об акциях и банковских вкладах мы уже говорили, но ещё одна прекрасная инвестиция — собственное образование. Потратьте деньги на профессиональные курсы, и как специалист вы станете более ценным, а значит, вырастет и ваша зарплата. Или отправляйтесь в отпуск: отдохнувший работник — продуктивный работник</a:t>
            </a: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.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Picture 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57" y="3598606"/>
            <a:ext cx="1824821" cy="115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678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86944" l="24948" r="659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002" t="9778" r="34562" b="12375"/>
          <a:stretch/>
        </p:blipFill>
        <p:spPr bwMode="auto">
          <a:xfrm flipH="1">
            <a:off x="5166582" y="922049"/>
            <a:ext cx="3051219" cy="3148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079501" y="1482825"/>
            <a:ext cx="4039506" cy="166199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ru-RU" sz="2700" dirty="0">
                <a:solidFill>
                  <a:schemeClr val="bg1"/>
                </a:solidFill>
                <a:latin typeface="+mj-lt"/>
              </a:rPr>
              <a:t>Вопрос </a:t>
            </a:r>
            <a:r>
              <a:rPr lang="ru-RU" sz="2700" dirty="0" smtClean="0">
                <a:solidFill>
                  <a:schemeClr val="bg1"/>
                </a:solidFill>
                <a:latin typeface="+mj-lt"/>
              </a:rPr>
              <a:t>задаёт великий </a:t>
            </a:r>
            <a:r>
              <a:rPr lang="ru-RU" sz="2700" dirty="0">
                <a:solidFill>
                  <a:schemeClr val="bg1"/>
                </a:solidFill>
                <a:latin typeface="+mj-lt"/>
              </a:rPr>
              <a:t>русский </a:t>
            </a:r>
            <a:r>
              <a:rPr lang="ru-RU" sz="2700" dirty="0" smtClean="0">
                <a:solidFill>
                  <a:schemeClr val="bg1"/>
                </a:solidFill>
                <a:latin typeface="+mj-lt"/>
              </a:rPr>
              <a:t>писатель Александр Пушкин.</a:t>
            </a:r>
            <a:endParaRPr lang="ru-RU" sz="27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6193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079500" y="881463"/>
            <a:ext cx="4445000" cy="2856506"/>
          </a:xfrm>
          <a:prstGeom prst="wedgeRectCallout">
            <a:avLst>
              <a:gd name="adj1" fmla="val 57722"/>
              <a:gd name="adj2" fmla="val 4623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>
                <a:solidFill>
                  <a:prstClr val="white"/>
                </a:solidFill>
                <a:latin typeface="Roboto Slab"/>
              </a:rPr>
              <a:t>Из какого произведения отрывок? </a:t>
            </a:r>
            <a:endParaRPr lang="ru-RU" sz="1800" dirty="0" smtClean="0">
              <a:solidFill>
                <a:prstClr val="white"/>
              </a:solidFill>
              <a:latin typeface="Roboto Slab"/>
            </a:endParaRPr>
          </a:p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«Он </a:t>
            </a:r>
            <a:r>
              <a:rPr lang="ru-RU" sz="1800" dirty="0">
                <a:solidFill>
                  <a:prstClr val="white"/>
                </a:solidFill>
                <a:latin typeface="Roboto Slab"/>
              </a:rPr>
              <a:t>увидел, во-первых, что </a:t>
            </a:r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Андрей Гаврилович </a:t>
            </a:r>
            <a:r>
              <a:rPr lang="ru-RU" sz="1800" dirty="0">
                <a:solidFill>
                  <a:prstClr val="white"/>
                </a:solidFill>
                <a:latin typeface="Roboto Slab"/>
              </a:rPr>
              <a:t>мало знает толку в делах, во-вторых, что человека столь горячего и неосмотрительного нетрудно будет поставить в самое невыгодное </a:t>
            </a:r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положение».</a:t>
            </a:r>
            <a:endParaRPr lang="ru-RU" sz="18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219" y="890587"/>
            <a:ext cx="3048000" cy="315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19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50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026407" y="1425275"/>
            <a:ext cx="4445000" cy="640515"/>
          </a:xfrm>
          <a:prstGeom prst="wedgeRectCallout">
            <a:avLst>
              <a:gd name="adj1" fmla="val 57058"/>
              <a:gd name="adj2" fmla="val 3383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>
                <a:solidFill>
                  <a:prstClr val="white"/>
                </a:solidFill>
                <a:latin typeface="Roboto Slab"/>
              </a:rPr>
              <a:t>«Дубровский»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810" y="925513"/>
            <a:ext cx="3048000" cy="315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001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6810" y="925513"/>
            <a:ext cx="3048000" cy="3151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ая выноска 7">
            <a:hlinkClick r:id="rId4" action="ppaction://hlinksldjump"/>
          </p:cNvPr>
          <p:cNvSpPr/>
          <p:nvPr/>
        </p:nvSpPr>
        <p:spPr>
          <a:xfrm>
            <a:off x="601733" y="1178345"/>
            <a:ext cx="5238627" cy="1933176"/>
          </a:xfrm>
          <a:prstGeom prst="wedgeRectCallout">
            <a:avLst>
              <a:gd name="adj1" fmla="val 59215"/>
              <a:gd name="adj2" fmla="val 8429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+mj-lt"/>
              </a:rPr>
              <a:t>Финансовый совет от великого классика:</a:t>
            </a:r>
          </a:p>
          <a:p>
            <a:pPr algn="ctr"/>
            <a:endParaRPr lang="ru-RU" sz="18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+mj-lt"/>
              </a:rPr>
              <a:t>«Бережно относитесь к финансовым документам»</a:t>
            </a:r>
            <a:endParaRPr lang="ru-RU" sz="2400" b="1" dirty="0" smtClean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396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9501" y="1690574"/>
            <a:ext cx="4039506" cy="1246495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r>
              <a:rPr lang="ru-RU" sz="2700" dirty="0">
                <a:solidFill>
                  <a:schemeClr val="bg1"/>
                </a:solidFill>
                <a:latin typeface="+mj-lt"/>
              </a:rPr>
              <a:t>Вопрос </a:t>
            </a:r>
            <a:r>
              <a:rPr lang="ru-RU" sz="2700" dirty="0" smtClean="0">
                <a:solidFill>
                  <a:schemeClr val="bg1"/>
                </a:solidFill>
                <a:latin typeface="+mj-lt"/>
              </a:rPr>
              <a:t>задаёт великий </a:t>
            </a:r>
            <a:r>
              <a:rPr lang="ru-RU" sz="2700" dirty="0">
                <a:solidFill>
                  <a:schemeClr val="bg1"/>
                </a:solidFill>
                <a:latin typeface="+mj-lt"/>
              </a:rPr>
              <a:t>русский </a:t>
            </a:r>
            <a:r>
              <a:rPr lang="ru-RU" sz="2700" dirty="0" smtClean="0">
                <a:solidFill>
                  <a:schemeClr val="bg1"/>
                </a:solidFill>
                <a:latin typeface="+mj-lt"/>
              </a:rPr>
              <a:t>писатель Лев Толстой.</a:t>
            </a:r>
            <a:endParaRPr lang="ru-RU" sz="27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56" b="95200" l="9961" r="933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496" y="784317"/>
            <a:ext cx="2899519" cy="3185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399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88780" y="362284"/>
            <a:ext cx="8495070" cy="4026057"/>
          </a:xfrm>
          <a:prstGeom prst="wedgeRectCallout">
            <a:avLst>
              <a:gd name="adj1" fmla="val 49864"/>
              <a:gd name="adj2" fmla="val 2880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Внимательное отношение к бумагам поможет избежать финансовых потерь и лишних переживаний</a:t>
            </a:r>
            <a:r>
              <a:rPr lang="ru-RU" sz="1400" dirty="0" smtClean="0">
                <a:solidFill>
                  <a:prstClr val="white"/>
                </a:solidFill>
                <a:latin typeface="Roboto Slab"/>
              </a:rPr>
              <a:t>.</a:t>
            </a:r>
            <a:endParaRPr lang="ru-RU" sz="1400" dirty="0">
              <a:solidFill>
                <a:prstClr val="white"/>
              </a:solidFill>
              <a:latin typeface="Roboto Slab"/>
            </a:endParaRPr>
          </a:p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Помещик Троекуров, поссорившись с Андреем Гавриловичем Дубровским (отцом главного героя), решил отсудить у него имение </a:t>
            </a:r>
            <a:r>
              <a:rPr lang="ru-RU" sz="1400" dirty="0" err="1">
                <a:solidFill>
                  <a:prstClr val="white"/>
                </a:solidFill>
                <a:latin typeface="Roboto Slab"/>
              </a:rPr>
              <a:t>Кистенёвку</a:t>
            </a:r>
            <a:r>
              <a:rPr lang="ru-RU" sz="1400" dirty="0">
                <a:solidFill>
                  <a:prstClr val="white"/>
                </a:solidFill>
                <a:latin typeface="Roboto Slab"/>
              </a:rPr>
              <a:t>. Отец Троекурова когда-то продал имение отцу Андрея Гавриловича. Тот оформил купчую (договор купли-продажи), выплатил продавцу всю сумму и вступил в собственность</a:t>
            </a:r>
            <a:r>
              <a:rPr lang="ru-RU" sz="1400" dirty="0" smtClean="0">
                <a:solidFill>
                  <a:prstClr val="white"/>
                </a:solidFill>
                <a:latin typeface="Roboto Slab"/>
              </a:rPr>
              <a:t>.</a:t>
            </a:r>
            <a:endParaRPr lang="ru-RU" sz="1400" dirty="0">
              <a:solidFill>
                <a:prstClr val="white"/>
              </a:solidFill>
              <a:latin typeface="Roboto Slab"/>
            </a:endParaRPr>
          </a:p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Но купчая и доверенность сгорели при пожаре, а о том, чтобы взять выписку из записей крепостных дел, Андрей Гаврилович даже не подумал. Также он проигнорировал первый судебный запрос и долго не предпринимал никаких попыток доказать, что он законный хозяин </a:t>
            </a:r>
            <a:r>
              <a:rPr lang="ru-RU" sz="1400" dirty="0" err="1">
                <a:solidFill>
                  <a:prstClr val="white"/>
                </a:solidFill>
                <a:latin typeface="Roboto Slab"/>
              </a:rPr>
              <a:t>Кистенёвки</a:t>
            </a:r>
            <a:r>
              <a:rPr lang="ru-RU" sz="1400" dirty="0">
                <a:solidFill>
                  <a:prstClr val="white"/>
                </a:solidFill>
                <a:latin typeface="Roboto Slab"/>
              </a:rPr>
              <a:t>. Однако без документов получалось, что Дубровские не покупали имение, и оно по-прежнему в собственности у Троекурова. И в результате суд встал на сторону истца</a:t>
            </a:r>
            <a:r>
              <a:rPr lang="ru-RU" sz="1400" dirty="0" smtClean="0">
                <a:solidFill>
                  <a:prstClr val="white"/>
                </a:solidFill>
                <a:latin typeface="Roboto Slab"/>
              </a:rPr>
              <a:t>.</a:t>
            </a:r>
            <a:endParaRPr lang="ru-RU" sz="1400" dirty="0">
              <a:solidFill>
                <a:prstClr val="white"/>
              </a:solidFill>
              <a:latin typeface="Roboto Slab"/>
            </a:endParaRPr>
          </a:p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Держите в порядке финансовые документы: договоры о купле-продаже, кредитные договоры, квитанции об оплате и тому подобное. Если вы что-то покупаете или продаёте, оказываете или ищете услуги, старайтесь избегать устных и неформальных договорённостей — обязательно заключайте юридически корректный договор.</a:t>
            </a:r>
          </a:p>
        </p:txBody>
      </p:sp>
      <p:pic>
        <p:nvPicPr>
          <p:cNvPr id="5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57" y="3598606"/>
            <a:ext cx="1824821" cy="115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15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2" y="0"/>
            <a:ext cx="9144000" cy="51435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06650" y="2887122"/>
            <a:ext cx="4330700" cy="415498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ru-RU" sz="2700" dirty="0" smtClean="0">
                <a:solidFill>
                  <a:schemeClr val="bg1"/>
                </a:solidFill>
                <a:latin typeface="+mj-lt"/>
              </a:rPr>
              <a:t>Чёрный ящик</a:t>
            </a:r>
            <a:endParaRPr lang="ru-RU" sz="27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033" y="428531"/>
            <a:ext cx="3800014" cy="2786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001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8343" y="1344928"/>
            <a:ext cx="4436397" cy="2154436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Roboto Slab"/>
              </a:rPr>
              <a:t>В чёрном ящике лежит то, что в давние времена именовали сладким ядом королей. Королей в наши дни не так много, а сладкого яда становится всё больше и больше. Что в чёрном ящике?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131" y="1415845"/>
            <a:ext cx="3411205" cy="2501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652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77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78343" y="1652704"/>
            <a:ext cx="4436397" cy="153888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ru-RU" sz="2000" dirty="0">
                <a:solidFill>
                  <a:prstClr val="white"/>
                </a:solidFill>
                <a:latin typeface="Roboto Slab"/>
              </a:rPr>
              <a:t>Деньги. Сладкие, потому что правители могут напечатать сколько угодно купюр. А яд, потому что избыток денег ведёт к инфляции.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131" y="1415845"/>
            <a:ext cx="3411205" cy="2501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974" y="3504216"/>
            <a:ext cx="1824821" cy="115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9013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079501" y="1482825"/>
            <a:ext cx="4039506" cy="1661993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ru-RU" sz="2700" dirty="0">
                <a:solidFill>
                  <a:schemeClr val="bg1"/>
                </a:solidFill>
                <a:latin typeface="+mj-lt"/>
              </a:rPr>
              <a:t>Вопрос </a:t>
            </a:r>
            <a:r>
              <a:rPr lang="ru-RU" sz="2700" dirty="0" smtClean="0">
                <a:solidFill>
                  <a:schemeClr val="bg1"/>
                </a:solidFill>
                <a:latin typeface="+mj-lt"/>
              </a:rPr>
              <a:t>задаёт великий </a:t>
            </a:r>
            <a:r>
              <a:rPr lang="ru-RU" sz="2700" dirty="0">
                <a:solidFill>
                  <a:schemeClr val="bg1"/>
                </a:solidFill>
                <a:latin typeface="+mj-lt"/>
              </a:rPr>
              <a:t>русский </a:t>
            </a:r>
            <a:r>
              <a:rPr lang="ru-RU" sz="2700" dirty="0" smtClean="0">
                <a:solidFill>
                  <a:schemeClr val="bg1"/>
                </a:solidFill>
                <a:latin typeface="+mj-lt"/>
              </a:rPr>
              <a:t>писатель Александр Пушкин.</a:t>
            </a:r>
            <a:endParaRPr lang="ru-RU" sz="27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26" name="Picture 2" descr="C:\Users\User\Desktop\IMG_777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980" b="74721" l="9903" r="931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069" b="22694"/>
          <a:stretch/>
        </p:blipFill>
        <p:spPr bwMode="auto">
          <a:xfrm flipH="1">
            <a:off x="5742486" y="926199"/>
            <a:ext cx="2568795" cy="273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512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079500" y="885567"/>
            <a:ext cx="4445000" cy="2856506"/>
          </a:xfrm>
          <a:prstGeom prst="wedgeRectCallout">
            <a:avLst>
              <a:gd name="adj1" fmla="val 60304"/>
              <a:gd name="adj2" fmla="val 13664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>
                <a:solidFill>
                  <a:prstClr val="white"/>
                </a:solidFill>
                <a:latin typeface="Roboto Slab"/>
              </a:rPr>
              <a:t>Из какого произведения отрывок? </a:t>
            </a:r>
            <a:endParaRPr lang="ru-RU" sz="1800" dirty="0" smtClean="0">
              <a:solidFill>
                <a:prstClr val="white"/>
              </a:solidFill>
              <a:latin typeface="Roboto Slab"/>
            </a:endParaRPr>
          </a:p>
          <a:p>
            <a:r>
              <a:rPr lang="ru-RU" sz="1800" dirty="0">
                <a:solidFill>
                  <a:prstClr val="white"/>
                </a:solidFill>
                <a:latin typeface="Roboto Slab"/>
              </a:rPr>
              <a:t>— Дама ваша убита, — сказал ласково </a:t>
            </a:r>
            <a:r>
              <a:rPr lang="ru-RU" sz="1800" dirty="0" err="1">
                <a:solidFill>
                  <a:prstClr val="white"/>
                </a:solidFill>
                <a:latin typeface="Roboto Slab"/>
              </a:rPr>
              <a:t>Чекалинский</a:t>
            </a:r>
            <a:r>
              <a:rPr lang="ru-RU" sz="1800" dirty="0">
                <a:solidFill>
                  <a:prstClr val="white"/>
                </a:solidFill>
                <a:latin typeface="Roboto Slab"/>
              </a:rPr>
              <a:t>. Герман вздрогнул: в самом деле, вместо туза у него стояла пиковая дама. Он не верил своим глазам, не понимая, как мог он обдёрнуться.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175" y="855264"/>
            <a:ext cx="2566987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316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08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138494" y="1794561"/>
            <a:ext cx="4445000" cy="640515"/>
          </a:xfrm>
          <a:prstGeom prst="wedgeRectCallout">
            <a:avLst>
              <a:gd name="adj1" fmla="val 62101"/>
              <a:gd name="adj2" fmla="val 39384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>
                <a:solidFill>
                  <a:prstClr val="white"/>
                </a:solidFill>
                <a:latin typeface="Roboto Slab"/>
              </a:rPr>
              <a:t>«Пиковая Дама»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543" y="1097314"/>
            <a:ext cx="2573337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4" t="15979" r="54071" b="15108"/>
          <a:stretch/>
        </p:blipFill>
        <p:spPr bwMode="auto">
          <a:xfrm rot="1068101">
            <a:off x="1043269" y="2732076"/>
            <a:ext cx="991090" cy="1315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691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893" y="-58994"/>
            <a:ext cx="9144000" cy="51435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8027" y="867239"/>
            <a:ext cx="2573337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ая выноска 6">
            <a:hlinkClick r:id="rId4" action="ppaction://hlinksldjump"/>
          </p:cNvPr>
          <p:cNvSpPr/>
          <p:nvPr/>
        </p:nvSpPr>
        <p:spPr>
          <a:xfrm>
            <a:off x="601733" y="993679"/>
            <a:ext cx="5238627" cy="2302508"/>
          </a:xfrm>
          <a:prstGeom prst="wedgeRectCallout">
            <a:avLst>
              <a:gd name="adj1" fmla="val 59215"/>
              <a:gd name="adj2" fmla="val 8429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+mj-lt"/>
              </a:rPr>
              <a:t>Финансовый совет от великого классика:</a:t>
            </a:r>
          </a:p>
          <a:p>
            <a:pPr algn="ctr"/>
            <a:endParaRPr lang="ru-RU" sz="18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+mj-lt"/>
              </a:rPr>
              <a:t>«Подготовьте финансовую подушку, вкладывая крупные суммы»</a:t>
            </a:r>
            <a:endParaRPr lang="ru-RU" sz="2400" b="1" dirty="0" smtClean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62203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619432" y="952155"/>
            <a:ext cx="5196107" cy="2856506"/>
          </a:xfrm>
          <a:prstGeom prst="wedgeRectCallout">
            <a:avLst>
              <a:gd name="adj1" fmla="val 59215"/>
              <a:gd name="adj2" fmla="val 8429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>
                <a:solidFill>
                  <a:schemeClr val="bg1"/>
                </a:solidFill>
                <a:latin typeface="+mj-lt"/>
              </a:rPr>
              <a:t>Из какого произведения </a:t>
            </a:r>
            <a:r>
              <a:rPr lang="ru-RU" sz="1800" dirty="0" smtClean="0">
                <a:solidFill>
                  <a:schemeClr val="bg1"/>
                </a:solidFill>
                <a:latin typeface="+mj-lt"/>
              </a:rPr>
              <a:t>отрывок? </a:t>
            </a:r>
            <a:endParaRPr lang="ru-RU" sz="1800" dirty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ru-RU" sz="1800" dirty="0" smtClean="0">
                <a:solidFill>
                  <a:schemeClr val="bg1"/>
                </a:solidFill>
                <a:latin typeface="+mj-lt"/>
              </a:rPr>
              <a:t>«Вронский, несмотря на свою легкомысленную с виду светскую жизнь, был человек, ненавидевший беспорядок. …Для того чтобы всегда вести свои дела в порядке, он, смотря по обстоятельствам, чаще или реже, раз пять в год, уединялся и приводил в ясность все свои дела.»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975" y="952155"/>
            <a:ext cx="2901950" cy="318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0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893" y="-58994"/>
            <a:ext cx="9144000" cy="5143500"/>
          </a:xfrm>
          <a:prstGeom prst="rect">
            <a:avLst/>
          </a:prstGeom>
        </p:spPr>
      </p:pic>
      <p:sp>
        <p:nvSpPr>
          <p:cNvPr id="7" name="Прямоугольная выноска 6">
            <a:hlinkClick r:id="rId3" action="ppaction://hlinksldjump"/>
          </p:cNvPr>
          <p:cNvSpPr/>
          <p:nvPr/>
        </p:nvSpPr>
        <p:spPr>
          <a:xfrm>
            <a:off x="489646" y="501040"/>
            <a:ext cx="8034922" cy="3595170"/>
          </a:xfrm>
          <a:prstGeom prst="wedgeRectCallout">
            <a:avLst>
              <a:gd name="adj1" fmla="val 49530"/>
              <a:gd name="adj2" fmla="val 9174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  <a:latin typeface="+mj-lt"/>
              </a:rPr>
              <a:t>Кажется, что чем больше средств мы вложим в акции или бизнес, тем больший получим доход. Поэтому сложно отказаться от соблазна использовать все деньги, да ещё и влезть в долги. Однако последствия могут быть катастрофическими</a:t>
            </a: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.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+mj-lt"/>
              </a:rPr>
              <a:t>В начале повести главный герой Герман следует принципу «я не в состоянии жертвовать необходимым в надежде приобрести излишнее». Он не получил наследство и живёт скромно, на одно жалованье. Однако узнав секрет трёх карт, которые, по легенде, должны принести ему богатство, Герман кладёт на карточный стол все свои сбережения — банковский билет стоимостью в 47 тысяч рублей. Поначалу ему везёт, и он удваивает свой капитал. Но последняя ставка оказывается роковой, и Герман теряет все деньги</a:t>
            </a:r>
            <a:r>
              <a:rPr lang="ru-RU" sz="1400" dirty="0" smtClean="0">
                <a:solidFill>
                  <a:schemeClr val="bg1"/>
                </a:solidFill>
                <a:latin typeface="+mj-lt"/>
              </a:rPr>
              <a:t>.</a:t>
            </a:r>
            <a:endParaRPr lang="ru-RU" sz="14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ru-RU" sz="1400" dirty="0">
                <a:solidFill>
                  <a:schemeClr val="bg1"/>
                </a:solidFill>
                <a:latin typeface="+mj-lt"/>
              </a:rPr>
              <a:t>Инвестируете деньги в акции, покупаете квартиру на стадии котлована, открываете собственный бизнес? Отложите часть суммы на случай неудачи. Цены на акции могут упасть, застройщики не раз обманывали покупателей, а успех своего дела зачастую непредсказуем.</a:t>
            </a:r>
            <a:endParaRPr lang="ru-RU" sz="1400" dirty="0" smtClean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5" name="Picture 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974" y="3504216"/>
            <a:ext cx="1824821" cy="115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415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2406650" y="1210722"/>
            <a:ext cx="4330700" cy="2091898"/>
            <a:chOff x="2406650" y="1153572"/>
            <a:chExt cx="4330700" cy="209189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406650" y="2829972"/>
              <a:ext cx="4330700" cy="415498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ctr"/>
              <a:r>
                <a:rPr lang="ru-RU" sz="2700" dirty="0" smtClean="0">
                  <a:solidFill>
                    <a:schemeClr val="bg1"/>
                  </a:solidFill>
                  <a:latin typeface="+mj-lt"/>
                </a:rPr>
                <a:t>13-й сектор</a:t>
              </a:r>
              <a:endParaRPr lang="ru-RU" sz="2700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1900" y="1153572"/>
              <a:ext cx="1600200" cy="1504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392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079501" y="1109833"/>
            <a:ext cx="4445000" cy="2333286"/>
          </a:xfrm>
          <a:prstGeom prst="wedgeRectCallout">
            <a:avLst>
              <a:gd name="adj1" fmla="val 57058"/>
              <a:gd name="adj2" fmla="val 3383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white"/>
                </a:solidFill>
                <a:latin typeface="Roboto Slab"/>
              </a:rPr>
              <a:t>Финансовая задача:</a:t>
            </a:r>
          </a:p>
          <a:p>
            <a:pPr algn="ctr"/>
            <a:r>
              <a:rPr lang="ru-RU" sz="1800" dirty="0">
                <a:solidFill>
                  <a:prstClr val="white"/>
                </a:solidFill>
                <a:latin typeface="Roboto Slab"/>
              </a:rPr>
              <a:t>Флакон шампуня стоит 160 рублей. Какое наибольшее число флаконов можно купить на 1000 рублей во время распродажи, когда скидка составляет 25% ?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5019675" y="1230526"/>
            <a:ext cx="4330700" cy="2091898"/>
            <a:chOff x="2406650" y="1153572"/>
            <a:chExt cx="4330700" cy="2091898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2406650" y="2829972"/>
              <a:ext cx="4330700" cy="415498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ctr"/>
              <a:r>
                <a:rPr lang="ru-RU" sz="2700" dirty="0" smtClean="0">
                  <a:solidFill>
                    <a:schemeClr val="bg1"/>
                  </a:solidFill>
                  <a:latin typeface="+mj-lt"/>
                </a:rPr>
                <a:t>13-й сектор</a:t>
              </a:r>
              <a:endParaRPr lang="ru-RU" sz="2700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1900" y="1153572"/>
              <a:ext cx="1600200" cy="1504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225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84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1079501" y="1540720"/>
            <a:ext cx="4445000" cy="1471511"/>
          </a:xfrm>
          <a:prstGeom prst="wedgeRectCallout">
            <a:avLst>
              <a:gd name="adj1" fmla="val 57058"/>
              <a:gd name="adj2" fmla="val 3383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>
                <a:solidFill>
                  <a:prstClr val="white"/>
                </a:solidFill>
                <a:latin typeface="Roboto Slab"/>
              </a:rPr>
              <a:t>8 </a:t>
            </a:r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флаконов. </a:t>
            </a:r>
          </a:p>
          <a:p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Цена со </a:t>
            </a:r>
            <a:r>
              <a:rPr lang="ru-RU" sz="1800" dirty="0">
                <a:solidFill>
                  <a:prstClr val="white"/>
                </a:solidFill>
                <a:latin typeface="Roboto Slab"/>
              </a:rPr>
              <a:t>скидкой </a:t>
            </a:r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25%, во </a:t>
            </a:r>
            <a:r>
              <a:rPr lang="ru-RU" sz="1800" dirty="0">
                <a:solidFill>
                  <a:prstClr val="white"/>
                </a:solidFill>
                <a:latin typeface="Roboto Slab"/>
              </a:rPr>
              <a:t>время </a:t>
            </a:r>
            <a:r>
              <a:rPr lang="ru-RU" sz="1800" dirty="0" smtClean="0">
                <a:solidFill>
                  <a:prstClr val="white"/>
                </a:solidFill>
                <a:latin typeface="Roboto Slab"/>
              </a:rPr>
              <a:t>распродажи  составит 120рублей. 1000/120=8,33</a:t>
            </a:r>
            <a:endParaRPr lang="ru-RU" sz="18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675" y="1422400"/>
            <a:ext cx="4333875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974" y="3504216"/>
            <a:ext cx="1824821" cy="115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52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9500" y="1275075"/>
            <a:ext cx="4330700" cy="207749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 anchorCtr="0">
            <a:spAutoFit/>
          </a:bodyPr>
          <a:lstStyle/>
          <a:p>
            <a:pPr algn="ctr"/>
            <a:r>
              <a:rPr lang="ru-RU" sz="2700" dirty="0">
                <a:solidFill>
                  <a:prstClr val="white"/>
                </a:solidFill>
                <a:latin typeface="Roboto Slab"/>
              </a:rPr>
              <a:t>Вопрос задаёт </a:t>
            </a:r>
            <a:endParaRPr lang="ru-RU" sz="2700" dirty="0" smtClean="0">
              <a:solidFill>
                <a:prstClr val="white"/>
              </a:solidFill>
              <a:latin typeface="Roboto Slab"/>
            </a:endParaRPr>
          </a:p>
          <a:p>
            <a:pPr algn="ctr"/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русский </a:t>
            </a:r>
            <a:r>
              <a:rPr lang="ru-RU" sz="2700" dirty="0">
                <a:solidFill>
                  <a:prstClr val="white"/>
                </a:solidFill>
                <a:latin typeface="Roboto Slab"/>
              </a:rPr>
              <a:t>писатель, мыслитель, философ и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публицист</a:t>
            </a:r>
            <a:r>
              <a:rPr lang="ru-RU" sz="2700" dirty="0">
                <a:solidFill>
                  <a:prstClr val="white"/>
                </a:solidFill>
                <a:latin typeface="Roboto Slab"/>
              </a:rPr>
              <a:t> </a:t>
            </a:r>
            <a:r>
              <a:rPr lang="ru-RU" sz="2700" dirty="0" smtClean="0">
                <a:solidFill>
                  <a:prstClr val="white"/>
                </a:solidFill>
                <a:latin typeface="Roboto Slab"/>
              </a:rPr>
              <a:t>Федор Достоевский</a:t>
            </a:r>
            <a:endParaRPr lang="ru-RU" sz="2700" dirty="0">
              <a:solidFill>
                <a:prstClr val="white"/>
              </a:solidFill>
              <a:latin typeface="Roboto Slab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67" b="82407" l="29688" r="572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471" t="14165" r="40867" b="15660"/>
          <a:stretch/>
        </p:blipFill>
        <p:spPr bwMode="auto">
          <a:xfrm>
            <a:off x="5196726" y="595835"/>
            <a:ext cx="2962082" cy="3579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785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519142" y="581962"/>
            <a:ext cx="5480501" cy="3318171"/>
          </a:xfrm>
          <a:prstGeom prst="wedgeRectCallout">
            <a:avLst>
              <a:gd name="adj1" fmla="val 56220"/>
              <a:gd name="adj2" fmla="val 4190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600" dirty="0">
                <a:solidFill>
                  <a:prstClr val="white"/>
                </a:solidFill>
                <a:latin typeface="Roboto Slab"/>
              </a:rPr>
              <a:t>Из какого произведения отрывок? </a:t>
            </a:r>
            <a:endParaRPr lang="ru-RU" sz="1600" dirty="0" smtClean="0">
              <a:solidFill>
                <a:prstClr val="white"/>
              </a:solidFill>
              <a:latin typeface="Roboto Slab"/>
            </a:endParaRPr>
          </a:p>
          <a:p>
            <a:pPr algn="just"/>
            <a:r>
              <a:rPr lang="ru-RU" sz="1600" dirty="0">
                <a:solidFill>
                  <a:prstClr val="white"/>
                </a:solidFill>
                <a:latin typeface="Roboto Slab"/>
              </a:rPr>
              <a:t>«Конечно, нужно много труда, но мы будем трудиться, вы, Авдотья Романовна, я, Родион… иные издания дают теперь славный процент! А главная основа предприятия в том, что будем знать, что именно надо переводить. Будем и переводить, и издавать, и учиться, всё вместе. Теперь я могу быть полезен, потому что опыт имею. Вот уже два года скоро по издателям шныряю и всю их подноготную знаю…»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780" y="740380"/>
            <a:ext cx="2962275" cy="357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992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81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849086" y="1956217"/>
            <a:ext cx="4675415" cy="640515"/>
          </a:xfrm>
          <a:prstGeom prst="wedgeRectCallout">
            <a:avLst>
              <a:gd name="adj1" fmla="val 57058"/>
              <a:gd name="adj2" fmla="val 33831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>
                <a:solidFill>
                  <a:prstClr val="white"/>
                </a:solidFill>
                <a:latin typeface="Roboto Slab"/>
              </a:rPr>
              <a:t>«Преступление и наказание»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780" y="669925"/>
            <a:ext cx="2962275" cy="357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086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070" y="734818"/>
            <a:ext cx="2962275" cy="357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ая выноска 9">
            <a:hlinkClick r:id="rId4" action="ppaction://hlinksldjump"/>
          </p:cNvPr>
          <p:cNvSpPr/>
          <p:nvPr/>
        </p:nvSpPr>
        <p:spPr>
          <a:xfrm>
            <a:off x="601733" y="809013"/>
            <a:ext cx="5238627" cy="2671840"/>
          </a:xfrm>
          <a:prstGeom prst="wedgeRectCallout">
            <a:avLst>
              <a:gd name="adj1" fmla="val 59215"/>
              <a:gd name="adj2" fmla="val 8429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+mj-lt"/>
              </a:rPr>
              <a:t>Финансовый совет от великого классика:</a:t>
            </a:r>
          </a:p>
          <a:p>
            <a:pPr algn="ctr"/>
            <a:endParaRPr lang="ru-RU" sz="18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  <a:latin typeface="+mj-lt"/>
              </a:rPr>
              <a:t>«Соберите информацию и трезво оцените затраты, перед тем как вложить деньги»</a:t>
            </a:r>
            <a:endParaRPr lang="ru-RU" sz="2400" b="1" dirty="0" smtClean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58765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46" y="758459"/>
            <a:ext cx="6658708" cy="324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36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359778" y="271896"/>
            <a:ext cx="8052702" cy="4241500"/>
          </a:xfrm>
          <a:prstGeom prst="wedgeRectCallout">
            <a:avLst>
              <a:gd name="adj1" fmla="val 49227"/>
              <a:gd name="adj2" fmla="val 23528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Прежде чем открывать собственное дело, стоит для начала как следует разобраться в том, чем именно вы собираетесь заниматься</a:t>
            </a:r>
            <a:r>
              <a:rPr lang="ru-RU" sz="1400" dirty="0" smtClean="0">
                <a:solidFill>
                  <a:prstClr val="white"/>
                </a:solidFill>
                <a:latin typeface="Roboto Slab"/>
              </a:rPr>
              <a:t>.</a:t>
            </a:r>
            <a:endParaRPr lang="ru-RU" sz="1400" dirty="0">
              <a:solidFill>
                <a:prstClr val="white"/>
              </a:solidFill>
              <a:latin typeface="Roboto Slab"/>
            </a:endParaRPr>
          </a:p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Дмитрий Разумихин — лучший друг Раскольникова. Как и главный герой, он очень беден, и поэтому ему даже приходится бросить университет. Однако Дмитрий не теряется и даёт уроки, занимается переводами и редактурой, заводит связи среди издателей и книготорговцев</a:t>
            </a:r>
            <a:r>
              <a:rPr lang="ru-RU" sz="1400" dirty="0" smtClean="0">
                <a:solidFill>
                  <a:prstClr val="white"/>
                </a:solidFill>
                <a:latin typeface="Roboto Slab"/>
              </a:rPr>
              <a:t>.</a:t>
            </a:r>
            <a:endParaRPr lang="ru-RU" sz="1400" dirty="0">
              <a:solidFill>
                <a:prstClr val="white"/>
              </a:solidFill>
              <a:latin typeface="Roboto Slab"/>
            </a:endParaRPr>
          </a:p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Для одного из них он даже становится не просто переводчиком и редактором, но и своего рода консультантом. И спустя два года работы, досконально изучив вопрос, принимает решение открыть собственный проект. Разумихин уверен в успехе, ведь издательский мир ему знаком. А кроме того, он подсчитывает начальный капитал и умудряется найти инвесторов: под проценты берёт тысячу рублей у своего дяди, а за оставшейся суммой обращается к Авдотье Раскольниковой. Со временем он также восстанавливается в университете и не собирается отступать от своего плана</a:t>
            </a:r>
            <a:r>
              <a:rPr lang="ru-RU" sz="1400" dirty="0" smtClean="0">
                <a:solidFill>
                  <a:prstClr val="white"/>
                </a:solidFill>
                <a:latin typeface="Roboto Slab"/>
              </a:rPr>
              <a:t>.</a:t>
            </a:r>
            <a:endParaRPr lang="ru-RU" sz="1400" dirty="0">
              <a:solidFill>
                <a:prstClr val="white"/>
              </a:solidFill>
              <a:latin typeface="Roboto Slab"/>
            </a:endParaRPr>
          </a:p>
          <a:p>
            <a:pPr algn="just"/>
            <a:r>
              <a:rPr lang="ru-RU" sz="1400" dirty="0">
                <a:solidFill>
                  <a:prstClr val="white"/>
                </a:solidFill>
                <a:latin typeface="Roboto Slab"/>
              </a:rPr>
              <a:t>Перед тем, как запустить собственное дело, изучите теорию, найдите и проанализируйте практические примеры, заведите полезные знакомства, составьте бизнес-план. Иначе весь дальнейший путь будет похож на блуждание впотьмах и вряд ли закончится успехом.</a:t>
            </a:r>
          </a:p>
        </p:txBody>
      </p:sp>
      <p:pic>
        <p:nvPicPr>
          <p:cNvPr id="5" name="Picture 1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974" y="3504216"/>
            <a:ext cx="1824821" cy="1151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867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619432" y="1623598"/>
            <a:ext cx="5196107" cy="640515"/>
          </a:xfrm>
          <a:prstGeom prst="wedgeRectCallout">
            <a:avLst>
              <a:gd name="adj1" fmla="val 59215"/>
              <a:gd name="adj2" fmla="val 8429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+mj-lt"/>
              </a:rPr>
              <a:t>«Анна Каренина»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118" y="832864"/>
            <a:ext cx="2901950" cy="318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78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95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>
            <a:hlinkClick r:id="rId3" action="ppaction://hlinksldjump"/>
          </p:cNvPr>
          <p:cNvSpPr/>
          <p:nvPr/>
        </p:nvSpPr>
        <p:spPr>
          <a:xfrm>
            <a:off x="601733" y="993679"/>
            <a:ext cx="5238627" cy="2302508"/>
          </a:xfrm>
          <a:prstGeom prst="wedgeRectCallout">
            <a:avLst>
              <a:gd name="adj1" fmla="val 59215"/>
              <a:gd name="adj2" fmla="val 8429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ctr"/>
            <a:r>
              <a:rPr lang="ru-RU" sz="1800" dirty="0" smtClean="0">
                <a:solidFill>
                  <a:schemeClr val="bg1"/>
                </a:solidFill>
                <a:latin typeface="+mj-lt"/>
              </a:rPr>
              <a:t>Финансовый совет от великого классика:</a:t>
            </a:r>
          </a:p>
          <a:p>
            <a:pPr algn="ctr"/>
            <a:endParaRPr lang="ru-RU" sz="18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«Не </a:t>
            </a:r>
            <a:r>
              <a:rPr lang="ru-RU" sz="2400" b="1" dirty="0">
                <a:solidFill>
                  <a:schemeClr val="bg1"/>
                </a:solidFill>
                <a:latin typeface="+mj-lt"/>
              </a:rPr>
              <a:t>забывайте вести учёт личных финансов и планировать </a:t>
            </a:r>
            <a:r>
              <a:rPr lang="ru-RU" sz="2400" b="1" dirty="0" smtClean="0">
                <a:solidFill>
                  <a:schemeClr val="bg1"/>
                </a:solidFill>
                <a:latin typeface="+mj-lt"/>
              </a:rPr>
              <a:t>расходы»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2975" y="809267"/>
            <a:ext cx="2901950" cy="318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05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5" y="0"/>
            <a:ext cx="9144000" cy="5143500"/>
          </a:xfrm>
          <a:prstGeom prst="rect">
            <a:avLst/>
          </a:prstGeom>
        </p:spPr>
      </p:pic>
      <p:sp>
        <p:nvSpPr>
          <p:cNvPr id="3" name="Прямоугольная выноска 2"/>
          <p:cNvSpPr/>
          <p:nvPr/>
        </p:nvSpPr>
        <p:spPr>
          <a:xfrm>
            <a:off x="584033" y="558543"/>
            <a:ext cx="8005427" cy="2579507"/>
          </a:xfrm>
          <a:prstGeom prst="wedgeRectCallout">
            <a:avLst>
              <a:gd name="adj1" fmla="val 49974"/>
              <a:gd name="adj2" fmla="val 8844"/>
            </a:avLst>
          </a:prstGeom>
          <a:ln>
            <a:solidFill>
              <a:srgbClr val="FFC000"/>
            </a:solidFill>
          </a:ln>
        </p:spPr>
        <p:txBody>
          <a:bodyPr wrap="square" lIns="360000" tIns="180000" rIns="360000" bIns="180000" anchor="ctr" anchorCtr="0">
            <a:spAutoFit/>
          </a:bodyPr>
          <a:lstStyle/>
          <a:p>
            <a:pPr algn="just"/>
            <a:r>
              <a:rPr lang="ru-RU" sz="1800" dirty="0">
                <a:solidFill>
                  <a:schemeClr val="bg1"/>
                </a:solidFill>
                <a:latin typeface="+mj-lt"/>
              </a:rPr>
              <a:t>Финансовый учёт — первая и самая важная ступень на пути к личной экономической стабильности. И яркий пример тому — Алексей Вронский. </a:t>
            </a:r>
            <a:endParaRPr lang="ru-RU" sz="1800" dirty="0" smtClean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ru-RU" sz="1800" dirty="0" smtClean="0">
                <a:solidFill>
                  <a:schemeClr val="bg1"/>
                </a:solidFill>
                <a:latin typeface="+mj-lt"/>
              </a:rPr>
              <a:t>Он </a:t>
            </a:r>
            <a:r>
              <a:rPr lang="ru-RU" sz="1800" dirty="0">
                <a:solidFill>
                  <a:schemeClr val="bg1"/>
                </a:solidFill>
                <a:latin typeface="+mj-lt"/>
              </a:rPr>
              <a:t>внимательно относился к личным финансам и скрупулёзно вёл бухгалтерию. А когда его доходы сократились почти в два раза, не растерялся и довольно быстро сообразил, как оптимизировать расходы и где найти недостающие деньги</a:t>
            </a:r>
            <a:r>
              <a:rPr lang="ru-RU" sz="1800" dirty="0" smtClean="0">
                <a:solidFill>
                  <a:schemeClr val="bg1"/>
                </a:solidFill>
                <a:latin typeface="+mj-lt"/>
              </a:rPr>
              <a:t>.</a:t>
            </a:r>
            <a:endParaRPr lang="ru-RU" sz="1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01341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videouroki_fonts2">
      <a:majorFont>
        <a:latin typeface="Roboto Slab"/>
        <a:ea typeface=""/>
        <a:cs typeface=""/>
      </a:majorFont>
      <a:minorFont>
        <a:latin typeface="Open Sans"/>
        <a:ea typeface=""/>
        <a:cs typeface="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2567</TotalTime>
  <Words>2445</Words>
  <Application>Microsoft Office PowerPoint</Application>
  <PresentationFormat>Экран (16:9)</PresentationFormat>
  <Paragraphs>112</Paragraphs>
  <Slides>60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4" baseType="lpstr">
      <vt:lpstr>Arial</vt:lpstr>
      <vt:lpstr>Open Sans</vt:lpstr>
      <vt:lpstr>Roboto Slab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87</cp:revision>
  <dcterms:created xsi:type="dcterms:W3CDTF">2016-12-06T06:09:16Z</dcterms:created>
  <dcterms:modified xsi:type="dcterms:W3CDTF">2023-01-27T09:16:46Z</dcterms:modified>
</cp:coreProperties>
</file>