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4"/>
  </p:notesMasterIdLst>
  <p:sldIdLst>
    <p:sldId id="257" r:id="rId2"/>
    <p:sldId id="259" r:id="rId3"/>
    <p:sldId id="266" r:id="rId4"/>
    <p:sldId id="258" r:id="rId5"/>
    <p:sldId id="260" r:id="rId6"/>
    <p:sldId id="277" r:id="rId7"/>
    <p:sldId id="278" r:id="rId8"/>
    <p:sldId id="281" r:id="rId9"/>
    <p:sldId id="279" r:id="rId10"/>
    <p:sldId id="280" r:id="rId11"/>
    <p:sldId id="261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73" autoAdjust="0"/>
  </p:normalViewPr>
  <p:slideViewPr>
    <p:cSldViewPr showGuides="1">
      <p:cViewPr>
        <p:scale>
          <a:sx n="75" d="100"/>
          <a:sy n="75" d="100"/>
        </p:scale>
        <p:origin x="-1666" y="-60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096821230679528E-2"/>
          <c:y val="6.3898887639045152E-2"/>
          <c:w val="0.91586614173228276"/>
          <c:h val="0.827050056242969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numRef>
              <c:f>Лист1!$A$2:$A$12</c:f>
              <c:numCache>
                <c:formatCode>General</c:formatCode>
                <c:ptCount val="11"/>
                <c:pt idx="0">
                  <c:v>1931</c:v>
                </c:pt>
                <c:pt idx="1">
                  <c:v>1932</c:v>
                </c:pt>
                <c:pt idx="2">
                  <c:v>1933</c:v>
                </c:pt>
                <c:pt idx="3">
                  <c:v>1936</c:v>
                </c:pt>
                <c:pt idx="4">
                  <c:v>1938</c:v>
                </c:pt>
                <c:pt idx="5">
                  <c:v>1939</c:v>
                </c:pt>
                <c:pt idx="6">
                  <c:v>1940</c:v>
                </c:pt>
                <c:pt idx="7">
                  <c:v>1941</c:v>
                </c:pt>
                <c:pt idx="8">
                  <c:v>1942</c:v>
                </c:pt>
                <c:pt idx="9">
                  <c:v>1944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5</c:v>
                </c:pt>
                <c:pt idx="5">
                  <c:v>4</c:v>
                </c:pt>
                <c:pt idx="6">
                  <c:v>6</c:v>
                </c:pt>
                <c:pt idx="7">
                  <c:v>4</c:v>
                </c:pt>
                <c:pt idx="8">
                  <c:v>3</c:v>
                </c:pt>
                <c:pt idx="9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numRef>
              <c:f>Лист1!$A$2:$A$12</c:f>
              <c:numCache>
                <c:formatCode>General</c:formatCode>
                <c:ptCount val="11"/>
                <c:pt idx="0">
                  <c:v>1931</c:v>
                </c:pt>
                <c:pt idx="1">
                  <c:v>1932</c:v>
                </c:pt>
                <c:pt idx="2">
                  <c:v>1933</c:v>
                </c:pt>
                <c:pt idx="3">
                  <c:v>1936</c:v>
                </c:pt>
                <c:pt idx="4">
                  <c:v>1938</c:v>
                </c:pt>
                <c:pt idx="5">
                  <c:v>1939</c:v>
                </c:pt>
                <c:pt idx="6">
                  <c:v>1940</c:v>
                </c:pt>
                <c:pt idx="7">
                  <c:v>1941</c:v>
                </c:pt>
                <c:pt idx="8">
                  <c:v>1942</c:v>
                </c:pt>
                <c:pt idx="9">
                  <c:v>1944</c:v>
                </c:pt>
              </c:numCache>
            </c:numRef>
          </c:cat>
          <c:val>
            <c:numRef>
              <c:f>Лист1!$C$2:$C$12</c:f>
              <c:numCache>
                <c:formatCode>General</c:formatCode>
                <c:ptCount val="11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numRef>
              <c:f>Лист1!$A$2:$A$12</c:f>
              <c:numCache>
                <c:formatCode>General</c:formatCode>
                <c:ptCount val="11"/>
                <c:pt idx="0">
                  <c:v>1931</c:v>
                </c:pt>
                <c:pt idx="1">
                  <c:v>1932</c:v>
                </c:pt>
                <c:pt idx="2">
                  <c:v>1933</c:v>
                </c:pt>
                <c:pt idx="3">
                  <c:v>1936</c:v>
                </c:pt>
                <c:pt idx="4">
                  <c:v>1938</c:v>
                </c:pt>
                <c:pt idx="5">
                  <c:v>1939</c:v>
                </c:pt>
                <c:pt idx="6">
                  <c:v>1940</c:v>
                </c:pt>
                <c:pt idx="7">
                  <c:v>1941</c:v>
                </c:pt>
                <c:pt idx="8">
                  <c:v>1942</c:v>
                </c:pt>
                <c:pt idx="9">
                  <c:v>1944</c:v>
                </c:pt>
              </c:numCache>
            </c:numRef>
          </c:cat>
          <c:val>
            <c:numRef>
              <c:f>Лист1!$D$2:$D$12</c:f>
              <c:numCache>
                <c:formatCode>General</c:formatCode>
                <c:ptCount val="1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710592"/>
        <c:axId val="31822976"/>
      </c:barChart>
      <c:catAx>
        <c:axId val="31710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1822976"/>
        <c:crosses val="autoZero"/>
        <c:auto val="1"/>
        <c:lblAlgn val="ctr"/>
        <c:lblOffset val="100"/>
        <c:noMultiLvlLbl val="0"/>
      </c:catAx>
      <c:valAx>
        <c:axId val="31822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1710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949803149606299E-2"/>
          <c:y val="0.10357105579040758"/>
          <c:w val="0.72030544619422576"/>
          <c:h val="0.780764051980585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3"/>
                <c:pt idx="0">
                  <c:v>100</c:v>
                </c:pt>
                <c:pt idx="1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Лист1!$C$2:$C$5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Лист1!$D$2:$D$5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904320"/>
        <c:axId val="32905856"/>
      </c:barChart>
      <c:catAx>
        <c:axId val="32904320"/>
        <c:scaling>
          <c:orientation val="minMax"/>
        </c:scaling>
        <c:delete val="0"/>
        <c:axPos val="b"/>
        <c:majorTickMark val="out"/>
        <c:minorTickMark val="none"/>
        <c:tickLblPos val="nextTo"/>
        <c:crossAx val="32905856"/>
        <c:crosses val="autoZero"/>
        <c:auto val="1"/>
        <c:lblAlgn val="ctr"/>
        <c:lblOffset val="100"/>
        <c:noMultiLvlLbl val="0"/>
      </c:catAx>
      <c:valAx>
        <c:axId val="329058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9043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другой вариант ответа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3"/>
                <c:pt idx="0">
                  <c:v>19</c:v>
                </c:pt>
                <c:pt idx="1">
                  <c:v>45</c:v>
                </c:pt>
                <c:pt idx="2">
                  <c:v>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другой вариант ответа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другой вариант ответа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2940416"/>
        <c:axId val="32941952"/>
      </c:barChart>
      <c:catAx>
        <c:axId val="32940416"/>
        <c:scaling>
          <c:orientation val="minMax"/>
        </c:scaling>
        <c:delete val="0"/>
        <c:axPos val="b"/>
        <c:majorTickMark val="out"/>
        <c:minorTickMark val="none"/>
        <c:tickLblPos val="nextTo"/>
        <c:crossAx val="32941952"/>
        <c:crosses val="autoZero"/>
        <c:auto val="1"/>
        <c:lblAlgn val="ctr"/>
        <c:lblOffset val="100"/>
        <c:noMultiLvlLbl val="0"/>
      </c:catAx>
      <c:valAx>
        <c:axId val="32941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940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Узнаете информацию у родственников </c:v>
                </c:pt>
                <c:pt idx="1">
                  <c:v>Откажитесь от поиска, оставив всё, как есть
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959104"/>
        <c:axId val="32641408"/>
      </c:barChart>
      <c:catAx>
        <c:axId val="32959104"/>
        <c:scaling>
          <c:orientation val="minMax"/>
        </c:scaling>
        <c:delete val="0"/>
        <c:axPos val="b"/>
        <c:majorTickMark val="out"/>
        <c:minorTickMark val="none"/>
        <c:tickLblPos val="nextTo"/>
        <c:crossAx val="32641408"/>
        <c:crosses val="autoZero"/>
        <c:auto val="1"/>
        <c:lblAlgn val="ctr"/>
        <c:lblOffset val="100"/>
        <c:noMultiLvlLbl val="0"/>
      </c:catAx>
      <c:valAx>
        <c:axId val="326414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9591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319ABF-B53E-4522-8551-F82F297680E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F6AB326-0DA4-4172-8311-FB16E0F08850}" type="pres">
      <dgm:prSet presAssocID="{BC319ABF-B53E-4522-8551-F82F297680E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5A06232-F584-4AE6-ABB3-AE185F9FBA2D}" type="presOf" srcId="{BC319ABF-B53E-4522-8551-F82F297680EE}" destId="{1F6AB326-0DA4-4172-8311-FB16E0F0885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06A5DC-20C9-4C53-8B73-2125E8A80B9A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1F56D-E8CE-45C5-AB4F-9D19EAB656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599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89EFA-539F-40D1-90F8-5C9381E0C563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B8C2-14E5-409E-81E3-A2346CAD01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492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89EFA-539F-40D1-90F8-5C9381E0C563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B8C2-14E5-409E-81E3-A2346CAD01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310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89EFA-539F-40D1-90F8-5C9381E0C563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B8C2-14E5-409E-81E3-A2346CAD01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171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89EFA-539F-40D1-90F8-5C9381E0C563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B8C2-14E5-409E-81E3-A2346CAD01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722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89EFA-539F-40D1-90F8-5C9381E0C563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B8C2-14E5-409E-81E3-A2346CAD01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65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89EFA-539F-40D1-90F8-5C9381E0C563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B8C2-14E5-409E-81E3-A2346CAD01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974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89EFA-539F-40D1-90F8-5C9381E0C563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B8C2-14E5-409E-81E3-A2346CAD01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646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89EFA-539F-40D1-90F8-5C9381E0C563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B8C2-14E5-409E-81E3-A2346CAD01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729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89EFA-539F-40D1-90F8-5C9381E0C563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B8C2-14E5-409E-81E3-A2346CAD01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638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89EFA-539F-40D1-90F8-5C9381E0C563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B8C2-14E5-409E-81E3-A2346CAD01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640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89EFA-539F-40D1-90F8-5C9381E0C563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B8C2-14E5-409E-81E3-A2346CAD01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746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89EFA-539F-40D1-90F8-5C9381E0C563}" type="datetimeFigureOut">
              <a:rPr lang="ru-RU" smtClean="0"/>
              <a:pPr/>
              <a:t>15.04.2025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3B8C2-14E5-409E-81E3-A2346CAD01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975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i/xi2YTSxtpRoSS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6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hyperlink" Target="https://disk.yandex.ru/i/9PDFrSnSL1kkJQ" TargetMode="External"/><Relationship Id="rId4" Type="http://schemas.openxmlformats.org/officeDocument/2006/relationships/image" Target="../media/image7.jpeg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718429"/>
              </p:ext>
            </p:extLst>
          </p:nvPr>
        </p:nvGraphicFramePr>
        <p:xfrm>
          <a:off x="3347864" y="3789039"/>
          <a:ext cx="5519366" cy="2194560"/>
        </p:xfrm>
        <a:graphic>
          <a:graphicData uri="http://schemas.openxmlformats.org/drawingml/2006/table">
            <a:tbl>
              <a:tblPr/>
              <a:tblGrid>
                <a:gridCol w="5519366"/>
              </a:tblGrid>
              <a:tr h="30003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Авторы проекта: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</a:t>
                      </a:r>
                    </a:p>
                  </a:txBody>
                  <a:tcPr marL="900000" marR="5400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0006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Макеева Полина 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Михайловна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Фартыгина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Елизавета</a:t>
                      </a:r>
                      <a:r>
                        <a:rPr lang="ru-RU" sz="16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 Романовна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00000" marR="5400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003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00000" marR="5400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003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Научный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руководитель:                                                         </a:t>
                      </a:r>
                    </a:p>
                  </a:txBody>
                  <a:tcPr marL="900000" marR="5400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003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Морозова Галина Николаевна                                                                                                                  </a:t>
                      </a:r>
                    </a:p>
                  </a:txBody>
                  <a:tcPr marL="900000" marR="54000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683568" y="-1624630"/>
            <a:ext cx="7253656" cy="6209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0" tIns="720000" rIns="540000" bIns="72000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endParaRPr lang="ru-RU" sz="1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Муниципальное казенное общеобразовательное учреждение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Крутогорская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средняя общеобразовательная школа»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endParaRPr lang="ru-RU" sz="1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 проекта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marL="0" marR="0" lvl="0" indent="44926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«Дети войны.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Украденное детство»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pPr marL="0" marR="0" lvl="0" indent="44926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9696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5786454"/>
            <a:ext cx="8143932" cy="70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096963" algn="l"/>
              </a:tabLst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096963" algn="l"/>
              </a:tabLs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2024-2025 учебный год Шумихинский муниципальный округ Курганской области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67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Таблиц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961179"/>
              </p:ext>
            </p:extLst>
          </p:nvPr>
        </p:nvGraphicFramePr>
        <p:xfrm>
          <a:off x="6516216" y="2273724"/>
          <a:ext cx="2376264" cy="858052"/>
        </p:xfrm>
        <a:graphic>
          <a:graphicData uri="http://schemas.openxmlformats.org/drawingml/2006/table">
            <a:tbl>
              <a:tblPr/>
              <a:tblGrid>
                <a:gridCol w="2376264"/>
              </a:tblGrid>
              <a:tr h="309412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Королева Таисия Ивановна</a:t>
                      </a:r>
                      <a:endParaRPr lang="ru-RU" sz="1200" i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70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70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706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642910" y="4000504"/>
          <a:ext cx="6096000" cy="1751654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437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-2238958"/>
            <a:ext cx="8501090" cy="902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0" tIns="720000" rIns="540000" bIns="72000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Королева Таисия Ивановна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родилась в 1939 году 10 декабря в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Зауралье. Отца-папку забрали в 1942 году. Дети не сидели без дела. 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Река Миасс была для них лучшим развлечением и казалась чем-то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прекрасным. Зимой они катались на коньках. Летом собирали ягоды и грибы и делали из них заготовки на зиму.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Закончив 10 классов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Карачельской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школы, поступила в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Куртамышское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педагогическое училище, по окончании которого направили в Дубровинскую начальную школу  учителем начальных классов. Там проработала 2 года. После поступила в Курганский педагогический институт, окончив его, должна была отправиться на работу в Щучье. Но Таисия Ивановна настояла, чтобы ее отправили в Приморье, очень хотела посмотреть на Байкал. Но там проработала всего год, из-за болезни отца пришлось вернуться в родные края. Но, как и обещала брату, привезла  с Байкала  3 булыжника.  Затем два года трудилась в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Карачельской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школе, но оттуда ее переманили в Большевистскую школу, где она проработала 40 лет.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36296" y="410736"/>
            <a:ext cx="1500198" cy="186298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15616" y="6021288"/>
            <a:ext cx="394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hlinkClick r:id="rId3"/>
              </a:rPr>
              <a:t>https://disk.yandex.ru/i/xi2YTSxtpRoSSg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315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14282" y="-1344925"/>
            <a:ext cx="8429684" cy="8102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0" tIns="720000" rIns="540000" bIns="72000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IV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Заключение. Выводы.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Курганской области много делается, чтобы увековечить ратные подвиги земляков, в разное время сложивших головы при защите своего Отечества. Памяти о тяжелых годах военного детства была посвящена работа по реализации поддержанного Фондом президентских грантов проекта «Украденное детство. Горький хлеб войны». В 2022 году Областным Советом ветеранов был снят фильм о детях войны, видеоролики их воспоминаний более чем в десяти городских и районных организациях.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 вносим свою лепту в изучение истории ВОВ. Собрали сведения о детях военного времени, живущих в нашем селе, записали их воспоминания об украденном детстве.  Дети военного времени очень рано взрослели. И в силу своих возможностей старались не отставать от взрослых.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Проведённая нами работа продолжает деятельность по сохранению памяти о Великой Отечественной войне на школьном уровне. Как большая река начинается  с маленького истока, так великое дело по увековечиванию памяти о нашей истории должно начинаться со школьных работ, посвящённых прадедушкам и прабабушкам.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907704" y="1484785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28596" y="413796"/>
            <a:ext cx="8929718" cy="4778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0" tIns="720000" rIns="540000" bIns="72000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Литература. Источники.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Результаты опросов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Усманов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В.В., Устюжанин Г.П. «России доблестные даты»// Курган,  «Парус- М»,1998.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Украденное детство. Горький хлеб войны. Дети войны Зауралья : сборник очерков и воспоминаний / сост. В. Б.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Масляев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– Курган : Изд-во Курганского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ун-та . – 160 стр.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4.Волков В.Ф «Наша малая родина»// г. Щучье 2001 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Фотографии из личных архивов жителей с. Крутая Горка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Воспоминания жителей с. Крутая Горка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932485"/>
          </a:xfrm>
          <a:prstGeom prst="rect">
            <a:avLst/>
          </a:prstGeom>
        </p:spPr>
        <p:txBody>
          <a:bodyPr wrap="square" lIns="900000" tIns="720000" rIns="540000" bIns="720000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Введение. Обоснование исследования.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ДЕТИ ВОЙНЫ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Мы дети войны. Незавидная доля!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В те тяжкие дни выживал кто как мог.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Кто был в оккупации, знает неволю.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Пришлось испытать им фашистский сапог.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.........................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Мы дети войны - горемычные дети,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Которые счастье искали в труде.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За нашу страну, что дороже на свете,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Всегда постоим, коли будет в беде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Николай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Балашенко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Идет 80-й год после завершения величайшего в истории нашей страны  события – Великой Отечественной войны.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мы, нынешнее поколение школьников, знаем об этом тяжелейшем испытании для нашего народа? Наверное, немного</a:t>
            </a: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lang="ru-RU" sz="1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наши дни участников Великой Отечественной войны осталось немного, в  селе, в котором мы живём,  их нет вообще. Мало остается и ветеранов той лютой годины – тружеников тыла и вдов погибших воинов. Но в   Крутой Горке проживает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27 человека </a:t>
            </a: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«детей войны», которые познали трудности военного и послевоенного времени.  И нам захотелось узнать  больше о них, об их военном детстве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них, </a:t>
            </a: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переживших тяжелые военные и послевоенные годы, повзрослевших раньше срока, сохранивших светлую память о своих родителях,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передавших любовь </a:t>
            </a:r>
            <a:r>
              <a:rPr lang="ru-RU" sz="16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родине, к  родному краю новому поколению.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4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908720"/>
            <a:ext cx="4320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284984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>
                <a:latin typeface="Arial" pitchFamily="34" charset="0"/>
                <a:cs typeface="Arial" pitchFamily="34" charset="0"/>
              </a:rPr>
              <a:t>   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28604"/>
            <a:ext cx="9144000" cy="4224052"/>
          </a:xfrm>
          <a:prstGeom prst="rect">
            <a:avLst/>
          </a:prstGeom>
        </p:spPr>
        <p:txBody>
          <a:bodyPr wrap="square" lIns="900000" tIns="720000" rIns="540000" bIns="720000"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МКОУ «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Крутогорская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СОШ» имеет богатый опыт в сфере патриотического воспитания. Исследовательские работы, школьные конференции, оформление стендов и выставок, встречи с ветеранами Великой Отечественной войны, помощь, которую оказывают школьники, акции «Георгиевская ленточка», ежегодный «Пробег Победы», участие в митинге, посвящённом 9 Мая - вот неполный список мероприятий, которые проводятся каждый год в нашей школе.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Продолжая работу, расширяя и углубляя её, мы решили, что необходимо создать единый банк данных, о детях войны, жителях нашего села, используя современные технологии.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77072"/>
            <a:ext cx="3663702" cy="1874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77072"/>
            <a:ext cx="3024336" cy="1874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635896" y="3270175"/>
            <a:ext cx="52565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dirty="0" smtClean="0">
                <a:solidFill>
                  <a:srgbClr val="A50021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85720" y="505616"/>
            <a:ext cx="8643998" cy="637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20000" tIns="720000" rIns="540000" bIns="72000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  <a:tab pos="1136650" algn="l"/>
              </a:tabLst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Гипотеза. Цели и задачи. Методика исследования.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  <a:tab pos="113665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Гипотеза.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  <a:tab pos="11366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мы соберём материалы о детях войны, их родственниках, воевавших на фронтах ВОВ и ковавших победу в тылу, то это будет способствовать патриотическому воспитанию, будет служить конкретным примером, на котором будет воспитываться любовь к родной стране и уважение к её истории.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  <a:tab pos="113665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исследования: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  <a:tab pos="11366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сбор материала о детях войны, их родственниках, участниках Великой Отечественной  войны и оформление  альбома.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  <a:tab pos="113665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  <a:tab pos="11366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донести до обучающихся школы необходимость сбора материала о детях войны, родственниках – ветеранах ВОВ;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  <a:tab pos="11366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подготовить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анкеты-опросники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сбора информации;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  <a:tab pos="11366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собрать и обработать полученный материал;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  <a:tab pos="11366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оформить альбом  с гиперссылками;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  <a:tab pos="113665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Методики исследования: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  <a:tab pos="11366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сбор информации через беседы с очевидцами;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  <a:tab pos="11366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 семейными архивами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  <a:tab pos="11366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анализ материалов;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14400" algn="l"/>
                <a:tab pos="113665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ИКТ.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83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-1051694"/>
            <a:ext cx="9072562" cy="84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0" tIns="720000" rIns="540000" bIns="72000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Описание реализации проекта.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Подготовительный этап: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Инициативной группой были определены цели и задачи проекта, исследованы  школьные материалы по патриотическому воспитанию, сделаны выводы, обобщена информация. В ходе обсуждения проекта  намечены этапы реализации.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1-ый этап: разработка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онлайн-опросника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проведение опроса одноклассников.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2-ой этап: аналитический, сбор и обработка материала, подготовка текста для гиперссылок.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3-ий этап: технологический,  создание конечного продукта проекта - альбома.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Ход работы: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en-US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соответствии с намеченным планом нами был выполнен  соответствующий объём работы. В ходе проекта  работа была выстроена по следующей цепочке: анкетирование одноклассников, сбор информации о жителях села, детях войны, запись интервью с ними, работа с документами, представленными при личных встречах. Всего были задействованы 12 учеников 6 класса, 7 жителей села, чье детство проходило в военные годы.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сожалению, многие обучающиеся не владеют информацией о детях войны и родственниках-участниках ВОВ, многие жители села, дети войны, в силу возраста не могут поделиться воспоминаниями о своем военном детстве, поэтому материала было собрано меньше, чем мы ожидали.  Всё дальше уходит от нас военное время, и меньше материалов сохраняется, а значит,  работа по их сбору и сохранению приобретает особую важность.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Таблиц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208308"/>
              </p:ext>
            </p:extLst>
          </p:nvPr>
        </p:nvGraphicFramePr>
        <p:xfrm>
          <a:off x="1285852" y="500042"/>
          <a:ext cx="3059917" cy="1831665"/>
        </p:xfrm>
        <a:graphic>
          <a:graphicData uri="http://schemas.openxmlformats.org/drawingml/2006/table">
            <a:tbl>
              <a:tblPr/>
              <a:tblGrid>
                <a:gridCol w="3059917"/>
              </a:tblGrid>
              <a:tr h="214315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Информация о жителях села Крутая Горка детях войны по годам рождения 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315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315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315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642910" y="4000504"/>
          <a:ext cx="6096000" cy="137160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492029581"/>
              </p:ext>
            </p:extLst>
          </p:nvPr>
        </p:nvGraphicFramePr>
        <p:xfrm>
          <a:off x="1259632" y="1844824"/>
          <a:ext cx="6768752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4123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анкетирования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24744"/>
            <a:ext cx="4248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Как Вы считаете, есть ли сейчас необходимость говорить и вспоминать о событиях Великой Отечественной войны?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795203180"/>
              </p:ext>
            </p:extLst>
          </p:nvPr>
        </p:nvGraphicFramePr>
        <p:xfrm>
          <a:off x="251520" y="2315449"/>
          <a:ext cx="3552056" cy="3345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427984" y="119675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Знаете ли Вы, кто из родственников во время войны трудился в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тылу, чье детство пришлось на военное время?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913827609"/>
              </p:ext>
            </p:extLst>
          </p:nvPr>
        </p:nvGraphicFramePr>
        <p:xfrm>
          <a:off x="4572000" y="2492896"/>
          <a:ext cx="3888432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8067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548680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в данный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момент Вы </a:t>
            </a:r>
            <a:r>
              <a:rPr lang="ru-RU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располагаете необходимой информацией</a:t>
            </a:r>
            <a:r>
              <a:rPr lang="ru-RU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каким образом </a:t>
            </a:r>
            <a:r>
              <a:rPr lang="ru-RU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поступите?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162214034"/>
              </p:ext>
            </p:extLst>
          </p:nvPr>
        </p:nvGraphicFramePr>
        <p:xfrm>
          <a:off x="1781552" y="184482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4973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642910" y="1285860"/>
          <a:ext cx="3059917" cy="857260"/>
        </p:xfrm>
        <a:graphic>
          <a:graphicData uri="http://schemas.openxmlformats.org/drawingml/2006/table">
            <a:tbl>
              <a:tblPr/>
              <a:tblGrid>
                <a:gridCol w="3059917"/>
              </a:tblGrid>
              <a:tr h="214315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315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315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315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642910" y="4000504"/>
          <a:ext cx="6096000" cy="1500198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29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-1157084"/>
            <a:ext cx="6228184" cy="5886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0" tIns="720000" rIns="540000" bIns="72000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Суворова Валентина Павловна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родилась в городе  Копейск Челябинской области 29 августа 1942 года. Отец Никулин Павел Гаврилович ушел на фронт, сказав такую фразу: „Если есть у моих детей счастье, то я вернусь живым“ и вернулся, но с ранением в ногу и с осколком в легких. Воспитывалась с мачехой, а бывшего мужа мачехи Гринева немцы убили 7 марта 1945 года. В 1961 году вышла замуж. Работала в Зерносовхозе Большевик агрономом и даже работала на тракторе Беларусь. В 1972 году переехали с мужем в Крутую Горку. Более 20 лет отработала  в Большевистской школе. Валентина Павловна воспитала двух дочерей, имеет 4 внуков  и 5 правнуков.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04664"/>
            <a:ext cx="1812740" cy="211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6228184" y="2714620"/>
            <a:ext cx="22322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Суворова Валентина Павловна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31929"/>
            <a:ext cx="1311481" cy="1407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91960" y="5301208"/>
            <a:ext cx="1979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2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Никулин Павел Гаврилович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56199" y="4031929"/>
            <a:ext cx="1314272" cy="1420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2244367" y="5116542"/>
            <a:ext cx="21074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i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Письмо с фронта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214282" y="5429264"/>
          <a:ext cx="7232621" cy="307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52933" y="5949280"/>
            <a:ext cx="4033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hlinkClick r:id="rId10"/>
              </a:rPr>
              <a:t>https://disk.yandex.ru/i/9PDFrSnSL1kkJQ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74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1056</Words>
  <Application>Microsoft Office PowerPoint</Application>
  <PresentationFormat>Экран (4:3)</PresentationFormat>
  <Paragraphs>119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muzeum</dc:creator>
  <cp:lastModifiedBy>Админ</cp:lastModifiedBy>
  <cp:revision>90</cp:revision>
  <dcterms:created xsi:type="dcterms:W3CDTF">2020-03-16T08:08:17Z</dcterms:created>
  <dcterms:modified xsi:type="dcterms:W3CDTF">2025-04-15T04:32:58Z</dcterms:modified>
</cp:coreProperties>
</file>