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7" r:id="rId2"/>
    <p:sldId id="293" r:id="rId3"/>
    <p:sldId id="294" r:id="rId4"/>
    <p:sldId id="317" r:id="rId5"/>
    <p:sldId id="296" r:id="rId6"/>
    <p:sldId id="297" r:id="rId7"/>
    <p:sldId id="257" r:id="rId8"/>
    <p:sldId id="261" r:id="rId9"/>
    <p:sldId id="262" r:id="rId10"/>
    <p:sldId id="259" r:id="rId11"/>
    <p:sldId id="264" r:id="rId12"/>
    <p:sldId id="265" r:id="rId13"/>
    <p:sldId id="298" r:id="rId14"/>
    <p:sldId id="346" r:id="rId15"/>
    <p:sldId id="347" r:id="rId16"/>
    <p:sldId id="301" r:id="rId17"/>
    <p:sldId id="271" r:id="rId18"/>
    <p:sldId id="275" r:id="rId19"/>
    <p:sldId id="274" r:id="rId20"/>
    <p:sldId id="306" r:id="rId21"/>
    <p:sldId id="272" r:id="rId22"/>
    <p:sldId id="331" r:id="rId23"/>
    <p:sldId id="318" r:id="rId24"/>
    <p:sldId id="319" r:id="rId25"/>
    <p:sldId id="320" r:id="rId26"/>
    <p:sldId id="323" r:id="rId27"/>
    <p:sldId id="302" r:id="rId28"/>
    <p:sldId id="310" r:id="rId29"/>
    <p:sldId id="311" r:id="rId30"/>
    <p:sldId id="312" r:id="rId31"/>
    <p:sldId id="324" r:id="rId32"/>
    <p:sldId id="315" r:id="rId33"/>
    <p:sldId id="316" r:id="rId34"/>
    <p:sldId id="292" r:id="rId35"/>
    <p:sldId id="330" r:id="rId36"/>
    <p:sldId id="332" r:id="rId37"/>
    <p:sldId id="333" r:id="rId38"/>
    <p:sldId id="334" r:id="rId39"/>
    <p:sldId id="335" r:id="rId40"/>
    <p:sldId id="336" r:id="rId41"/>
    <p:sldId id="337" r:id="rId42"/>
    <p:sldId id="338" r:id="rId43"/>
    <p:sldId id="339" r:id="rId44"/>
    <p:sldId id="340" r:id="rId45"/>
    <p:sldId id="341" r:id="rId46"/>
    <p:sldId id="343" r:id="rId47"/>
    <p:sldId id="342" r:id="rId48"/>
    <p:sldId id="344" r:id="rId49"/>
    <p:sldId id="291" r:id="rId5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FF9900"/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4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756842-FDA5-4F11-BF09-04128BD72E79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60AD2F-D2E4-47B5-BB37-84A1904E9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2F942D-2193-4912-BC30-99A0D5813F38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641D9-24A2-4B74-B700-F0EBB4C913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AC7047-0AC0-433C-A162-4C5D6A835C87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7BE3C3-812B-4D70-B6EA-71B118F507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3B6770-2728-4FC1-9067-9DFCF6C18A40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78C81D-DFE1-40C5-A8E0-AC83C169E3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70BFF0-F1D0-4EB4-9CDD-E946C9DCF2C5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A5311-AA41-4626-BABB-5E5ECD4163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F63D1-FADB-43AD-8585-390993CD2557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B6E03E-4CD6-4D03-B306-D6A3EB9B19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BAC183-6B5B-4F00-A08D-3EC925A6A22B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E5ED96-026F-4B63-8221-E7FB1E46FD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0ECD8-787E-4869-908D-63D8F1696804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792DC-E36D-441F-88CA-34C944D7A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7EA7CE-4D0D-4C72-B3FC-03C2A4B94092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45CAF-708F-480E-8080-7A5E2048C5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394FE-4402-406A-9328-74457DB20BCE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69FEF3-A0C8-4672-8E2B-D64B3F968D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C4406-008C-4953-8B5D-465EEE64EBDC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513A6-7D5F-4CA8-BDE4-0B4640853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4B084C6-3294-495B-BEA1-EF6B3ACD88EC}" type="datetimeFigureOut">
              <a:rPr lang="ru-RU"/>
              <a:pPr>
                <a:defRPr/>
              </a:pPr>
              <a:t>31.10.2017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FC71E55-F6C1-476F-947C-B971A84625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21%20&#1074;&#1077;&#1082;\&#1054;&#1076;&#1080;&#1085;&#1072;%20&#1055;&#1086;&#1095;&#1090;&#1072;%20&#1073;&#1077;&#1079;%20&#1075;&#1088;&#1072;&#1085;&#1080;&#1094;%2021%20&#1074;&#1077;&#1082;\&#1053;&#1040;%20&#1055;&#1054;&#1047;&#1048;&#1062;&#1048;&#1048;%20&#1044;&#1045;&#1042;&#1059;&#1064;&#1050;&#1040;...%20(%20&#1054;&#1043;&#1054;&#1053;&#1045;&#1050;%20)%20(%20&#1087;&#1077;&#1089;&#1085;&#1080;%20&#1074;&#1086;&#1077;&#1085;&#1085;&#1099;&#1093;%20&#1083;&#1077;&#1090;,%20&#1074;&#1080;&#1076;&#1077;&#1086;.mp4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jpeg"/><Relationship Id="rId4" Type="http://schemas.openxmlformats.org/officeDocument/2006/relationships/image" Target="../media/image84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hyperlink" Target="http://www.fishmailart.com/search/label/%D0%BC%D1%8D%D0%B9%D0%BB-%D0%B0%D1%80%D1%82%20%D0%BA%D0%BE%D0%BD%D0%B2%D0%B5%D1%80%D1%82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0.jpeg"/><Relationship Id="rId5" Type="http://schemas.openxmlformats.org/officeDocument/2006/relationships/image" Target="http://1.bp.blogspot.com/-eI8GSFPrbV8/URlHlgWlM0I/AAAAAAAABLE/k9X7HTEP98M/s400/issuearticle194_4.jpg" TargetMode="External"/><Relationship Id="rId4" Type="http://schemas.openxmlformats.org/officeDocument/2006/relationships/image" Target="../media/image99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hyperlink" Target="http://www.fishmailart.com/search/label/artistamp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2.jpeg"/><Relationship Id="rId4" Type="http://schemas.openxmlformats.org/officeDocument/2006/relationships/hyperlink" Target="http://ru.wikipedia.org/wiki/%D0%A3%D0%BE%D1%80%D1%85%D0%BE%D0%BB,_%D0%AD%D0%BD%D0%B4%D0%B8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hyperlink" Target="http://www.fishmailart.com/search/label/%D0%BC%D1%8D%D0%B9%D0%BB-%D0%B0%D1%80%D1%82%20%D0%BA%D0%B0%D1%80%D1%82%D0%BE%D1%87%D0%BA%D0%B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4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ishmailart.com/search/label/%D0%BC%D1%8D%D0%B9%D0%BB-%D0%B0%D1%80%D1%82%20%D0%BE%D0%B1%D1%8A%D0%B5%D0%BA%D1%82" TargetMode="External"/><Relationship Id="rId7" Type="http://schemas.openxmlformats.org/officeDocument/2006/relationships/image" Target="http://www.rustelecom-museum.ru/MediaObjects/Articles/obj7160/Paris.jpg" TargetMode="External"/><Relationship Id="rId2" Type="http://schemas.openxmlformats.org/officeDocument/2006/relationships/hyperlink" Target="http://www.blogger.com/goog_197876083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7.jpeg"/><Relationship Id="rId5" Type="http://schemas.openxmlformats.org/officeDocument/2006/relationships/image" Target="../media/image106.jpeg"/><Relationship Id="rId4" Type="http://schemas.openxmlformats.org/officeDocument/2006/relationships/image" Target="../media/image105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jpeg"/><Relationship Id="rId3" Type="http://schemas.openxmlformats.org/officeDocument/2006/relationships/image" Target="../media/image114.jpeg"/><Relationship Id="rId7" Type="http://schemas.openxmlformats.org/officeDocument/2006/relationships/image" Target="../media/image118.jpe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Содержимое 2"/>
          <p:cNvSpPr>
            <a:spLocks noGrp="1"/>
          </p:cNvSpPr>
          <p:nvPr>
            <p:ph idx="1"/>
          </p:nvPr>
        </p:nvSpPr>
        <p:spPr>
          <a:xfrm>
            <a:off x="539750" y="333375"/>
            <a:ext cx="82296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ГБПОУ СО </a:t>
            </a:r>
          </a:p>
          <a:p>
            <a:pPr algn="ctr">
              <a:buFont typeface="Arial" charset="0"/>
              <a:buNone/>
            </a:pPr>
            <a:r>
              <a:rPr lang="ru-RU" sz="36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«Ртищевский политехнический лицей»</a:t>
            </a:r>
            <a: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400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презентация к внеклассному мероприятию    на тему </a:t>
            </a:r>
            <a:b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Почта без границ</a:t>
            </a:r>
          </a:p>
          <a:p>
            <a:pPr algn="ctr">
              <a:buFont typeface="Arial" charset="0"/>
              <a:buNone/>
            </a:pPr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подготовила преподаватель спецдисциплин по профессии оператор связи:              Одина Юлия Анатольевна </a:t>
            </a:r>
            <a:b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10 декабря 1857 год – выпуск в обращение почтовой марки в России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253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205038"/>
            <a:ext cx="2840038" cy="381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2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1704975"/>
            <a:ext cx="4238625" cy="5153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133600"/>
          </a:xfrm>
        </p:spPr>
        <p:txBody>
          <a:bodyPr/>
          <a:lstStyle/>
          <a:p>
            <a:r>
              <a:rPr lang="ru-RU" sz="3200" smtClean="0">
                <a:solidFill>
                  <a:schemeClr val="tx2"/>
                </a:solidFill>
              </a:rPr>
              <a:t>1845 год- введены знаки почтовой оплаты – штемпельные конверты </a:t>
            </a:r>
            <a:br>
              <a:rPr lang="ru-RU" sz="3200" smtClean="0">
                <a:solidFill>
                  <a:schemeClr val="tx2"/>
                </a:solidFill>
              </a:rPr>
            </a:br>
            <a:r>
              <a:rPr lang="ru-RU" sz="3200" smtClean="0">
                <a:solidFill>
                  <a:schemeClr val="tx2"/>
                </a:solidFill>
              </a:rPr>
              <a:t>1848 год – введены конверты с напечатанными марками для всей России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idx="1"/>
          </p:nvPr>
        </p:nvSpPr>
        <p:spPr>
          <a:xfrm>
            <a:off x="457200" y="3860800"/>
            <a:ext cx="8229600" cy="2265363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3555" name="Picture 5" descr="121800633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459288"/>
            <a:ext cx="2952750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6"/>
          <p:cNvPicPr>
            <a:picLocks noChangeAspect="1" noChangeArrowheads="1"/>
          </p:cNvPicPr>
          <p:nvPr/>
        </p:nvPicPr>
        <p:blipFill>
          <a:blip r:embed="rId3"/>
          <a:srcRect t="8307"/>
          <a:stretch>
            <a:fillRect/>
          </a:stretch>
        </p:blipFill>
        <p:spPr bwMode="auto">
          <a:xfrm>
            <a:off x="5867400" y="2060575"/>
            <a:ext cx="3063875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92500" y="3789363"/>
            <a:ext cx="2706688" cy="157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AutoShape 7"/>
          <p:cNvSpPr>
            <a:spLocks noChangeAspect="1" noChangeArrowheads="1"/>
          </p:cNvSpPr>
          <p:nvPr/>
        </p:nvSpPr>
        <p:spPr bwMode="auto">
          <a:xfrm>
            <a:off x="347663" y="142875"/>
            <a:ext cx="8448675" cy="657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3559" name="Picture 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75350" y="4392613"/>
            <a:ext cx="3168650" cy="246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60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9388" y="2060575"/>
            <a:ext cx="34925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975"/>
          </a:xfrm>
        </p:spPr>
        <p:txBody>
          <a:bodyPr/>
          <a:lstStyle/>
          <a:p>
            <a:r>
              <a:rPr lang="ru-RU" sz="3200" smtClean="0">
                <a:solidFill>
                  <a:schemeClr val="tx2"/>
                </a:solidFill>
              </a:rPr>
              <a:t>1848 год в Петербурге и Москве установлены первые почтовые ящики 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4" descr="34439-536888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4888" y="1628775"/>
            <a:ext cx="28416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nH1mpgWbpf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125538"/>
            <a:ext cx="3338513" cy="435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7" descr="168353359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48038" y="4121150"/>
            <a:ext cx="27368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484438" y="0"/>
            <a:ext cx="6659562" cy="2133600"/>
          </a:xfrm>
        </p:spPr>
        <p:txBody>
          <a:bodyPr/>
          <a:lstStyle/>
          <a:p>
            <a:r>
              <a:rPr lang="ru-RU" sz="2000" b="1" smtClean="0">
                <a:latin typeface="Times New Roman" pitchFamily="18" charset="0"/>
              </a:rPr>
              <a:t>Почта России сегодня это одно из самых сложных и интересных российских предприятий. </a:t>
            </a:r>
            <a:br>
              <a:rPr lang="ru-RU" sz="2000" b="1" smtClean="0">
                <a:latin typeface="Times New Roman" pitchFamily="18" charset="0"/>
              </a:rPr>
            </a:br>
            <a:r>
              <a:rPr lang="ru-RU" sz="2000" b="1" smtClean="0">
                <a:latin typeface="Times New Roman" pitchFamily="18" charset="0"/>
              </a:rPr>
              <a:t>Это, системообразующее предприятие, посредством которого государство реализует свою политику в области обеспечения информационного и экономического единства страны.</a:t>
            </a:r>
            <a:r>
              <a:rPr lang="ru-RU" sz="1400" smtClean="0"/>
              <a:t> </a:t>
            </a:r>
            <a:endParaRPr lang="ru-RU" sz="140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2492375"/>
            <a:ext cx="8594725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0"/>
            <a:ext cx="2481263" cy="2084388"/>
          </a:xfrm>
        </p:spPr>
      </p:pic>
      <p:sp>
        <p:nvSpPr>
          <p:cNvPr id="25604" name="Text Box 5"/>
          <p:cNvSpPr txBox="1">
            <a:spLocks noChangeArrowheads="1"/>
          </p:cNvSpPr>
          <p:nvPr/>
        </p:nvSpPr>
        <p:spPr bwMode="auto">
          <a:xfrm>
            <a:off x="0" y="5229225"/>
            <a:ext cx="91440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latin typeface="Times New Roman" pitchFamily="18" charset="0"/>
              </a:rPr>
              <a:t>Федеральное государственное унитарное предприятие ФГУП «Почта России» создано распоряжением Правительства от 5 сентября 2002 года.      13 февраля 2003 года проведена государственная регистрация предприятия, принят Устав.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1600" b="1" smtClean="0">
                <a:solidFill>
                  <a:schemeClr val="tx2"/>
                </a:solidFill>
                <a:latin typeface="Times New Roman" pitchFamily="18" charset="0"/>
              </a:rPr>
              <a:t>Сегодня Почта России включает в себя 86 филиалов, около 42 000 объектов почтовой связи, оказывающих услуги почтовой связи на всей территории Российской Федерации, включая все города и сельские населенные пункты. Один из самых больших трудовых коллективов почтовых работников – около 380 000 сотрудников. Ежегодно почтовые работники России принимают, обрабатывают и доставляют более 1,5 млрд. писем, 48 млн. посылок и 113 млн. ед. денежных переводов.</a:t>
            </a:r>
            <a:br>
              <a:rPr lang="ru-RU" sz="1600" b="1" smtClean="0">
                <a:solidFill>
                  <a:schemeClr val="tx2"/>
                </a:solidFill>
                <a:latin typeface="Times New Roman" pitchFamily="18" charset="0"/>
              </a:rPr>
            </a:br>
            <a:endParaRPr lang="ru-RU" sz="1600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451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1628775"/>
            <a:ext cx="792162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270375"/>
            <a:ext cx="9144000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2133600"/>
          </a:xfrm>
        </p:spPr>
        <p:txBody>
          <a:bodyPr/>
          <a:lstStyle/>
          <a:p>
            <a:r>
              <a:rPr lang="ru-RU" sz="1500" b="1" smtClean="0">
                <a:solidFill>
                  <a:schemeClr val="tx2"/>
                </a:solidFill>
                <a:latin typeface="Times New Roman" pitchFamily="18" charset="0"/>
              </a:rPr>
              <a:t>Всего Почта предлагает своим клиентам свыше 80 почтовых, финансовых, инфокоммуникационных и прочих услуг. Через почтовые отделения осуществляется доставка пенсий и пособий, а также подписных печатных изданий. В отделениях почтовой связи можно оплатить коммунальные услуги, получить и погасить банковский кредит, обналичить денежные средства с пластиковых карт, оформить страховку, приобрести лотерейные, железнодорожные, авиа- и театральные билеты, а также товары народного потребления. Кроме того, в Пунктах коллективного доступа желающие могут выйти в Интернет, отправить и получить электронную почту, распечатать документ.</a:t>
            </a:r>
            <a:br>
              <a:rPr lang="ru-RU" sz="1500" b="1" smtClean="0">
                <a:solidFill>
                  <a:schemeClr val="tx2"/>
                </a:solidFill>
                <a:latin typeface="Times New Roman" pitchFamily="18" charset="0"/>
              </a:rPr>
            </a:br>
            <a:endParaRPr lang="ru-RU" sz="1500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539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554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5738" y="1844675"/>
            <a:ext cx="5148262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1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84475"/>
            <a:ext cx="3924300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1125538"/>
          </a:xfrm>
        </p:spPr>
        <p:txBody>
          <a:bodyPr/>
          <a:lstStyle/>
          <a:p>
            <a:r>
              <a:rPr lang="ru-RU" sz="1800" b="1" smtClean="0">
                <a:solidFill>
                  <a:schemeClr val="tx2"/>
                </a:solidFill>
              </a:rPr>
              <a:t> </a:t>
            </a:r>
            <a:r>
              <a:rPr lang="ru-RU" sz="3200" b="1" smtClean="0">
                <a:solidFill>
                  <a:schemeClr val="tx2"/>
                </a:solidFill>
                <a:latin typeface="Arial" charset="0"/>
              </a:rPr>
              <a:t>Оператор связи – это лицо почты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840163"/>
            <a:ext cx="4527550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0" y="3667125"/>
            <a:ext cx="4762500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981075"/>
            <a:ext cx="42481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7" descr="bf0ea1c9ef1c2d359382785f4a93782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23850" y="981075"/>
            <a:ext cx="3671888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8674" name="Picture 4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323850" y="260350"/>
            <a:ext cx="4105275" cy="2732088"/>
          </a:xfrm>
        </p:spPr>
      </p:pic>
      <p:pic>
        <p:nvPicPr>
          <p:cNvPr id="2867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429000"/>
            <a:ext cx="42926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500438"/>
            <a:ext cx="4356100" cy="288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6" descr="19179744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60350"/>
            <a:ext cx="4206875" cy="274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969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0"/>
            <a:ext cx="42672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2363" y="260350"/>
            <a:ext cx="3871912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3284538"/>
            <a:ext cx="4383088" cy="338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07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0723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6300788" cy="41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67200" y="3048000"/>
            <a:ext cx="4876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6000" b="1" smtClean="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ПОЧТА БЕЗ ГРАНИЦ</a:t>
            </a:r>
          </a:p>
        </p:txBody>
      </p:sp>
      <p:sp>
        <p:nvSpPr>
          <p:cNvPr id="143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76475"/>
            <a:ext cx="222885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7" descr="%D0%BF%D0%BE%D1%88%D1%82%D0%B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55875" y="1557338"/>
            <a:ext cx="3168650" cy="1989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9" descr="125723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16238" y="3716338"/>
            <a:ext cx="2305050" cy="225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11" descr="pechkin-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7400" y="2349500"/>
            <a:ext cx="32766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4" descr="Изображение 0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63938" y="3429000"/>
            <a:ext cx="2262187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0" name="Picture 5" descr="2902201207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40425" y="4437063"/>
            <a:ext cx="3203575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1" name="Picture 6" descr="2902201206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56325" y="1557338"/>
            <a:ext cx="2987675" cy="226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7" descr="DSCN756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441825"/>
            <a:ext cx="3306763" cy="241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8" descr="DSCN758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1484313"/>
            <a:ext cx="3203575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43213" y="0"/>
            <a:ext cx="3671887" cy="295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2867025"/>
          </a:xfrm>
        </p:spPr>
        <p:txBody>
          <a:bodyPr/>
          <a:lstStyle/>
          <a:p>
            <a:r>
              <a:rPr lang="ru-RU" sz="2400" smtClean="0"/>
              <a:t>Требования к современному оператору связи: прекрасное знание компьютера, и умение работать с людьми, и знание языков, умение управлять собой, личная организованность, активность, инициативность, внимание, собранность, коммуникабельность, уравновешенность, тактичность, вежливость, честность. Оператор связи должен уметь улавливать особенности человека и сделать так, чтобы клиент ушел из отделения связи довольным, с хорошим настроением.</a:t>
            </a:r>
          </a:p>
        </p:txBody>
      </p:sp>
      <p:pic>
        <p:nvPicPr>
          <p:cNvPr id="3379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32363" y="3860800"/>
            <a:ext cx="3995737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500438"/>
            <a:ext cx="4608512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/>
          </p:cNvSpPr>
          <p:nvPr/>
        </p:nvSpPr>
        <p:spPr bwMode="auto">
          <a:xfrm>
            <a:off x="0" y="0"/>
            <a:ext cx="9144000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ru-RU" sz="2400">
                <a:latin typeface="Calibri" pitchFamily="34" charset="0"/>
              </a:rPr>
              <a:t>Проходя, производственную практику в отделениях связи Ртищевского почтамта мы много общаемся с людьми,  нам приходится решать сложные задачи,  учиться и постоянно развиваться.  На почте можно зарабатывать достойно и здесь очень дружный коллектив! А самое  главное  оператор связи соединяет людей и дарит им добрые вести! Поэтому профессия оператор связи  лучше всех! </a:t>
            </a:r>
          </a:p>
        </p:txBody>
      </p:sp>
      <p:pic>
        <p:nvPicPr>
          <p:cNvPr id="34818" name="Picture 9" descr="20170919_1310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2852738"/>
            <a:ext cx="4824412" cy="361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10" descr="20170919_13092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2852738"/>
            <a:ext cx="4716463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11" descr="20170919_13193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2852738"/>
            <a:ext cx="4787900" cy="359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1" name="Picture 12" descr="20170919_132848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11638" y="2852738"/>
            <a:ext cx="4752975" cy="356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3200" smtClean="0">
                <a:latin typeface="Arial" charset="0"/>
              </a:rPr>
              <a:t>Почтовое отправление проходит </a:t>
            </a:r>
            <a:br>
              <a:rPr lang="ru-RU" sz="3200" smtClean="0">
                <a:latin typeface="Arial" charset="0"/>
              </a:rPr>
            </a:br>
            <a:r>
              <a:rPr lang="ru-RU" sz="3200" smtClean="0">
                <a:latin typeface="Arial" charset="0"/>
              </a:rPr>
              <a:t>большой путь, прежде чем дойти </a:t>
            </a:r>
            <a:br>
              <a:rPr lang="ru-RU" sz="3200" smtClean="0">
                <a:latin typeface="Arial" charset="0"/>
              </a:rPr>
            </a:br>
            <a:r>
              <a:rPr lang="ru-RU" sz="3200" smtClean="0">
                <a:latin typeface="Arial" charset="0"/>
              </a:rPr>
              <a:t>от отправителя до адресата</a:t>
            </a:r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0" y="1600200"/>
            <a:ext cx="9144000" cy="4525963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sz="2800" b="1" smtClean="0">
                <a:latin typeface="Arial" charset="0"/>
              </a:rPr>
              <a:t>1. Приём почтовых отправлений от отправителя для дальнейшей отправки их адресату</a:t>
            </a:r>
          </a:p>
        </p:txBody>
      </p:sp>
      <p:pic>
        <p:nvPicPr>
          <p:cNvPr id="35843" name="Picture 5" descr="pos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313" y="4437063"/>
            <a:ext cx="3162300" cy="209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7" descr="nZh2s0BDtw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3800" y="2565400"/>
            <a:ext cx="4140200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9" descr="20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565400"/>
            <a:ext cx="407670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Picture 11" descr="pochta-rossii-uskorit-dostavku-tovarov-iz-kitayski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59113" y="4746625"/>
            <a:ext cx="3168650" cy="211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/>
          </p:cNvSpPr>
          <p:nvPr>
            <p:ph type="title"/>
          </p:nvPr>
        </p:nvSpPr>
        <p:spPr>
          <a:xfrm>
            <a:off x="0" y="260350"/>
            <a:ext cx="9144000" cy="1873250"/>
          </a:xfrm>
        </p:spPr>
        <p:txBody>
          <a:bodyPr/>
          <a:lstStyle/>
          <a:p>
            <a:r>
              <a:rPr lang="ru-RU" sz="3200" smtClean="0">
                <a:latin typeface="Arial" charset="0"/>
              </a:rPr>
              <a:t>2. Сортировка почтовых отправлений по направлению места назначения и по видам (письма, бандероли, посылки)</a:t>
            </a:r>
            <a:br>
              <a:rPr lang="ru-RU" sz="3200" smtClean="0">
                <a:latin typeface="Arial" charset="0"/>
              </a:rPr>
            </a:br>
            <a:endParaRPr lang="ru-RU" sz="3200" smtClean="0">
              <a:latin typeface="Arial" charset="0"/>
            </a:endParaRPr>
          </a:p>
        </p:txBody>
      </p:sp>
      <p:sp>
        <p:nvSpPr>
          <p:cNvPr id="3686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  <p:pic>
        <p:nvPicPr>
          <p:cNvPr id="36867" name="Picture 9" descr="pochta_ross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337050"/>
            <a:ext cx="747712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11" descr="13181523621273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1916113"/>
            <a:ext cx="3117850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13" descr="1326461852_mail-1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62688" y="2205038"/>
            <a:ext cx="28813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15" descr="b_22_6SX528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349500"/>
            <a:ext cx="2663825" cy="177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/>
          <a:lstStyle/>
          <a:p>
            <a:r>
              <a:rPr lang="ru-RU" sz="3200" smtClean="0">
                <a:latin typeface="Arial" charset="0"/>
              </a:rPr>
              <a:t>3. Транспортировка почтовых отправлений различными видами транспорта до места назначения</a:t>
            </a:r>
          </a:p>
        </p:txBody>
      </p:sp>
      <p:sp>
        <p:nvSpPr>
          <p:cNvPr id="3789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ru-RU" smtClean="0">
              <a:latin typeface="Arial" charset="0"/>
            </a:endParaRPr>
          </a:p>
        </p:txBody>
      </p:sp>
      <p:pic>
        <p:nvPicPr>
          <p:cNvPr id="37891" name="Picture 5" descr="auto_pochta_rossii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9700" y="4241800"/>
            <a:ext cx="3924300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7" descr="91038_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59113" y="2781300"/>
            <a:ext cx="306070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9" descr="vertolet_pochty_rossii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5963" y="1268413"/>
            <a:ext cx="3168650" cy="238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4" name="Picture 13" descr="zapusk-poezd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1268413"/>
            <a:ext cx="3384550" cy="2249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5" name="Picture 17" descr="1866d6e4_resizedScaled_817to54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679950"/>
            <a:ext cx="3263900" cy="217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smtClean="0">
                <a:latin typeface="Arial" charset="0"/>
              </a:rPr>
              <a:t>4.  Вручение почтового отправления адресату.</a:t>
            </a:r>
            <a:r>
              <a:rPr lang="ru-RU" sz="4000" smtClean="0"/>
              <a:t> </a:t>
            </a:r>
          </a:p>
        </p:txBody>
      </p:sp>
      <p:sp>
        <p:nvSpPr>
          <p:cNvPr id="38914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8915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1125538"/>
            <a:ext cx="2178050" cy="2954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4484688"/>
            <a:ext cx="3276600" cy="2170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19475" y="1844675"/>
            <a:ext cx="5364163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993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993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223838"/>
            <a:ext cx="5572125" cy="641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Мастерская почтальона Печкина</a:t>
            </a:r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  <a:defRPr/>
            </a:pPr>
            <a:r>
              <a:rPr lang="ru-RU" dirty="0" smtClean="0"/>
              <a:t>1. Разложить письма по месту их назначения (одна стопка в город Балашов, другая в город Ртищево) при этом внимательно прочитывайте адрес отправителя и адресата, если обнаружите нарушения в </a:t>
            </a:r>
            <a:r>
              <a:rPr lang="ru-RU" dirty="0" err="1" smtClean="0"/>
              <a:t>адресовании</a:t>
            </a:r>
            <a:r>
              <a:rPr lang="ru-RU" dirty="0" smtClean="0"/>
              <a:t> письма отложите его.</a:t>
            </a:r>
          </a:p>
          <a:p>
            <a:pPr marL="514350" indent="-514350">
              <a:buFont typeface="Arial" charset="0"/>
              <a:buAutoNum type="arabicPeriod"/>
              <a:defRPr/>
            </a:pP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198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2. После того как все письма рассортированы необходимо оформить ярлык формы ф.11 на котором указывается в каком направлении отправляется постпакет.   Не забудьте расписаться в графе «Заделывал» ведь вы выступаете в роли настоящего оператора связи.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539750" y="549275"/>
            <a:ext cx="8604250" cy="4525963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Цели урока:</a:t>
            </a:r>
          </a:p>
          <a:p>
            <a:r>
              <a:rPr lang="ru-RU" sz="2800" smtClean="0"/>
              <a:t>познакомить студентов с историей и современным состоянием почты; сформировать представление о профессии оператор связи;</a:t>
            </a:r>
          </a:p>
          <a:p>
            <a:r>
              <a:rPr lang="ru-RU" sz="2800" smtClean="0"/>
              <a:t>познакомить студентов с почтовым искусством «Мэйл-арт»;</a:t>
            </a:r>
          </a:p>
          <a:p>
            <a:r>
              <a:rPr lang="ru-RU" sz="2800" smtClean="0"/>
              <a:t>развить познавательную и творческую активность студентов;</a:t>
            </a:r>
          </a:p>
          <a:p>
            <a:r>
              <a:rPr lang="ru-RU" sz="2800" smtClean="0"/>
              <a:t>воспитать активную жизненную позицию, чувства гражданской ответственности за результат своей профессиональной деятельности.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301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mtClean="0"/>
              <a:t>3. Ярлык укладывается поверх пачки писем. Постпакет почти готов, осталось только обвязать его шпагатом. Обвязываем следующим образом: накладываем шпагат поверх стопки писем, перекрещиваем шпагат внизу стопки и завязываем шпагат наверху.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НА ПОЗИЦИИ ДЕВУШКА... ( ОГОНЕК ) ( песни военных лет, видео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6250" y="1125538"/>
            <a:ext cx="8191500" cy="460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4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84313"/>
            <a:ext cx="6227763" cy="4056062"/>
          </a:xfrm>
        </p:spPr>
      </p:pic>
      <p:pic>
        <p:nvPicPr>
          <p:cNvPr id="450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41275"/>
            <a:ext cx="6119812" cy="1443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64163" y="4332288"/>
            <a:ext cx="3779837" cy="2525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1" name="TextBox 5"/>
          <p:cNvSpPr txBox="1">
            <a:spLocks noChangeArrowheads="1"/>
          </p:cNvSpPr>
          <p:nvPr/>
        </p:nvSpPr>
        <p:spPr bwMode="auto">
          <a:xfrm>
            <a:off x="1763713" y="6488113"/>
            <a:ext cx="36004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Памятник военному почтальону</a:t>
            </a:r>
          </a:p>
        </p:txBody>
      </p:sp>
      <p:pic>
        <p:nvPicPr>
          <p:cNvPr id="45062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35713" y="1844675"/>
            <a:ext cx="2808287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32250" y="0"/>
            <a:ext cx="51117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382963"/>
            <a:ext cx="5219700" cy="3475037"/>
          </a:xfrm>
        </p:spPr>
      </p:pic>
      <p:pic>
        <p:nvPicPr>
          <p:cNvPr id="46084" name="Picture 6" descr="original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549275"/>
            <a:ext cx="3529013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5" name="Picture 8" descr="img4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940425" y="3789363"/>
            <a:ext cx="2952750" cy="282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7106" name="Рисунок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16688" y="0"/>
            <a:ext cx="2195512" cy="394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2" descr="https://image.slidesharecdn.com/random-150702082719-lva1-app6891/95/-1-638.jpg?cb=14358257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7050" y="4240213"/>
            <a:ext cx="6076950" cy="261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8" name="Picture 4" descr="http://edu.likenul.com/tw_files2/urls_1/118/d-117895/117895_html_1ef19c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188913"/>
            <a:ext cx="5976938" cy="373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Рисунок 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6700"/>
            <a:ext cx="4127500" cy="187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55650" y="115888"/>
            <a:ext cx="7840663" cy="6613525"/>
          </a:xfrm>
        </p:spPr>
      </p:pic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2555875" y="2420938"/>
            <a:ext cx="3816350" cy="229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eaLnBrk="0" hangingPunct="0">
              <a:tabLst>
                <a:tab pos="2970213" algn="ctr"/>
                <a:tab pos="4133850" algn="l"/>
              </a:tabLst>
            </a:pPr>
            <a:endParaRPr lang="ru-RU" sz="1600" b="1">
              <a:cs typeface="Arial" charset="0"/>
            </a:endParaRP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Всегда будет помнить страна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День майской Великой Победы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Героев своих имена,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Отцов славных наших и дедов!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Пусть мирным всегда будет дом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И небо безоблачным, ясным!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Здоровья, тепла день за днём,</a:t>
            </a:r>
          </a:p>
          <a:p>
            <a:pPr algn="ctr" eaLnBrk="0" hangingPunct="0">
              <a:tabLst>
                <a:tab pos="2970213" algn="ctr"/>
                <a:tab pos="4133850" algn="l"/>
              </a:tabLst>
            </a:pPr>
            <a:r>
              <a:rPr lang="ru-RU" sz="1600" b="1">
                <a:cs typeface="Arial" charset="0"/>
              </a:rPr>
              <a:t>Приятных событий и счастья!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Прямоугольник 1"/>
          <p:cNvSpPr>
            <a:spLocks noChangeArrowheads="1"/>
          </p:cNvSpPr>
          <p:nvPr/>
        </p:nvSpPr>
        <p:spPr bwMode="auto">
          <a:xfrm>
            <a:off x="0" y="549275"/>
            <a:ext cx="8964613" cy="324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baseline="30000">
                <a:latin typeface="Calibri" pitchFamily="34" charset="0"/>
                <a:cs typeface="Arial" charset="0"/>
              </a:rPr>
              <a:t>	</a:t>
            </a:r>
            <a:r>
              <a:rPr lang="ru-RU" sz="4000" b="1" u="sng" baseline="30000">
                <a:latin typeface="Arial Narrow" pitchFamily="34" charset="0"/>
                <a:cs typeface="Arial" charset="0"/>
              </a:rPr>
              <a:t>МЭЙЛ-АРТ</a:t>
            </a:r>
            <a:r>
              <a:rPr lang="ru-RU" sz="4000" b="1" baseline="30000">
                <a:latin typeface="Arial Narrow" pitchFamily="34" charset="0"/>
                <a:cs typeface="Arial" charset="0"/>
              </a:rPr>
              <a:t> (ОТ АНГЛ. «MAIL» - ПОЧТА, «ART» - ИСКУССТВО)- ЭТО НАПРАВЛЕНИЕ СОВРЕМЕННОГО ИСКУССТВА, В РАМКАХ КОТОРОГО ХУДОЖЕСТВЕННЫЕ ПРОИЗВЕДЕНИЯ ПРЕВРАЩАЮТСЯ В ПОЧТОВЫЕ ПОСЛАНИЯ. </a:t>
            </a:r>
          </a:p>
          <a:p>
            <a:pPr algn="ctr"/>
            <a:r>
              <a:rPr lang="ru-RU" sz="2800" b="1" baseline="30000">
                <a:latin typeface="Arial Narrow" pitchFamily="34" charset="0"/>
                <a:cs typeface="Arial" charset="0"/>
              </a:rPr>
              <a:t>	</a:t>
            </a:r>
            <a:endParaRPr lang="ru-RU" sz="2000" baseline="30000">
              <a:cs typeface="Arial" charset="0"/>
            </a:endParaRPr>
          </a:p>
          <a:p>
            <a:endParaRPr lang="ru-RU" sz="2000" baseline="30000">
              <a:cs typeface="Arial" charset="0"/>
            </a:endParaRPr>
          </a:p>
          <a:p>
            <a:r>
              <a:rPr lang="ru-RU" sz="2000" b="1">
                <a:latin typeface="Calibri" pitchFamily="34" charset="0"/>
                <a:cs typeface="Arial" charset="0"/>
              </a:rPr>
              <a:t/>
            </a:r>
            <a:br>
              <a:rPr lang="ru-RU" sz="2000" b="1">
                <a:latin typeface="Calibri" pitchFamily="34" charset="0"/>
                <a:cs typeface="Arial" charset="0"/>
              </a:rPr>
            </a:br>
            <a:endParaRPr lang="ru-RU" sz="2000" b="1">
              <a:latin typeface="Calibri" pitchFamily="34" charset="0"/>
              <a:cs typeface="Arial" charset="0"/>
            </a:endParaRPr>
          </a:p>
        </p:txBody>
      </p:sp>
      <p:grpSp>
        <p:nvGrpSpPr>
          <p:cNvPr id="49154" name="Группа 6"/>
          <p:cNvGrpSpPr>
            <a:grpSpLocks/>
          </p:cNvGrpSpPr>
          <p:nvPr/>
        </p:nvGrpSpPr>
        <p:grpSpPr bwMode="auto">
          <a:xfrm>
            <a:off x="428625" y="2000250"/>
            <a:ext cx="8358188" cy="4308475"/>
            <a:chOff x="539750" y="1954380"/>
            <a:chExt cx="7993063" cy="4527012"/>
          </a:xfrm>
        </p:grpSpPr>
        <p:grpSp>
          <p:nvGrpSpPr>
            <p:cNvPr id="49157" name="Группа 1"/>
            <p:cNvGrpSpPr>
              <a:grpSpLocks/>
            </p:cNvGrpSpPr>
            <p:nvPr/>
          </p:nvGrpSpPr>
          <p:grpSpPr bwMode="auto">
            <a:xfrm>
              <a:off x="539750" y="1954380"/>
              <a:ext cx="7993063" cy="3996557"/>
              <a:chOff x="539552" y="-52471"/>
              <a:chExt cx="7992888" cy="4995906"/>
            </a:xfrm>
          </p:grpSpPr>
          <p:sp>
            <p:nvSpPr>
              <p:cNvPr id="49159" name="Прямоугольник 5"/>
              <p:cNvSpPr>
                <a:spLocks noChangeArrowheads="1"/>
              </p:cNvSpPr>
              <p:nvPr/>
            </p:nvSpPr>
            <p:spPr bwMode="auto">
              <a:xfrm>
                <a:off x="539552" y="-52471"/>
                <a:ext cx="7992888" cy="4851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>
                  <a:solidFill>
                    <a:srgbClr val="C00000"/>
                  </a:solidFill>
                  <a:latin typeface="Calibri" pitchFamily="34" charset="0"/>
                  <a:cs typeface="Arial" charset="0"/>
                </a:endParaRPr>
              </a:p>
            </p:txBody>
          </p:sp>
          <p:sp>
            <p:nvSpPr>
              <p:cNvPr id="49160" name="Прямоугольник 3"/>
              <p:cNvSpPr>
                <a:spLocks noChangeArrowheads="1"/>
              </p:cNvSpPr>
              <p:nvPr/>
            </p:nvSpPr>
            <p:spPr bwMode="auto">
              <a:xfrm>
                <a:off x="2657326" y="4417865"/>
                <a:ext cx="3628503" cy="5255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ru-RU" sz="2000" b="1">
                  <a:solidFill>
                    <a:srgbClr val="000000"/>
                  </a:solidFill>
                  <a:latin typeface="Monotype Corsiva" pitchFamily="66" charset="0"/>
                  <a:cs typeface="Arial" charset="0"/>
                </a:endParaRPr>
              </a:p>
            </p:txBody>
          </p:sp>
        </p:grpSp>
        <p:sp>
          <p:nvSpPr>
            <p:cNvPr id="49158" name="TextBox 4"/>
            <p:cNvSpPr txBox="1">
              <a:spLocks noChangeArrowheads="1"/>
            </p:cNvSpPr>
            <p:nvPr/>
          </p:nvSpPr>
          <p:spPr bwMode="auto">
            <a:xfrm>
              <a:off x="2411760" y="6093296"/>
              <a:ext cx="176660" cy="388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endParaRPr lang="ru-RU" b="1">
                <a:solidFill>
                  <a:srgbClr val="C00000"/>
                </a:solidFill>
                <a:latin typeface="Calibri" pitchFamily="34" charset="0"/>
                <a:cs typeface="Arial" charset="0"/>
              </a:endParaRPr>
            </a:p>
          </p:txBody>
        </p:sp>
      </p:grpSp>
      <p:pic>
        <p:nvPicPr>
          <p:cNvPr id="49155" name="Picture 8" descr="tarkovskie_c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8988" y="2349500"/>
            <a:ext cx="2941637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6" name="Picture 10" descr="z_075dfd4d_cr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2997200"/>
            <a:ext cx="5040313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0178" name="Picture 4" descr="m-Johnson_Ray-1957"/>
          <p:cNvPicPr>
            <a:picLocks noGrp="1" noChangeAspect="1" noChangeArrowheads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50825" y="836613"/>
            <a:ext cx="3767138" cy="5184775"/>
          </a:xfrm>
        </p:spPr>
      </p:pic>
      <p:pic>
        <p:nvPicPr>
          <p:cNvPr id="50179" name="Picture 5" descr="Ray Johnson Artis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573463"/>
            <a:ext cx="4381500" cy="2628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6" descr="Kurly-Murly - Timeline Facebook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8263" y="765175"/>
            <a:ext cx="2919412" cy="224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51202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88913"/>
            <a:ext cx="8229600" cy="59372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baseline="30000" smtClean="0">
                <a:latin typeface="Arial Narrow" pitchFamily="34" charset="0"/>
              </a:rPr>
              <a:t>МЭЙЛ-АРТ - ИСКУССТВО НЕОФИЦИАЛЬНОЕ, НЕКОММЕРЧЕСКОЕ, ДЕМОКРАТИЧНОЕ, ХОТЯ И СОЦИАЛЬНОЕ, </a:t>
            </a:r>
          </a:p>
          <a:p>
            <a:pPr algn="ctr">
              <a:buFont typeface="Arial" charset="0"/>
              <a:buNone/>
            </a:pPr>
            <a:r>
              <a:rPr lang="ru-RU" b="1" baseline="30000" smtClean="0">
                <a:latin typeface="Arial Narrow" pitchFamily="34" charset="0"/>
              </a:rPr>
              <a:t>БЫСТРО РЕАГИРУЮЩЕЕ НА ПРОИСХОДЯЩИЕ В МИРЕ СОБЫТИЯ. </a:t>
            </a:r>
          </a:p>
          <a:p>
            <a:pPr algn="ctr">
              <a:buFont typeface="Arial" charset="0"/>
              <a:buNone/>
            </a:pPr>
            <a:r>
              <a:rPr lang="ru-RU" b="1" baseline="30000" smtClean="0">
                <a:latin typeface="Arial Narrow" pitchFamily="34" charset="0"/>
              </a:rPr>
              <a:t>ОНО ЗАНЯЛО СВОЮ НИШУ В ХУДОЖЕСТВЕННОМ МИРЕ И ЖИВЕТ!</a:t>
            </a:r>
          </a:p>
          <a:p>
            <a:pPr algn="ctr">
              <a:buFont typeface="Arial" charset="0"/>
              <a:buNone/>
            </a:pPr>
            <a:r>
              <a:rPr lang="ru-RU" b="1" baseline="30000" smtClean="0">
                <a:latin typeface="Arial Narrow" pitchFamily="34" charset="0"/>
              </a:rPr>
              <a:t>	СУТЬ МЭЙЛ-АРТА ЗАКЛЮЧАЕТСЯ, ПРЕЖДЕ ВСЕГО, В КОММУНИКАЦИИ ЛЮДЕЙ ПОСРЕДСТВОМ ПОЧТЫ. ОБЩЕНИЕ ВЫРАЖАЕТСЯ В ОБМЕНЕ МИРОВОЗЗРЕНЧЕСКИМИ И ХУДОЖЕСТВЕННЫМИ ИДЕЯМИ, КОТОРЫЕ МОГУТ ВОПЛОЩАТЬСЯ В РАЗЛИЧНЫХ ЖАНРАХ</a:t>
            </a:r>
          </a:p>
          <a:p>
            <a:pPr>
              <a:buFont typeface="Arial" charset="0"/>
              <a:buNone/>
            </a:pPr>
            <a:endParaRPr lang="ru-RU" smtClean="0"/>
          </a:p>
        </p:txBody>
      </p:sp>
      <p:pic>
        <p:nvPicPr>
          <p:cNvPr id="51203" name="Picture 4" descr="http://s2.uploads.ru/t/KSu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67213" y="3429000"/>
            <a:ext cx="45243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4" name="Picture 5" descr="http://s3.uploads.ru/t/TZF6f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9238" y="3511550"/>
            <a:ext cx="4006850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Прямоугольник 1"/>
          <p:cNvSpPr>
            <a:spLocks noChangeArrowheads="1"/>
          </p:cNvSpPr>
          <p:nvPr/>
        </p:nvSpPr>
        <p:spPr bwMode="auto">
          <a:xfrm>
            <a:off x="250825" y="0"/>
            <a:ext cx="864235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600" b="1">
                <a:cs typeface="Arial" charset="0"/>
              </a:rPr>
              <a:t>основные жанры мэйл-арта:</a:t>
            </a:r>
            <a:endParaRPr lang="ru-RU" sz="3600">
              <a:cs typeface="Arial" charset="0"/>
            </a:endParaRPr>
          </a:p>
          <a:p>
            <a:pPr algn="ctr"/>
            <a:r>
              <a:rPr lang="ru-RU" sz="2000" b="1">
                <a:cs typeface="Arial" charset="0"/>
              </a:rPr>
              <a:t>1) </a:t>
            </a:r>
            <a:r>
              <a:rPr lang="ru-RU" sz="2000" b="1">
                <a:cs typeface="Arial" charset="0"/>
                <a:hlinkClick r:id="rId2"/>
              </a:rPr>
              <a:t>мэйл-арт конверт</a:t>
            </a:r>
            <a:r>
              <a:rPr lang="ru-RU" sz="2000" b="1" i="1">
                <a:cs typeface="Arial" charset="0"/>
              </a:rPr>
              <a:t> – конверт как произведение</a:t>
            </a:r>
            <a:r>
              <a:rPr lang="ru-RU" sz="2000" b="1">
                <a:cs typeface="Arial" charset="0"/>
              </a:rPr>
              <a:t>, украшенный рисунками, коллажами, авторскими штампами и любыми другими декоративными элементами (на усмотрение художника).</a:t>
            </a:r>
          </a:p>
        </p:txBody>
      </p:sp>
      <p:pic>
        <p:nvPicPr>
          <p:cNvPr id="52226" name="Picture 3" descr="http://s2.uploads.ru/t/saIpu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7175" y="2133600"/>
            <a:ext cx="4889500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4" descr="http://s3.uploads.ru/t/iu0yP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1628775"/>
            <a:ext cx="3595688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2" descr="http://s2.uploads.ru/t/M6bBk.jpg"/>
          <p:cNvPicPr>
            <a:picLocks noChangeAspect="1" noChangeArrowheads="1"/>
          </p:cNvPicPr>
          <p:nvPr/>
        </p:nvPicPr>
        <p:blipFill>
          <a:blip r:embed="rId5"/>
          <a:srcRect l="3560" t="4161" r="4160" b="5826"/>
          <a:stretch>
            <a:fillRect/>
          </a:stretch>
        </p:blipFill>
        <p:spPr bwMode="auto">
          <a:xfrm>
            <a:off x="323850" y="4221163"/>
            <a:ext cx="3455988" cy="243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AutoShape 4" descr="http://peterburg-rf.ru/media/vystavka-mail-art-book-spb.jpg"/>
          <p:cNvSpPr>
            <a:spLocks noChangeAspect="1" noChangeArrowheads="1"/>
          </p:cNvSpPr>
          <p:nvPr/>
        </p:nvSpPr>
        <p:spPr bwMode="auto">
          <a:xfrm>
            <a:off x="155575" y="-639763"/>
            <a:ext cx="1952625" cy="133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cs typeface="Arial" charset="0"/>
            </a:endParaRPr>
          </a:p>
        </p:txBody>
      </p:sp>
      <p:sp>
        <p:nvSpPr>
          <p:cNvPr id="52230" name="AutoShape 6" descr="http://peterburg-rf.ru/media/vystavka-mail-art-book-spb.jpg"/>
          <p:cNvSpPr>
            <a:spLocks noChangeAspect="1" noChangeArrowheads="1"/>
          </p:cNvSpPr>
          <p:nvPr/>
        </p:nvSpPr>
        <p:spPr bwMode="auto">
          <a:xfrm>
            <a:off x="155575" y="-639763"/>
            <a:ext cx="1952625" cy="1333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ru-RU" sz="3600" smtClean="0">
                <a:latin typeface="Arial" charset="0"/>
              </a:rPr>
              <a:t>Задачи урока:</a:t>
            </a:r>
          </a:p>
          <a:p>
            <a:pPr>
              <a:buFont typeface="Arial" charset="0"/>
              <a:buNone/>
            </a:pPr>
            <a:r>
              <a:rPr lang="ru-RU" smtClean="0"/>
              <a:t>повысить интерес к профессии «Оператор связи», почтовому искусству «Мэйл-арт».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3250" name="Picture 2" descr="C:\Users\HP\Downloads\Мэйл-арт\штампы 1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60350"/>
            <a:ext cx="4464050" cy="3332163"/>
          </a:xfrm>
        </p:spPr>
      </p:pic>
      <p:pic>
        <p:nvPicPr>
          <p:cNvPr id="53251" name="Picture 3" descr="C:\Users\HP\Downloads\Мэйл-арт\card-small-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3716338"/>
            <a:ext cx="4392612" cy="293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2" name="Picture 4" descr="http://1.bp.blogspot.com/-eI8GSFPrbV8/URlHlgWlM0I/AAAAAAAABLE/k9X7HTEP98M/s400/issuearticle194_4.jpg"/>
          <p:cNvPicPr>
            <a:picLocks noChangeAspect="1" noChangeArrowheads="1"/>
          </p:cNvPicPr>
          <p:nvPr/>
        </p:nvPicPr>
        <p:blipFill>
          <a:blip r:embed="rId4" r:link="rId5"/>
          <a:srcRect/>
          <a:stretch>
            <a:fillRect/>
          </a:stretch>
        </p:blipFill>
        <p:spPr bwMode="auto">
          <a:xfrm>
            <a:off x="5795963" y="188913"/>
            <a:ext cx="2344737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2" descr="meyl-art_otkrytka_riity_ikonen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86313" y="4076700"/>
            <a:ext cx="4033837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Rectangle 3"/>
          <p:cNvSpPr>
            <a:spLocks noGrp="1"/>
          </p:cNvSpPr>
          <p:nvPr>
            <p:ph type="body" idx="4294967295"/>
          </p:nvPr>
        </p:nvSpPr>
        <p:spPr>
          <a:xfrm>
            <a:off x="179388" y="260350"/>
            <a:ext cx="8713787" cy="5865813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ru-RU" sz="2000" b="1" smtClean="0">
                <a:latin typeface="Arial" charset="0"/>
              </a:rPr>
              <a:t>2) </a:t>
            </a:r>
            <a:r>
              <a:rPr lang="ru-RU" sz="2000" b="1" smtClean="0">
                <a:latin typeface="Arial" charset="0"/>
                <a:hlinkClick r:id="rId2"/>
              </a:rPr>
              <a:t>артимарка</a:t>
            </a:r>
            <a:r>
              <a:rPr lang="ru-RU" sz="2000" b="1" smtClean="0">
                <a:latin typeface="Arial" charset="0"/>
              </a:rPr>
              <a:t> – авторская (альтернативная) марка, созданная художником с использованием любой техники и материалов. такая марка не является знаком почтовой оплаты (за исключением ситуации, когда художник работает по заказу почтовой системы) и может не содержать обязательные для почтовых марок элементы (номинал, год выпуска, страна).</a:t>
            </a:r>
          </a:p>
          <a:p>
            <a:pPr eaLnBrk="1" hangingPunct="1">
              <a:lnSpc>
                <a:spcPct val="90000"/>
              </a:lnSpc>
            </a:pPr>
            <a:endParaRPr lang="ru-RU" sz="2000" b="1" smtClean="0"/>
          </a:p>
        </p:txBody>
      </p:sp>
      <p:pic>
        <p:nvPicPr>
          <p:cNvPr id="54274" name="Picture 5" descr="Andy-Warhol-Bomb-Hanoi-3_52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1863" y="2205038"/>
            <a:ext cx="2857500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Rectangle 6"/>
          <p:cNvSpPr>
            <a:spLocks noChangeArrowheads="1"/>
          </p:cNvSpPr>
          <p:nvPr/>
        </p:nvSpPr>
        <p:spPr bwMode="auto">
          <a:xfrm>
            <a:off x="250825" y="5734050"/>
            <a:ext cx="5616575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400" b="1" i="1">
                <a:cs typeface="Arial" charset="0"/>
              </a:rPr>
              <a:t>Год рождения художественной марки - 1966 г., </a:t>
            </a:r>
          </a:p>
          <a:p>
            <a:pPr algn="ctr"/>
            <a:r>
              <a:rPr lang="ru-RU" sz="1400" b="1" i="1">
                <a:cs typeface="Arial" charset="0"/>
              </a:rPr>
              <a:t>именно в этом году король американского поп-арта </a:t>
            </a:r>
          </a:p>
          <a:p>
            <a:pPr algn="ctr"/>
            <a:r>
              <a:rPr lang="ru-RU" sz="1400" b="1" i="1">
                <a:cs typeface="Arial" charset="0"/>
                <a:hlinkClick r:id="rId4"/>
              </a:rPr>
              <a:t>Энди Уорхол</a:t>
            </a:r>
            <a:r>
              <a:rPr lang="ru-RU" sz="1400" b="1" i="1">
                <a:cs typeface="Arial" charset="0"/>
              </a:rPr>
              <a:t> создает марку "</a:t>
            </a:r>
            <a:r>
              <a:rPr lang="en-US" sz="1400" b="1" i="1">
                <a:cs typeface="Arial" charset="0"/>
              </a:rPr>
              <a:t>BOMB HANOI</a:t>
            </a:r>
            <a:r>
              <a:rPr lang="ru-RU" sz="1400" b="1" i="1">
                <a:cs typeface="Arial" charset="0"/>
              </a:rPr>
              <a:t>". </a:t>
            </a:r>
          </a:p>
        </p:txBody>
      </p:sp>
      <p:pic>
        <p:nvPicPr>
          <p:cNvPr id="54276" name="Picture 8" descr="Gallery.ru / &amp;Fcy;&amp;ocy;&amp;tcy;&amp;ocy; #5 - ARTiSTAMPs for CATs PARTY - kalendarof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00113" y="2276475"/>
            <a:ext cx="4435475" cy="295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400" b="1" smtClean="0">
                <a:latin typeface="Arial" charset="0"/>
              </a:rPr>
              <a:t>4) </a:t>
            </a:r>
            <a:r>
              <a:rPr lang="ru-RU" sz="2400" b="1" smtClean="0">
                <a:latin typeface="Arial" charset="0"/>
                <a:hlinkClick r:id="rId2"/>
              </a:rPr>
              <a:t>мэйл-арт открытка</a:t>
            </a:r>
            <a:r>
              <a:rPr lang="ru-RU" sz="2400" i="1" smtClean="0">
                <a:latin typeface="Arial" charset="0"/>
              </a:rPr>
              <a:t> (мэйл-арт карточка) </a:t>
            </a:r>
            <a:r>
              <a:rPr lang="ru-RU" sz="2400" smtClean="0">
                <a:latin typeface="Arial" charset="0"/>
              </a:rPr>
              <a:t>– самодельная открытка, отправленная по почте</a:t>
            </a:r>
            <a:r>
              <a:rPr lang="ru-RU" sz="2000" smtClean="0">
                <a:latin typeface="Arial" charset="0"/>
              </a:rPr>
              <a:t>.</a:t>
            </a:r>
          </a:p>
          <a:p>
            <a:pPr eaLnBrk="1" hangingPunct="1"/>
            <a:endParaRPr lang="ru-RU" smtClean="0"/>
          </a:p>
        </p:txBody>
      </p:sp>
      <p:pic>
        <p:nvPicPr>
          <p:cNvPr id="55298" name="Picture 5" descr="x_9c5beae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484313"/>
            <a:ext cx="4946650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299" name="Picture 7" descr="&amp;Mcy;&amp;ecy;&amp;jcy;&amp;lcy; &amp;Acy;&amp;rcy;&amp;tcy; &amp;ocy;&amp;tcy; &amp;Rcy;&amp;icy;&amp;tcy;&amp;tcy;&amp;ycy; &amp;Icy;&amp;kcy;&amp;kcy;&amp;ocy;&amp;ncy;&amp;iecy;&amp;ncy;. &quot; &amp;Acy;&amp;rcy;&amp;khcy;&amp;icy;&amp;tcy;&amp;iecy;&amp;kcy;&amp;tcy;&amp;ucy;&amp;rcy;&amp;acy; &amp;Ucy;&amp;kcy;&amp;rcy;&amp;acy;&amp;icy;&amp;ncy;&amp;y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6463" y="3246438"/>
            <a:ext cx="4256087" cy="331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2400" b="1" smtClean="0">
                <a:latin typeface="Arial" charset="0"/>
              </a:rPr>
              <a:t>5) </a:t>
            </a:r>
            <a:r>
              <a:rPr lang="ru-RU" sz="2400" b="1" smtClean="0">
                <a:latin typeface="Arial" charset="0"/>
                <a:hlinkClick r:id="rId2"/>
              </a:rPr>
              <a:t>мэйл-арт объект</a:t>
            </a:r>
            <a:r>
              <a:rPr lang="ru-RU" sz="2400" smtClean="0">
                <a:latin typeface="Arial" charset="0"/>
                <a:hlinkClick r:id="rId3"/>
              </a:rPr>
              <a:t> </a:t>
            </a:r>
            <a:r>
              <a:rPr lang="ru-RU" sz="2400" smtClean="0">
                <a:latin typeface="Arial" charset="0"/>
              </a:rPr>
              <a:t>– любой предмет или композиция, отправленные по почте; предмет как высказывание</a:t>
            </a:r>
            <a:r>
              <a:rPr lang="ru-RU" sz="2000" smtClean="0">
                <a:latin typeface="Arial" charset="0"/>
              </a:rPr>
              <a:t>.</a:t>
            </a:r>
          </a:p>
          <a:p>
            <a:pPr eaLnBrk="1" hangingPunct="1"/>
            <a:endParaRPr lang="ru-RU" smtClean="0"/>
          </a:p>
        </p:txBody>
      </p:sp>
      <p:pic>
        <p:nvPicPr>
          <p:cNvPr id="56322" name="Picture 5" descr="6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1196975"/>
            <a:ext cx="4176713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7" descr="mail+art+sasha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6463" y="1196975"/>
            <a:ext cx="3962400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7" descr="http://www.rustelecom-museum.ru/MediaObjects/Articles/obj7160/Paris.jpg"/>
          <p:cNvPicPr>
            <a:picLocks noChangeAspect="1" noChangeArrowheads="1"/>
          </p:cNvPicPr>
          <p:nvPr/>
        </p:nvPicPr>
        <p:blipFill>
          <a:blip r:embed="rId6" r:link="rId7"/>
          <a:srcRect/>
          <a:stretch>
            <a:fillRect/>
          </a:stretch>
        </p:blipFill>
        <p:spPr bwMode="auto">
          <a:xfrm>
            <a:off x="3203575" y="3330575"/>
            <a:ext cx="2108200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>
          <a:xfrm>
            <a:off x="0" y="836613"/>
            <a:ext cx="9144000" cy="1223962"/>
          </a:xfrm>
        </p:spPr>
        <p:txBody>
          <a:bodyPr/>
          <a:lstStyle/>
          <a:p>
            <a:pPr eaLnBrk="1" hangingPunct="1">
              <a:defRPr/>
            </a:pPr>
            <a:r>
              <a:rPr lang="ru-RU" cap="small" baseline="30000" dirty="0" smtClean="0"/>
              <a:t>«Искусство  раздвигает  рамки  видения  жизни. </a:t>
            </a:r>
            <a:r>
              <a:rPr lang="ru-RU" cap="small" baseline="30000" dirty="0" err="1" smtClean="0"/>
              <a:t>Mail-art</a:t>
            </a:r>
            <a:r>
              <a:rPr lang="ru-RU" cap="small" baseline="30000" dirty="0" smtClean="0"/>
              <a:t>  раздвигает  рамки  искусства!»</a:t>
            </a:r>
            <a:br>
              <a:rPr lang="ru-RU" cap="small" baseline="30000" dirty="0" smtClean="0"/>
            </a:br>
            <a:r>
              <a:rPr lang="ru-RU" cap="small" baseline="30000" dirty="0" smtClean="0"/>
              <a:t>                                                    </a:t>
            </a:r>
            <a:r>
              <a:rPr lang="ru-RU" sz="3200" cap="small" baseline="30000" dirty="0" smtClean="0"/>
              <a:t>Владимир </a:t>
            </a:r>
            <a:r>
              <a:rPr lang="ru-RU" sz="3200" cap="small" baseline="30000" dirty="0" err="1" smtClean="0"/>
              <a:t>Котляров-ТолстоЙ</a:t>
            </a:r>
            <a:r>
              <a:rPr lang="ru-RU" cap="small" baseline="30000" dirty="0" smtClean="0"/>
              <a:t/>
            </a:r>
            <a:br>
              <a:rPr lang="ru-RU" cap="small" baseline="30000" dirty="0" smtClean="0"/>
            </a:br>
            <a:endParaRPr lang="ru-RU" dirty="0" smtClean="0"/>
          </a:p>
        </p:txBody>
      </p:sp>
      <p:pic>
        <p:nvPicPr>
          <p:cNvPr id="57346" name="Picture 2" descr="C:\Users\HP\Downloads\Мэйл-арт\zem.pn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2133600"/>
            <a:ext cx="5327650" cy="4470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95288" y="260350"/>
            <a:ext cx="8229600" cy="1584325"/>
          </a:xfrm>
        </p:spPr>
        <p:txBody>
          <a:bodyPr/>
          <a:lstStyle/>
          <a:p>
            <a:r>
              <a:rPr lang="ru-RU" sz="3600" smtClean="0"/>
              <a:t>2 октября – День профтехобразования</a:t>
            </a:r>
            <a:br>
              <a:rPr lang="ru-RU" sz="3600" smtClean="0"/>
            </a:br>
            <a:r>
              <a:rPr lang="ru-RU" sz="3600" smtClean="0"/>
              <a:t>5 октября – День учителя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58370" name="Picture 2" descr="https://im0-tub-ru.yandex.net/i?id=f5ba5709dc3989cb4dacab314b2c234c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412875"/>
            <a:ext cx="43846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3" descr="F:\ду\ДУ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068638"/>
            <a:ext cx="45005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79388" y="2133600"/>
            <a:ext cx="4572000" cy="2205038"/>
          </a:xfrm>
        </p:spPr>
        <p:txBody>
          <a:bodyPr/>
          <a:lstStyle/>
          <a:p>
            <a:r>
              <a:rPr lang="ru-RU" sz="3600" b="1" smtClean="0">
                <a:solidFill>
                  <a:schemeClr val="tx2"/>
                </a:solidFill>
              </a:rPr>
              <a:t>Творческое задание: подписать и отправить поздравительные письма-треугольники педагогам и работникам колледжа</a:t>
            </a:r>
          </a:p>
        </p:txBody>
      </p:sp>
      <p:pic>
        <p:nvPicPr>
          <p:cNvPr id="59394" name="Picture 2" descr="http://pokolubichischool.gomel.by/wp-content/uploads/2016/10/7358.970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88913"/>
            <a:ext cx="4321175" cy="618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</a:rPr>
              <a:t>посткроссинг</a:t>
            </a:r>
          </a:p>
        </p:txBody>
      </p:sp>
      <p:sp>
        <p:nvSpPr>
          <p:cNvPr id="60418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604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1196975"/>
            <a:ext cx="7056438" cy="546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258888" y="1268413"/>
            <a:ext cx="6562725" cy="5040312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Летели письма к нам с времен былинных 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На лошадях почтовых и крыльях голубиных.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И с гордостью, с подчеркнутым стараньем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Вручал гонец по адресу посланье.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Сквозь дождь и снег, в военные невзгоды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Почтовый путь страны вовсю работал.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Передавая писем эстафету,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Он приближал Великую Победу.</a:t>
            </a:r>
          </a:p>
          <a:p>
            <a:pPr marL="0" indent="0" algn="ctr">
              <a:lnSpc>
                <a:spcPct val="120000"/>
              </a:lnSpc>
              <a:spcBef>
                <a:spcPts val="0"/>
              </a:spcBef>
              <a:buFont typeface="Arial" charset="0"/>
              <a:buNone/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И в будний день, и в выходной, и в праздник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Порадуют работники Минсвязи: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Подбодрят нас, пришлют привет любимым,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Чтоб быть России целой и единой.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В любом краю, в Карелии, в Сибири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Мы видим почты срочность и мобильность.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И не жалея для людей усилий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Надежность почты славят по России!</a:t>
            </a:r>
          </a:p>
          <a:p>
            <a:pPr>
              <a:lnSpc>
                <a:spcPct val="120000"/>
              </a:lnSpc>
              <a:buFont typeface="Arial" charset="0"/>
              <a:buNone/>
              <a:defRPr/>
            </a:pPr>
            <a:endParaRPr lang="ru-RU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61442" name="Picture 3" descr="http://dz-online.ru/files/news_image/426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6238" y="0"/>
            <a:ext cx="2232025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3" name="Picture 2" descr="https://t1.ftcdn.net/jpg/00/52/00/22/240_F_52002243_SVRZKuCkMps4zD6oiNsJuXLcSv43NYY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77050" y="0"/>
            <a:ext cx="187325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4" descr="http://novosti-dny.com/uploads/posts/2015-05/thumbs/svoi-geroi_933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59563" y="4651375"/>
            <a:ext cx="2484437" cy="186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5" name="Picture 6" descr="http://img0.liveinternet.ru/images/attach/c/6/93/94/93094882_73e53d38564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237972">
            <a:off x="6588125" y="2565400"/>
            <a:ext cx="2276475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6" name="Picture 19" descr="img-20141217121154-56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398596">
            <a:off x="179388" y="5157788"/>
            <a:ext cx="2301875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7" name="Picture 5" descr="pismo-dlya-allyi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9388" y="2708275"/>
            <a:ext cx="2160587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8" name="Picture 9" descr="wpid-qgviF9Z_ec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3850" y="404813"/>
            <a:ext cx="1873250" cy="185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6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755650" y="1773238"/>
            <a:ext cx="7772400" cy="93662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chemeClr val="tx2"/>
                </a:solidFill>
                <a:latin typeface="Arial" charset="0"/>
              </a:rPr>
              <a:t>СПАСИБО </a:t>
            </a:r>
            <a:br>
              <a:rPr lang="ru-RU" sz="4800" b="1" smtClean="0">
                <a:solidFill>
                  <a:schemeClr val="tx2"/>
                </a:solidFill>
                <a:latin typeface="Arial" charset="0"/>
              </a:rPr>
            </a:br>
            <a:r>
              <a:rPr lang="ru-RU" sz="4800" b="1" smtClean="0">
                <a:solidFill>
                  <a:schemeClr val="tx2"/>
                </a:solidFill>
                <a:latin typeface="Arial" charset="0"/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2722562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Днём и ночью, в любое время года, независимо от погодных условий, непрерывным потоком по нашей стране и по всей огромной планете во всех направлениях движется почта: шагает по жарким пустыням, снежным просторам, карабкается в горы, бороздит реки, озёра, моря и океаны, парит или мчится в заоблачные выси, устремляется в космос.</a:t>
            </a:r>
            <a:r>
              <a:rPr lang="ru-RU" sz="2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410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3141663"/>
            <a:ext cx="8229600" cy="29845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7411" name="Picture 6" descr="&amp;ocy;&amp;tcy;&amp;kcy;&amp;rcy;&amp;ycy;&amp;tcy;&amp;kcy;&amp;acy; &amp;dcy;&amp;lcy;&amp;yacy; &amp;dcy;&amp;ncy;&amp;yacy; &amp;pcy;&amp;ocy;&amp;chcy;&amp;tcy;&amp;ycy; - &amp;gcy;&amp;ocy;&amp;lcy;&amp;ucy;&amp;bcy;&amp;softcy; &amp;pcy;&amp;ocy;&amp;chcy;&amp;tcy;&amp;ycy; &amp;mcy;&amp;ocy;&amp;iecy;&amp;jcy; &quot; &amp;Pcy;&amp;ocy;&amp;zcy;&amp;dcy;&amp;rcy;&amp;acy;&amp;vcy;&amp;lcy;&amp;iecy;&amp;ncy;&amp;icy;&amp;yacy; &amp;scy; &amp;dcy;&amp;ncy;&amp;iecy;&amp;mcy; &amp;rcy;&amp;ocy;&amp;zhcy;&amp;dcy;&amp;iecy;&amp;ncy;&amp;icy;&amp;yacy;. &amp;Tcy;&amp;ocy;&amp;scy;&amp;tcy;&amp;ycy;. &amp;Pcy;&amp;ocy;&amp;zcy;&amp;dcy;&amp;rcy;&amp;acy;&amp;vcy;&amp;lcy;&amp;iecy;&amp;ncy;&amp;icy;&amp;yacy; &amp;scy;&amp;ocy; &amp;scy;&amp;vcy;&amp;acy;&amp;dcy;&amp;softcy;&amp;bcy;&amp;ocy;&amp;jcy;. &amp;Pcy;&amp;ocy;&amp;zcy;&amp;dcy;&amp;rcy;&amp;acy;&amp;vcy;&amp;lcy;&amp;iecy;&amp;ncy;&amp;icy;&amp;yacy; &amp;scy; 8 &amp;mcy;&amp;acy;&amp;rcy;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30625"/>
            <a:ext cx="43561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World SMS Ringtones &quot; SE4ever.ru - &amp;Ocy;&amp;kcy;&amp;ucy;&amp;ncy;&amp;icy;&amp;scy;&amp;softcy; &amp;vcy; &amp;mcy;&amp;icy;&amp;rcy; Sony Ericsson &amp;icy; Son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730625"/>
            <a:ext cx="5003800" cy="312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>
          <a:xfrm>
            <a:off x="0" y="0"/>
            <a:ext cx="9144000" cy="2205038"/>
          </a:xfrm>
        </p:spPr>
        <p:txBody>
          <a:bodyPr/>
          <a:lstStyle/>
          <a:p>
            <a:r>
              <a:rPr lang="ru-RU" sz="2400" b="1" smtClean="0">
                <a:latin typeface="Times New Roman" pitchFamily="18" charset="0"/>
              </a:rPr>
              <a:t>С каменного века начинается история обмена известиями. Тогда информация передавалась дымом костров, ударами в сигнальный барабан, звуками труб. </a:t>
            </a:r>
            <a:br>
              <a:rPr lang="ru-RU" sz="2400" b="1" smtClean="0">
                <a:latin typeface="Times New Roman" pitchFamily="18" charset="0"/>
              </a:rPr>
            </a:br>
            <a:r>
              <a:rPr lang="ru-RU" sz="2400" b="1" smtClean="0">
                <a:latin typeface="Times New Roman" pitchFamily="18" charset="0"/>
              </a:rPr>
              <a:t>Позже стали посылать гонцов с устными сообщениями.</a:t>
            </a:r>
            <a:r>
              <a:rPr lang="ru-RU" smtClean="0"/>
              <a:t> </a:t>
            </a:r>
          </a:p>
        </p:txBody>
      </p:sp>
      <p:pic>
        <p:nvPicPr>
          <p:cNvPr id="18434" name="Picture 4" descr="&amp;Scy;.&amp;Fcy;.&amp;Bcy;. &amp;Mcy;&amp;Ocy;&amp;Rcy;&amp;Zcy;&amp;IEcy; -- &amp;Scy;&amp;tcy;&amp;acy;&amp;tcy;&amp;softcy;&amp;icy; -- mobi.r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1775" y="2852738"/>
            <a:ext cx="3240088" cy="197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5" descr="&amp;Ecy;&amp;lcy;&amp;iecy;&amp;kcy;&amp;tcy;&amp;rcy;&amp;ocy;&amp;ncy;&amp;ncy;&amp;acy;&amp;yacy; &amp;kcy;&amp;ncy;&amp;icy;&amp;gcy;&amp;acy; &amp;pcy;&amp;ocy; &amp;icy;&amp;scy;&amp;tcy;&amp;ocy;&amp;rcy;&amp;icy;&amp;icy; &amp;mcy;&amp;acy;&amp;rcy;&amp;ocy;&amp;kcy;. - OLDSTORY.INFO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3"/>
          <a:srcRect/>
          <a:stretch>
            <a:fillRect/>
          </a:stretch>
        </p:blipFill>
        <p:spPr>
          <a:xfrm>
            <a:off x="6084888" y="2420938"/>
            <a:ext cx="3059112" cy="2794000"/>
          </a:xfrm>
        </p:spPr>
      </p:pic>
      <p:pic>
        <p:nvPicPr>
          <p:cNvPr id="18436" name="Picture 7" descr="&amp;Icy;&amp;scy;&amp;tcy;&amp;ocy;&amp;rcy;&amp;icy;&amp;yacy; &amp;Bcy;&amp;icy;&amp;zcy;&amp;ncy;&amp;iecy;&amp;scy;-&amp;Mcy;&amp;iecy;&amp;dcy;&amp;icy;&amp;a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349500"/>
            <a:ext cx="27051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58" name="Rectangle 3"/>
          <p:cNvPicPr>
            <a:picLocks noGrp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42863"/>
            <a:ext cx="5303838" cy="2940050"/>
          </a:xfrm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4300" y="2968625"/>
            <a:ext cx="5049838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38238"/>
          </a:xfrm>
        </p:spPr>
        <p:txBody>
          <a:bodyPr/>
          <a:lstStyle/>
          <a:p>
            <a:r>
              <a:rPr lang="ru-RU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Ямская гоньба</a:t>
            </a:r>
          </a:p>
        </p:txBody>
      </p:sp>
      <p:pic>
        <p:nvPicPr>
          <p:cNvPr id="20482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3727450"/>
            <a:ext cx="4392613" cy="3130550"/>
          </a:xfrm>
        </p:spPr>
      </p:pic>
      <p:pic>
        <p:nvPicPr>
          <p:cNvPr id="20483" name="Picture 4" descr="&amp;Icy;&amp;zcy; &amp;icy;&amp;scy;&amp;tcy;&amp;ocy;&amp;rcy;&amp;icy;&amp;icy; &amp;Pcy;&amp;ocy;&amp;chcy;&amp;tcy;&amp;ycy;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268413"/>
            <a:ext cx="490855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1506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" y="333375"/>
            <a:ext cx="8229600" cy="5792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1268</TotalTime>
  <Words>981</Words>
  <Application>Microsoft Office PowerPoint</Application>
  <PresentationFormat>Экран (4:3)</PresentationFormat>
  <Paragraphs>68</Paragraphs>
  <Slides>49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49</vt:i4>
      </vt:variant>
    </vt:vector>
  </HeadingPairs>
  <TitlesOfParts>
    <vt:vector size="56" baseType="lpstr">
      <vt:lpstr>Arial</vt:lpstr>
      <vt:lpstr>Calibri</vt:lpstr>
      <vt:lpstr>Times New Roman</vt:lpstr>
      <vt:lpstr>Arial Narrow</vt:lpstr>
      <vt:lpstr>Monotype Corsiva</vt:lpstr>
      <vt:lpstr>Cambria</vt:lpstr>
      <vt:lpstr>Тема Office</vt:lpstr>
      <vt:lpstr>Слайд 1</vt:lpstr>
      <vt:lpstr>ПОЧТА БЕЗ ГРАНИЦ</vt:lpstr>
      <vt:lpstr>Слайд 3</vt:lpstr>
      <vt:lpstr>Слайд 4</vt:lpstr>
      <vt:lpstr>Днём и ночью, в любое время года, независимо от погодных условий, непрерывным потоком по нашей стране и по всей огромной планете во всех направлениях движется почта: шагает по жарким пустыням, снежным просторам, карабкается в горы, бороздит реки, озёра, моря и океаны, парит или мчится в заоблачные выси, устремляется в космос. </vt:lpstr>
      <vt:lpstr>С каменного века начинается история обмена известиями. Тогда информация передавалась дымом костров, ударами в сигнальный барабан, звуками труб.  Позже стали посылать гонцов с устными сообщениями. </vt:lpstr>
      <vt:lpstr>Слайд 7</vt:lpstr>
      <vt:lpstr>Ямская гоньба</vt:lpstr>
      <vt:lpstr>Слайд 9</vt:lpstr>
      <vt:lpstr>10 декабря 1857 год – выпуск в обращение почтовой марки в России</vt:lpstr>
      <vt:lpstr>1845 год- введены знаки почтовой оплаты – штемпельные конверты  1848 год – введены конверты с напечатанными марками для всей России</vt:lpstr>
      <vt:lpstr>1848 год в Петербурге и Москве установлены первые почтовые ящики </vt:lpstr>
      <vt:lpstr>Почта России сегодня это одно из самых сложных и интересных российских предприятий.  Это, системообразующее предприятие, посредством которого государство реализует свою политику в области обеспечения информационного и экономического единства страны. </vt:lpstr>
      <vt:lpstr>Сегодня Почта России включает в себя 86 филиалов, около 42 000 объектов почтовой связи, оказывающих услуги почтовой связи на всей территории Российской Федерации, включая все города и сельские населенные пункты. Один из самых больших трудовых коллективов почтовых работников – около 380 000 сотрудников. Ежегодно почтовые работники России принимают, обрабатывают и доставляют более 1,5 млрд. писем, 48 млн. посылок и 113 млн. ед. денежных переводов. </vt:lpstr>
      <vt:lpstr>Всего Почта предлагает своим клиентам свыше 80 почтовых, финансовых, инфокоммуникационных и прочих услуг. Через почтовые отделения осуществляется доставка пенсий и пособий, а также подписных печатных изданий. В отделениях почтовой связи можно оплатить коммунальные услуги, получить и погасить банковский кредит, обналичить денежные средства с пластиковых карт, оформить страховку, приобрести лотерейные, железнодорожные, авиа- и театральные билеты, а также товары народного потребления. Кроме того, в Пунктах коллективного доступа желающие могут выйти в Интернет, отправить и получить электронную почту, распечатать документ. </vt:lpstr>
      <vt:lpstr> Оператор связи – это лицо почты</vt:lpstr>
      <vt:lpstr>Слайд 17</vt:lpstr>
      <vt:lpstr>Слайд 18</vt:lpstr>
      <vt:lpstr>Слайд 19</vt:lpstr>
      <vt:lpstr>Слайд 20</vt:lpstr>
      <vt:lpstr>Требования к современному оператору связи: прекрасное знание компьютера, и умение работать с людьми, и знание языков, умение управлять собой, личная организованность, активность, инициативность, внимание, собранность, коммуникабельность, уравновешенность, тактичность, вежливость, честность. Оператор связи должен уметь улавливать особенности человека и сделать так, чтобы клиент ушел из отделения связи довольным, с хорошим настроением.</vt:lpstr>
      <vt:lpstr>Слайд 22</vt:lpstr>
      <vt:lpstr>Почтовое отправление проходит  большой путь, прежде чем дойти  от отправителя до адресата</vt:lpstr>
      <vt:lpstr>2. Сортировка почтовых отправлений по направлению места назначения и по видам (письма, бандероли, посылки) </vt:lpstr>
      <vt:lpstr>3. Транспортировка почтовых отправлений различными видами транспорта до места назначения</vt:lpstr>
      <vt:lpstr>4.  Вручение почтового отправления адресату. </vt:lpstr>
      <vt:lpstr>Слайд 27</vt:lpstr>
      <vt:lpstr>Мастерская почтальона Печкина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«ИСКУССТВО  РАЗДВИГАЕТ  РАМКИ  ВИДЕНИЯ  ЖИЗНИ. MAIL-ART  РАЗДВИГАЕТ  РАМКИ  ИСКУССТВА!»                                                     ВЛАДИМИР КОТЛЯРОВ-ТОЛСТОЙ </vt:lpstr>
      <vt:lpstr>2 октября – День профтехобразования 5 октября – День учителя </vt:lpstr>
      <vt:lpstr>Творческое задание: подписать и отправить поздравительные письма-треугольники педагогам и работникам колледжа</vt:lpstr>
      <vt:lpstr>посткроссинг</vt:lpstr>
      <vt:lpstr>Слайд 48</vt:lpstr>
      <vt:lpstr>СПАСИБО 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пользователь</cp:lastModifiedBy>
  <cp:revision>87</cp:revision>
  <dcterms:created xsi:type="dcterms:W3CDTF">2013-01-28T19:28:30Z</dcterms:created>
  <dcterms:modified xsi:type="dcterms:W3CDTF">2017-10-31T14:28:56Z</dcterms:modified>
</cp:coreProperties>
</file>