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66" r:id="rId3"/>
    <p:sldId id="268" r:id="rId4"/>
    <p:sldId id="269" r:id="rId5"/>
    <p:sldId id="270" r:id="rId6"/>
    <p:sldId id="277" r:id="rId7"/>
    <p:sldId id="278" r:id="rId8"/>
    <p:sldId id="279" r:id="rId9"/>
    <p:sldId id="280" r:id="rId10"/>
    <p:sldId id="281" r:id="rId11"/>
    <p:sldId id="285" r:id="rId12"/>
    <p:sldId id="286" r:id="rId13"/>
    <p:sldId id="283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6" autoAdjust="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4431A-C6CE-4CDA-BE1E-A39246B79DFD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9D150-E0C2-4220-B9AB-83A65F40D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9D150-E0C2-4220-B9AB-83A65F40D5E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87;&#1077;&#1088;&#1074;&#1072;&#1103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84;&#1086;&#1081;%20&#1079;&#1072;&#1084;&#1086;&#1082;.mp3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77;&#1089;&#1083;&#1080;%20&#1073;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8.png"/><Relationship Id="rId7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3.xml"/><Relationship Id="rId5" Type="http://schemas.openxmlformats.org/officeDocument/2006/relationships/slide" Target="slide4.xml"/><Relationship Id="rId10" Type="http://schemas.openxmlformats.org/officeDocument/2006/relationships/slide" Target="slide10.xml"/><Relationship Id="rId4" Type="http://schemas.openxmlformats.org/officeDocument/2006/relationships/image" Target="../media/image9.jpe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84;&#1086;&#1103;%20&#1076;&#1091;&#1096;&#1072;.mp3" TargetMode="Externa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2.xml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10" Type="http://schemas.openxmlformats.org/officeDocument/2006/relationships/image" Target="../media/image19.png"/><Relationship Id="rId4" Type="http://schemas.openxmlformats.org/officeDocument/2006/relationships/image" Target="../media/image9.jpe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75;&#1086;&#1083;&#1091;&#1073;&#1086;&#1081;%20&#1094;&#1074;&#1077;&#1090;&#1086;&#1082;.mp3" TargetMode="External"/><Relationship Id="rId5" Type="http://schemas.openxmlformats.org/officeDocument/2006/relationships/slide" Target="slide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58;&#1074;&#1086;&#1080;%20&#1091;&#1089;&#1090;&#1072;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audio" Target="file:///F:\&#1087;&#1086;&#1087;&#1088;&#1086;&#1073;&#1086;&#1074;&#1072;&#1090;&#1100;%20&#1086;&#1092;&#1086;&#1088;&#1084;&#1080;&#1090;&#1100;\&#1052;&#1080;&#1088;&#1088;&#1072;\1.mp3" TargetMode="Externa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089;&#1090;&#1088;&#1072;&#1085;&#1072;%20&#1083;&#1102;&#1073;&#1086;&#1074;&#1100;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6;&#1087;&#1088;&#1086;&#1073;&#1086;&#1074;&#1072;&#1090;&#1100;%20&#1086;&#1092;&#1086;&#1088;&#1084;&#1080;&#1090;&#1100;\&#1052;&#1080;&#1088;&#1088;&#1072;\&#1103;%20&#1093;&#1086;&#1095;&#1091;.mp3" TargetMode="Externa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Documents and Settings\user\Рабочий стол\Мирра\ри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333" b="15119"/>
          <a:stretch>
            <a:fillRect/>
          </a:stretch>
        </p:blipFill>
        <p:spPr bwMode="auto">
          <a:xfrm rot="20051721" flipH="1">
            <a:off x="5522785" y="2417747"/>
            <a:ext cx="2665041" cy="2878258"/>
          </a:xfrm>
          <a:prstGeom prst="rect">
            <a:avLst/>
          </a:prstGeom>
          <a:noFill/>
        </p:spPr>
      </p:pic>
      <p:pic>
        <p:nvPicPr>
          <p:cNvPr id="8" name="Picture 6" descr="C:\Documents and Settings\user\Рабочий стол\Мирра\ри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333" b="15119"/>
          <a:stretch>
            <a:fillRect/>
          </a:stretch>
        </p:blipFill>
        <p:spPr bwMode="auto">
          <a:xfrm rot="20051721">
            <a:off x="7002871" y="1372214"/>
            <a:ext cx="1441643" cy="1696051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Мирра\ри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333" b="15119"/>
          <a:stretch>
            <a:fillRect/>
          </a:stretch>
        </p:blipFill>
        <p:spPr bwMode="auto">
          <a:xfrm rot="20051721">
            <a:off x="1551649" y="1862960"/>
            <a:ext cx="3090399" cy="3635764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Мирра\0_1262a1_ac19f29d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533400"/>
            <a:ext cx="4724400" cy="4675188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Мирра\испр.jpeg"/>
          <p:cNvPicPr>
            <a:picLocks noChangeAspect="1" noChangeArrowheads="1"/>
          </p:cNvPicPr>
          <p:nvPr/>
        </p:nvPicPr>
        <p:blipFill>
          <a:blip r:embed="rId5" cstate="print"/>
          <a:srcRect t="10229" b="17877"/>
          <a:stretch>
            <a:fillRect/>
          </a:stretch>
        </p:blipFill>
        <p:spPr bwMode="auto">
          <a:xfrm flipH="1">
            <a:off x="3352800" y="913693"/>
            <a:ext cx="3962400" cy="3925617"/>
          </a:xfrm>
          <a:prstGeom prst="ellipse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657655" y="5105400"/>
            <a:ext cx="7486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Страна грез </a:t>
            </a:r>
          </a:p>
          <a:p>
            <a:pPr algn="ctr"/>
            <a:r>
              <a:rPr lang="ru-RU" sz="4800" b="1" dirty="0" smtClean="0">
                <a:solidFill>
                  <a:srgbClr val="8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Мирры </a:t>
            </a:r>
            <a:r>
              <a:rPr lang="ru-RU" sz="4800" b="1" dirty="0" err="1" smtClean="0">
                <a:solidFill>
                  <a:srgbClr val="8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Лохвицкой</a:t>
            </a:r>
            <a:endParaRPr lang="ru-RU" sz="4800" b="1" dirty="0">
              <a:solidFill>
                <a:srgbClr val="8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1" name="перв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28600" y="60198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152400" y="3429000"/>
            <a:ext cx="3200400" cy="20574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педагог-библиотекарь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Демьяновская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Татьяна Васильевна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«Поспелихинская СОШ № 4»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user\Рабочий стол\Мирра\использовала\ретро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457200"/>
            <a:ext cx="1371600" cy="2047164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001000" y="6248400"/>
            <a:ext cx="990600" cy="381000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Мирра\5.jpeg"/>
          <p:cNvPicPr>
            <a:picLocks noChangeAspect="1" noChangeArrowheads="1"/>
          </p:cNvPicPr>
          <p:nvPr/>
        </p:nvPicPr>
        <p:blipFill>
          <a:blip r:embed="rId3" cstate="print"/>
          <a:srcRect t="16250" r="1316" b="28750"/>
          <a:stretch>
            <a:fillRect/>
          </a:stretch>
        </p:blipFill>
        <p:spPr bwMode="auto">
          <a:xfrm>
            <a:off x="228600" y="304800"/>
            <a:ext cx="4114800" cy="3352800"/>
          </a:xfrm>
          <a:prstGeom prst="roundRect">
            <a:avLst/>
          </a:prstGeom>
          <a:noFill/>
          <a:effectLst>
            <a:glow rad="101600">
              <a:schemeClr val="accent6">
                <a:lumMod val="50000"/>
                <a:alpha val="60000"/>
              </a:schemeClr>
            </a:glo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4572000" y="228600"/>
            <a:ext cx="4343400" cy="58674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Мирра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умерла в возрасте 35 лет.                     Её творчество было признанно современниками и положительно оценено критиками.  Последователем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Мирры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Игорь Северянин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            В советскую эпоху слава поэтессы угасла, так как её любовная, философская, религиозная лирика не могла вписаться в советскую идеологию.  Произведения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Мирры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издавались отдельно более  90 лет.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52400" y="4038600"/>
            <a:ext cx="4267200" cy="2209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Фактически она оказала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гораздо большое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влияние на литературный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мир,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чем об этом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принято говорить.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мой зам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95800" y="60198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77200" y="6324600"/>
            <a:ext cx="914400" cy="304800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4572000" y="228600"/>
            <a:ext cx="4191000" cy="57912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Была ли счастлива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Мирра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где оно было её счастье: в кругу семьи, детей или в стране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Миррелии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она грезила о великой любви? 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Поэтесса прожила недолгую, но яркую жизнь и осталась «золотой звездой» в русской литературе и истории, как сама того хотела.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user\Рабочий стол\Мирра\использовала\мирр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04800"/>
            <a:ext cx="3824840" cy="5791200"/>
          </a:xfrm>
          <a:prstGeom prst="rect">
            <a:avLst/>
          </a:prstGeom>
          <a:noFill/>
        </p:spPr>
      </p:pic>
      <p:pic>
        <p:nvPicPr>
          <p:cNvPr id="7" name="если 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43400" y="58674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382000" y="6172200"/>
            <a:ext cx="609600" cy="5334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4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533400" y="457200"/>
            <a:ext cx="7848600" cy="53340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26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Символизм 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литературно-художественное направление   конца 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начала 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веков. </a:t>
            </a:r>
          </a:p>
          <a:p>
            <a:pPr algn="ctr"/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Представители этого направления использовали символики, недосказанность, намеки, таинственность, загадочность. Основным настроением, улавливаемым символистами, являлся пессимизм, доходящий до отчаянья. Всё «природное» представало лишь «видимостью», не имеющей самостоятельного художественного значения.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Д.Мережковский, А.Белый, А.Блок, З.Гиппиус, К.Бальмонт, В.Брюсов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/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543800" y="6248400"/>
            <a:ext cx="1066800" cy="381000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533400" y="457200"/>
            <a:ext cx="8077200" cy="54864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Эгофутуризм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русское литературное течение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1910-х гг., развившееся в рамках </a:t>
            </a:r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футуризма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     В литературе </a:t>
            </a:r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футуристов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интересовало не столько содержание, сколько форма стихосложения. Они придумывали новые слова, использовали профессиональный жаргон, язык документа, плаката и афиш.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Помимо общего футуристического письма для </a:t>
            </a:r>
            <a:r>
              <a:rPr lang="ru-RU" sz="2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эгофутуризма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характерно культивирование рафинированности ощущений, использование новых иноязычных слов, показное себялюбие.</a:t>
            </a:r>
            <a:r>
              <a:rPr lang="ru-RU" sz="2600" b="1" dirty="0" smtClean="0"/>
              <a:t>.</a:t>
            </a:r>
            <a:endParaRPr lang="ru-RU" sz="2600" b="1" dirty="0"/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7543800" y="6248400"/>
            <a:ext cx="1066800" cy="381000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52400"/>
            <a:ext cx="985838" cy="147140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Рабочий стол\Мирра\ф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64150" r="4214" b="14769"/>
          <a:stretch>
            <a:fillRect/>
          </a:stretch>
        </p:blipFill>
        <p:spPr bwMode="auto">
          <a:xfrm>
            <a:off x="3581400" y="3200400"/>
            <a:ext cx="685800" cy="1319211"/>
          </a:xfrm>
          <a:prstGeom prst="rect">
            <a:avLst/>
          </a:prstGeom>
          <a:noFill/>
        </p:spPr>
      </p:pic>
      <p:sp>
        <p:nvSpPr>
          <p:cNvPr id="10" name="Скругленный прямоугольник 9">
            <a:hlinkClick r:id="rId5" action="ppaction://hlinksldjump"/>
          </p:cNvPr>
          <p:cNvSpPr/>
          <p:nvPr/>
        </p:nvSpPr>
        <p:spPr>
          <a:xfrm>
            <a:off x="4572000" y="609600"/>
            <a:ext cx="2133600" cy="129540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 rot="5400000">
            <a:off x="1562099" y="3162302"/>
            <a:ext cx="1904999" cy="1371599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 rot="5400000">
            <a:off x="6800089" y="1886713"/>
            <a:ext cx="1752601" cy="1331979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 rot="10800000">
            <a:off x="1981200" y="5105399"/>
            <a:ext cx="1676402" cy="1408179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rId9" action="ppaction://hlinksldjump"/>
          </p:cNvPr>
          <p:cNvSpPr/>
          <p:nvPr/>
        </p:nvSpPr>
        <p:spPr>
          <a:xfrm rot="16200000">
            <a:off x="6743700" y="4076700"/>
            <a:ext cx="1752600" cy="121920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10" action="ppaction://hlinksldjump"/>
          </p:cNvPr>
          <p:cNvSpPr/>
          <p:nvPr/>
        </p:nvSpPr>
        <p:spPr>
          <a:xfrm>
            <a:off x="5181600" y="5562600"/>
            <a:ext cx="1638300" cy="106680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>
            <a:hlinkClick r:id="rId11" action="ppaction://hlinksldjump"/>
          </p:cNvPr>
          <p:cNvSpPr/>
          <p:nvPr/>
        </p:nvSpPr>
        <p:spPr>
          <a:xfrm rot="5400000">
            <a:off x="3848100" y="2781300"/>
            <a:ext cx="2971800" cy="2133600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иугольник 17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Мария Александровна </a:t>
            </a:r>
            <a:r>
              <a:rPr lang="ru-RU" sz="2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«Мирра»?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«Я?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Женщина и только!»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590800"/>
            <a:ext cx="985838" cy="1471400"/>
          </a:xfrm>
          <a:prstGeom prst="rect">
            <a:avLst/>
          </a:prstGeom>
          <a:noFill/>
        </p:spPr>
      </p:pic>
      <p:sp>
        <p:nvSpPr>
          <p:cNvPr id="22" name="Пятиугольник 21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«Тайны струн сверкающее пенье…»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162" y="1371600"/>
            <a:ext cx="985838" cy="1471400"/>
          </a:xfrm>
          <a:prstGeom prst="rect">
            <a:avLst/>
          </a:prstGeom>
          <a:noFill/>
        </p:spPr>
      </p:pic>
      <p:sp>
        <p:nvSpPr>
          <p:cNvPr id="24" name="Пятиугольник 23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«Любовь – волшебная страна»?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162" y="3505200"/>
            <a:ext cx="985838" cy="1471400"/>
          </a:xfrm>
          <a:prstGeom prst="rect">
            <a:avLst/>
          </a:prstGeom>
          <a:noFill/>
        </p:spPr>
      </p:pic>
      <p:sp>
        <p:nvSpPr>
          <p:cNvPr id="26" name="Пятиугольник 25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«Один лишь миг, украденный                              у счастья…»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800600"/>
            <a:ext cx="985838" cy="1471400"/>
          </a:xfrm>
          <a:prstGeom prst="rect">
            <a:avLst/>
          </a:prstGeom>
          <a:noFill/>
        </p:spPr>
      </p:pic>
      <p:pic>
        <p:nvPicPr>
          <p:cNvPr id="28" name="Picture 3" descr="C:\Documents and Settings\user\Рабочий стол\Мирра\ретр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5386600"/>
            <a:ext cx="985838" cy="1471400"/>
          </a:xfrm>
          <a:prstGeom prst="rect">
            <a:avLst/>
          </a:prstGeom>
          <a:noFill/>
        </p:spPr>
      </p:pic>
      <p:sp>
        <p:nvSpPr>
          <p:cNvPr id="29" name="Пятиугольник 28"/>
          <p:cNvSpPr/>
          <p:nvPr/>
        </p:nvSpPr>
        <p:spPr>
          <a:xfrm>
            <a:off x="228600" y="609600"/>
            <a:ext cx="4191000" cy="1447800"/>
          </a:xfrm>
          <a:prstGeom prst="homePlat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«Ветер уносит запах мирры…»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lastslide" highlightClick="1"/>
          </p:cNvPr>
          <p:cNvSpPr/>
          <p:nvPr/>
        </p:nvSpPr>
        <p:spPr>
          <a:xfrm>
            <a:off x="7924800" y="6248400"/>
            <a:ext cx="990600" cy="381000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9" grpId="0" animBg="1"/>
      <p:bldP spid="2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381000" y="609600"/>
            <a:ext cx="5257800" cy="5715000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C:\Documents and Settings\user\Рабочий стол\Мирра\ми.jpeg"/>
          <p:cNvPicPr>
            <a:picLocks noChangeAspect="1" noChangeArrowheads="1"/>
          </p:cNvPicPr>
          <p:nvPr/>
        </p:nvPicPr>
        <p:blipFill>
          <a:blip r:embed="rId3" cstate="print"/>
          <a:srcRect t="1636" b="3476"/>
          <a:stretch>
            <a:fillRect/>
          </a:stretch>
        </p:blipFill>
        <p:spPr bwMode="auto">
          <a:xfrm>
            <a:off x="5715000" y="1371600"/>
            <a:ext cx="3041127" cy="4419600"/>
          </a:xfrm>
          <a:prstGeom prst="roundRect">
            <a:avLst/>
          </a:prstGeom>
          <a:noFill/>
          <a:effectLst>
            <a:glow rad="101600">
              <a:schemeClr val="accent6">
                <a:lumMod val="50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762000" y="1295400"/>
            <a:ext cx="4271218" cy="472437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Мария Александровна </a:t>
            </a:r>
            <a:r>
              <a:rPr lang="ru-RU" sz="23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3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    русская поэтесса, подписывающаяся     псевдонимом </a:t>
            </a:r>
            <a:r>
              <a:rPr lang="ru-RU" sz="23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«Мирра </a:t>
            </a:r>
            <a:r>
              <a:rPr lang="ru-RU" sz="23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3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представляющая первую волну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символизма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Многие исследователи считают ее основоположницей русской «женской поэзии» </a:t>
            </a:r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века, открывшей путь                    </a:t>
            </a:r>
            <a:r>
              <a:rPr lang="ru-RU" sz="23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А. Ахматовой и                               М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Цветаевой.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7772400" y="5943600"/>
            <a:ext cx="813816" cy="6858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моя ду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410200" y="57912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Мирра\мирра рас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247159" cy="1905000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962400" y="304800"/>
            <a:ext cx="5029200" cy="21336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драгоценное благовоние, древний символ любви и смерти. Греческое название его – </a:t>
            </a: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«смирна».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Смирна, наряду с золотом и ладаном являлась одним из даров, принесенных волхвами младенцу Христу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4238" y="2819400"/>
            <a:ext cx="4547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История псевдонима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219200" y="3657600"/>
            <a:ext cx="6629400" cy="2590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Существует семейная легенда, согласно которой, умирая, прадед 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Кондрат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Лохвицкий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произнес слова: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«ветер уносит запах мирры…»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Мария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решила взять новое имя, узнав об этом предании.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001000" y="5943600"/>
            <a:ext cx="813816" cy="6858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Мирра\му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0"/>
            <a:ext cx="3219719" cy="3810000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810000" y="381000"/>
            <a:ext cx="5181600" cy="5638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Мария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родилась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19 ноября 1869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в Петербурге в дворянской семье. Мать – обрусевшая француженка, отец –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Лохвицкий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профессором права. Младшая сестра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Марии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Надежда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возьмет себе псевдоним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«Тэффи»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станет писателем-сатириком.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закончила Александровский институт в Москве, в 21 год вышла замуж за архитектора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Евгения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Жибера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родив ему пять сыновей.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Documents and Settings\user\Рабочий стол\Мирра\ф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64150" r="4214" b="14769"/>
          <a:stretch>
            <a:fillRect/>
          </a:stretch>
        </p:blipFill>
        <p:spPr bwMode="auto">
          <a:xfrm>
            <a:off x="1524000" y="4800600"/>
            <a:ext cx="685800" cy="1319211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Мирра\мирра 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"/>
            <a:ext cx="4457700" cy="5181600"/>
          </a:xfrm>
          <a:prstGeom prst="roundRect">
            <a:avLst/>
          </a:prstGeom>
          <a:noFill/>
        </p:spPr>
      </p:pic>
      <p:pic>
        <p:nvPicPr>
          <p:cNvPr id="7" name="Picture 4" descr="C:\Documents and Settings\user\Рабочий стол\Мирра\Скриншоты\Рисунок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04800"/>
            <a:ext cx="4041775" cy="3965889"/>
          </a:xfrm>
          <a:prstGeom prst="rect">
            <a:avLst/>
          </a:prstGeom>
          <a:noFill/>
        </p:spPr>
      </p:pic>
      <p:pic>
        <p:nvPicPr>
          <p:cNvPr id="8" name="Picture 3" descr="C:\Documents and Settings\user\Рабочий стол\Мирра\Скриншоты\2017-10-10_14-03-20.png"/>
          <p:cNvPicPr>
            <a:picLocks noChangeAspect="1" noChangeArrowheads="1"/>
          </p:cNvPicPr>
          <p:nvPr/>
        </p:nvPicPr>
        <p:blipFill>
          <a:blip r:embed="rId7" cstate="print"/>
          <a:srcRect l="23077" t="17391" r="25753" b="15719"/>
          <a:stretch>
            <a:fillRect/>
          </a:stretch>
        </p:blipFill>
        <p:spPr bwMode="auto">
          <a:xfrm>
            <a:off x="4495800" y="381000"/>
            <a:ext cx="3886200" cy="3810000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Picture 5" descr="C:\Documents and Settings\user\Рабочий стол\Мирра\Скриншоты\2017-10-10_14-03-48.png"/>
          <p:cNvPicPr>
            <a:picLocks noChangeAspect="1" noChangeArrowheads="1"/>
          </p:cNvPicPr>
          <p:nvPr/>
        </p:nvPicPr>
        <p:blipFill>
          <a:blip r:embed="rId8" cstate="print"/>
          <a:srcRect l="23077" t="17949" r="25962" b="15385"/>
          <a:stretch>
            <a:fillRect/>
          </a:stretch>
        </p:blipFill>
        <p:spPr bwMode="auto">
          <a:xfrm>
            <a:off x="4495800" y="381000"/>
            <a:ext cx="3884735" cy="3811438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Picture 6" descr="C:\Documents and Settings\user\Рабочий стол\Мирра\Скриншоты\2017-10-10_14-04-12.png"/>
          <p:cNvPicPr>
            <a:picLocks noChangeAspect="1" noChangeArrowheads="1"/>
          </p:cNvPicPr>
          <p:nvPr/>
        </p:nvPicPr>
        <p:blipFill>
          <a:blip r:embed="rId9" cstate="print"/>
          <a:srcRect l="23077" t="17949" r="25962" b="15385"/>
          <a:stretch>
            <a:fillRect/>
          </a:stretch>
        </p:blipFill>
        <p:spPr bwMode="auto">
          <a:xfrm>
            <a:off x="4419600" y="304800"/>
            <a:ext cx="3962400" cy="3887638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1" name="Picture 2" descr="C:\Documents and Settings\user\Рабочий стол\Мирра\Скриншоты\2017-10-10_14-04-41.png"/>
          <p:cNvPicPr>
            <a:picLocks noChangeAspect="1" noChangeArrowheads="1"/>
          </p:cNvPicPr>
          <p:nvPr/>
        </p:nvPicPr>
        <p:blipFill>
          <a:blip r:embed="rId10" cstate="print"/>
          <a:srcRect l="23734" t="17721" r="25949" b="15190"/>
          <a:stretch>
            <a:fillRect/>
          </a:stretch>
        </p:blipFill>
        <p:spPr bwMode="auto">
          <a:xfrm>
            <a:off x="4419600" y="1143000"/>
            <a:ext cx="3962400" cy="3962400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Мирра\Лохвицкая Мир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533400"/>
            <a:ext cx="3250720" cy="3657600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810000" y="381000"/>
            <a:ext cx="5181600" cy="5638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 из главных достоинств творчества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Мирры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всегда был легкий и мелодичный стих,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первый ее сборник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(1986) был отмечен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Пушкинской премией Академии наук.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Весьма популярная лирика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привлекала внимание многих композиторов. На музыку положено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89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 стихотворений, многие из них неоднократно.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голубой цвет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66800" y="45720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229600" y="6096000"/>
            <a:ext cx="685800" cy="5334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8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user\Рабочий стол\Мирра\мирр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304800"/>
            <a:ext cx="2647950" cy="3423612"/>
          </a:xfrm>
          <a:prstGeom prst="roundRect">
            <a:avLst/>
          </a:prstGeom>
          <a:noFill/>
          <a:effectLst>
            <a:glow rad="101600">
              <a:schemeClr val="accent6">
                <a:lumMod val="50000"/>
                <a:alpha val="60000"/>
              </a:schemeClr>
            </a:glow>
          </a:effectLst>
        </p:spPr>
      </p:pic>
      <p:pic>
        <p:nvPicPr>
          <p:cNvPr id="2053" name="Picture 5" descr="C:\Documents and Settings\user\Рабочий стол\Мирра\бальмонт.jpe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352800"/>
            <a:ext cx="2390775" cy="3089832"/>
          </a:xfrm>
          <a:prstGeom prst="roundRect">
            <a:avLst/>
          </a:prstGeom>
          <a:noFill/>
          <a:effectLst>
            <a:glow rad="101600">
              <a:schemeClr val="accent6">
                <a:lumMod val="50000"/>
                <a:alpha val="60000"/>
              </a:schemeClr>
            </a:glow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609600" y="228600"/>
            <a:ext cx="4953000" cy="2590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Мирра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обладала большим поэтическим дарованием. Ее стихи отличались блеском метафор, музыкальностью, эмоциональной насыщенностью.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124200" y="3886200"/>
            <a:ext cx="4953000" cy="25908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своих стихах она прославляла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любовь,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никогда не умирающую, расцветающую в полной и совершенной силе в вечности.  С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Константином Бальмонтом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 связывала поэтическая дружба.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77200" y="6324600"/>
            <a:ext cx="914400" cy="304800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Твои ус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562600" y="32766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рана любов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81000" y="6172200"/>
            <a:ext cx="304800" cy="304800"/>
          </a:xfrm>
          <a:prstGeom prst="rect">
            <a:avLst/>
          </a:prstGeom>
          <a:ln>
            <a:noFill/>
          </a:ln>
        </p:spPr>
      </p:pic>
      <p:pic>
        <p:nvPicPr>
          <p:cNvPr id="3074" name="Picture 2" descr="C:\Documents and Settings\user\Рабочий стол\Мирра\бальм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457200"/>
            <a:ext cx="3764026" cy="5562600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52400" y="457200"/>
            <a:ext cx="4724400" cy="55626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К. Бальмонт и М.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познакомились в Крыму, предположительно в 1895 году. Сближение было предопределено общностью творческих принципов и представлений двух поэтов; вскоре вспыхнула и «искра взаимного чувства», реализовавшегося в поэтической переписке.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Бальмонт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стихах поэтессы стал «Лионелем», юношей с кудрями «цвета спелой ржи» и  глазами «зеленовато-синими, как море».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8305800" y="6172200"/>
            <a:ext cx="685800" cy="5334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61722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32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Мирра\bio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228600"/>
            <a:ext cx="3657600" cy="2773478"/>
          </a:xfrm>
          <a:prstGeom prst="roundRect">
            <a:avLst/>
          </a:prstGeom>
          <a:noFill/>
          <a:effectLst>
            <a:glow rad="101600">
              <a:schemeClr val="accent6">
                <a:lumMod val="50000"/>
                <a:alpha val="40000"/>
              </a:schemeClr>
            </a:glo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4572000" y="533400"/>
            <a:ext cx="4343400" cy="54102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Есть что-то мистическое как в поэзии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Мирры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так и в ее судьбе. Это было замечено сразу после смерти поэтессы. «Молодою ждала умереть… И она умерла молодой», - писал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Игорь Северянин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(перефразируя известные её строки), самый благодарный поклонник творчества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Мирры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Мистикой проникнуто и само имя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«Мирра»,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олицетворяющее любовь и смерть.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Documents and Settings\user\Рабочий стол\Мирра\северянин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352800"/>
            <a:ext cx="2438400" cy="3048000"/>
          </a:xfrm>
          <a:prstGeom prst="roundRect">
            <a:avLst/>
          </a:prstGeom>
          <a:noFill/>
          <a:effectLst>
            <a:glow rad="101600">
              <a:schemeClr val="accent6">
                <a:lumMod val="75000"/>
                <a:alpha val="40000"/>
              </a:schemeClr>
            </a:glow>
          </a:effectLst>
        </p:spPr>
      </p:pic>
      <p:pic>
        <p:nvPicPr>
          <p:cNvPr id="5" name="я хоч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29200" y="6096000"/>
            <a:ext cx="304800" cy="30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153400" y="6096000"/>
            <a:ext cx="685800" cy="53340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04800" y="3200400"/>
            <a:ext cx="4038600" cy="3200400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Игоря Северянина Мирра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Лохвицкая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была Прекрасной Дамой, благодаря ему имя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Лохвицкой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попало в декларации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эгофутуристов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 их предшественницы.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735</Words>
  <Application>Microsoft Office PowerPoint</Application>
  <PresentationFormat>Экран (4:3)</PresentationFormat>
  <Paragraphs>47</Paragraphs>
  <Slides>13</Slides>
  <Notes>1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116</cp:revision>
  <dcterms:modified xsi:type="dcterms:W3CDTF">2023-04-11T05:10:00Z</dcterms:modified>
</cp:coreProperties>
</file>