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6" r:id="rId5"/>
    <p:sldId id="261" r:id="rId6"/>
    <p:sldId id="263" r:id="rId7"/>
    <p:sldId id="264" r:id="rId8"/>
    <p:sldId id="265" r:id="rId9"/>
    <p:sldId id="267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27A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689C-E2B6-4BD0-AC43-3D8E5CA1D70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FE51-09C9-48BA-B3BA-1CD9A648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689C-E2B6-4BD0-AC43-3D8E5CA1D70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FE51-09C9-48BA-B3BA-1CD9A648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689C-E2B6-4BD0-AC43-3D8E5CA1D70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FE51-09C9-48BA-B3BA-1CD9A648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689C-E2B6-4BD0-AC43-3D8E5CA1D70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FE51-09C9-48BA-B3BA-1CD9A648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689C-E2B6-4BD0-AC43-3D8E5CA1D70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FE51-09C9-48BA-B3BA-1CD9A648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689C-E2B6-4BD0-AC43-3D8E5CA1D70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FE51-09C9-48BA-B3BA-1CD9A648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689C-E2B6-4BD0-AC43-3D8E5CA1D70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FE51-09C9-48BA-B3BA-1CD9A648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689C-E2B6-4BD0-AC43-3D8E5CA1D70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FE51-09C9-48BA-B3BA-1CD9A648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689C-E2B6-4BD0-AC43-3D8E5CA1D70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FE51-09C9-48BA-B3BA-1CD9A648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689C-E2B6-4BD0-AC43-3D8E5CA1D70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FE51-09C9-48BA-B3BA-1CD9A648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689C-E2B6-4BD0-AC43-3D8E5CA1D70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C81FE51-09C9-48BA-B3BA-1CD9A648F2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BB689C-E2B6-4BD0-AC43-3D8E5CA1D70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81FE51-09C9-48BA-B3BA-1CD9A648F2F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hyperlink" Target="https://vnclip.net/video/H92GDgRj0CU/%D0%BC%D1%83%D0%BB%D1%8C%D1%82%D0%B8%D0%BA%D0%B8-%D0%BF%D1%80%D0%BE-%D0%BC%D0%B0%D1%88%D0%B8%D0%BD%D0%BA%D0%B8-%D0%B0%D0%B2%D1%82%D0%BE%D0%B7%D0%B0%D0%B2%D0%BE%D0%B4-%D0%BA%D0%B0%D0%BA-%D0%B4%D0%B5%D0%BB%D0%B0%D1%8E%D1%25" TargetMode="External"/><Relationship Id="rId18" Type="http://schemas.openxmlformats.org/officeDocument/2006/relationships/image" Target="../media/image9.png"/><Relationship Id="rId26" Type="http://schemas.openxmlformats.org/officeDocument/2006/relationships/slide" Target="slide4.xml"/><Relationship Id="rId3" Type="http://schemas.openxmlformats.org/officeDocument/2006/relationships/slide" Target="slide2.xml"/><Relationship Id="rId21" Type="http://schemas.openxmlformats.org/officeDocument/2006/relationships/image" Target="../media/image10.jpeg"/><Relationship Id="rId7" Type="http://schemas.openxmlformats.org/officeDocument/2006/relationships/hyperlink" Target="edet%20letaet.ppt" TargetMode="External"/><Relationship Id="rId12" Type="http://schemas.openxmlformats.org/officeDocument/2006/relationships/image" Target="../media/image5.jpeg"/><Relationship Id="rId17" Type="http://schemas.openxmlformats.org/officeDocument/2006/relationships/image" Target="../media/image8.png"/><Relationship Id="rId25" Type="http://schemas.openxmlformats.org/officeDocument/2006/relationships/image" Target="../media/image13.jpeg"/><Relationship Id="rId2" Type="http://schemas.openxmlformats.org/officeDocument/2006/relationships/image" Target="../media/image2.jpeg"/><Relationship Id="rId16" Type="http://schemas.openxmlformats.org/officeDocument/2006/relationships/image" Target="../media/image7.png"/><Relationship Id="rId20" Type="http://schemas.openxmlformats.org/officeDocument/2006/relationships/slide" Target="slide8.xml"/><Relationship Id="rId1" Type="http://schemas.openxmlformats.org/officeDocument/2006/relationships/slideLayout" Target="../slideLayouts/slideLayout6.xml"/><Relationship Id="rId6" Type="http://schemas.openxmlformats.org/officeDocument/2006/relationships/hyperlink" Target="edet%20plavaet%20letit/&#1091;&#1075;&#1072;&#1076;&#1072;&#1081;%20&#1079;&#1074;&#1091;&#1082;.ppt" TargetMode="External"/><Relationship Id="rId11" Type="http://schemas.openxmlformats.org/officeDocument/2006/relationships/hyperlink" Target="https://www.youtube.com/watch?time_continue=392&amp;v=fMxkaMc8C2w&amp;feature=emb_logo" TargetMode="External"/><Relationship Id="rId24" Type="http://schemas.openxmlformats.org/officeDocument/2006/relationships/image" Target="../media/image12.jpeg"/><Relationship Id="rId5" Type="http://schemas.openxmlformats.org/officeDocument/2006/relationships/hyperlink" Target="https://nukadeti.ru/skazki/pro-mashinki" TargetMode="External"/><Relationship Id="rId15" Type="http://schemas.openxmlformats.org/officeDocument/2006/relationships/slide" Target="slide3.xml"/><Relationship Id="rId23" Type="http://schemas.openxmlformats.org/officeDocument/2006/relationships/hyperlink" Target="https://www.youtube.com/watch?time_continue=2&amp;v=zc8h-yQOOxk&amp;feature=emb_logo" TargetMode="External"/><Relationship Id="rId10" Type="http://schemas.openxmlformats.org/officeDocument/2006/relationships/image" Target="../media/image4.png"/><Relationship Id="rId19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image" Target="../media/image3.png"/><Relationship Id="rId14" Type="http://schemas.openxmlformats.org/officeDocument/2006/relationships/image" Target="../media/image6.jpeg"/><Relationship Id="rId22" Type="http://schemas.openxmlformats.org/officeDocument/2006/relationships/image" Target="../media/image11.png"/><Relationship Id="rId27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3.xml"/><Relationship Id="rId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slide" Target="slide8.xml"/><Relationship Id="rId4" Type="http://schemas.openxmlformats.org/officeDocument/2006/relationships/image" Target="../media/image4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9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TI\Desktop\икт оэр\Favorite-and-Least-Favorite-Mode-of-Transportation-ft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1484784"/>
            <a:ext cx="5415002" cy="33843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5400600" cy="49266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Транспорт вокруг нас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8" name="Группа 47"/>
          <p:cNvGrpSpPr/>
          <p:nvPr/>
        </p:nvGrpSpPr>
        <p:grpSpPr>
          <a:xfrm>
            <a:off x="6372200" y="1484784"/>
            <a:ext cx="2592288" cy="648072"/>
            <a:chOff x="6372200" y="1700808"/>
            <a:chExt cx="2592288" cy="648072"/>
          </a:xfrm>
        </p:grpSpPr>
        <p:sp>
          <p:nvSpPr>
            <p:cNvPr id="28" name="Скругленный прямоугольник 27">
              <a:hlinkClick r:id="rId3" action="ppaction://hlinksldjump"/>
            </p:cNvPr>
            <p:cNvSpPr/>
            <p:nvPr/>
          </p:nvSpPr>
          <p:spPr>
            <a:xfrm>
              <a:off x="6372200" y="1700808"/>
              <a:ext cx="2592288" cy="6480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>
              <a:hlinkClick r:id="rId3" action="ppaction://hlinksldjump"/>
            </p:cNvPr>
            <p:cNvSpPr txBox="1"/>
            <p:nvPr/>
          </p:nvSpPr>
          <p:spPr>
            <a:xfrm>
              <a:off x="6524688" y="1793390"/>
              <a:ext cx="2126374" cy="474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Виды транспорта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467544" y="2492896"/>
            <a:ext cx="2448272" cy="504056"/>
            <a:chOff x="2843808" y="2564904"/>
            <a:chExt cx="2448272" cy="504056"/>
          </a:xfrm>
        </p:grpSpPr>
        <p:sp>
          <p:nvSpPr>
            <p:cNvPr id="27" name="Скругленный прямоугольник 26">
              <a:hlinkClick r:id="rId4" action="ppaction://hlinksldjump"/>
            </p:cNvPr>
            <p:cNvSpPr/>
            <p:nvPr/>
          </p:nvSpPr>
          <p:spPr>
            <a:xfrm>
              <a:off x="2843808" y="2564904"/>
              <a:ext cx="2448272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52667" y="2636912"/>
              <a:ext cx="10189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Загадки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0" name="Группа 59"/>
          <p:cNvGrpSpPr/>
          <p:nvPr/>
        </p:nvGrpSpPr>
        <p:grpSpPr>
          <a:xfrm>
            <a:off x="7380312" y="3429000"/>
            <a:ext cx="1512168" cy="432048"/>
            <a:chOff x="7380312" y="3429000"/>
            <a:chExt cx="1512168" cy="432048"/>
          </a:xfrm>
        </p:grpSpPr>
        <p:sp>
          <p:nvSpPr>
            <p:cNvPr id="25" name="Скругленный прямоугольник 24">
              <a:hlinkClick r:id="rId5"/>
            </p:cNvPr>
            <p:cNvSpPr/>
            <p:nvPr/>
          </p:nvSpPr>
          <p:spPr>
            <a:xfrm>
              <a:off x="7380312" y="3429000"/>
              <a:ext cx="1512168" cy="43204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80312" y="3429000"/>
              <a:ext cx="1231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Почитаем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611560" y="4725144"/>
            <a:ext cx="2448272" cy="504056"/>
            <a:chOff x="611560" y="4725144"/>
            <a:chExt cx="2448272" cy="504056"/>
          </a:xfrm>
        </p:grpSpPr>
        <p:sp>
          <p:nvSpPr>
            <p:cNvPr id="35" name="Скругленный прямоугольник 34">
              <a:hlinkClick r:id="rId6" action="ppaction://hlinkpres?slideindex=1&amp;slidetitle="/>
            </p:cNvPr>
            <p:cNvSpPr/>
            <p:nvPr/>
          </p:nvSpPr>
          <p:spPr>
            <a:xfrm>
              <a:off x="611560" y="4725144"/>
              <a:ext cx="2448272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>
              <a:hlinkClick r:id="rId7" action="ppaction://hlinkpres?slideindex=1&amp;slidetitle="/>
            </p:cNvPr>
            <p:cNvSpPr txBox="1"/>
            <p:nvPr/>
          </p:nvSpPr>
          <p:spPr>
            <a:xfrm>
              <a:off x="611560" y="4797152"/>
              <a:ext cx="23630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Едет</a:t>
              </a:r>
              <a:r>
                <a:rPr lang="ru-RU" dirty="0" smtClean="0">
                  <a:solidFill>
                    <a:schemeClr val="bg1"/>
                  </a:solidFill>
                  <a:hlinkClick r:id="rId7" action="ppaction://hlinkpres?slideindex=1&amp;slidetitle="/>
                </a:rPr>
                <a:t>,</a:t>
              </a:r>
              <a:r>
                <a:rPr lang="ru-RU" dirty="0" smtClean="0">
                  <a:solidFill>
                    <a:schemeClr val="bg1"/>
                  </a:solidFill>
                </a:rPr>
                <a:t> плавает, летает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Скругленный прямоугольник 40">
            <a:hlinkClick r:id="rId8" action="ppaction://hlinksldjump"/>
          </p:cNvPr>
          <p:cNvSpPr/>
          <p:nvPr/>
        </p:nvSpPr>
        <p:spPr>
          <a:xfrm>
            <a:off x="467544" y="3573016"/>
            <a:ext cx="244827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Составь рассказ</a:t>
            </a:r>
            <a:endParaRPr lang="ru-RU" dirty="0"/>
          </a:p>
        </p:txBody>
      </p:sp>
      <p:grpSp>
        <p:nvGrpSpPr>
          <p:cNvPr id="46" name="Группа 45"/>
          <p:cNvGrpSpPr/>
          <p:nvPr/>
        </p:nvGrpSpPr>
        <p:grpSpPr>
          <a:xfrm>
            <a:off x="179512" y="908720"/>
            <a:ext cx="2808312" cy="864096"/>
            <a:chOff x="179512" y="908720"/>
            <a:chExt cx="2808312" cy="864096"/>
          </a:xfrm>
        </p:grpSpPr>
        <p:grpSp>
          <p:nvGrpSpPr>
            <p:cNvPr id="39" name="Группа 38"/>
            <p:cNvGrpSpPr/>
            <p:nvPr/>
          </p:nvGrpSpPr>
          <p:grpSpPr>
            <a:xfrm>
              <a:off x="539552" y="1268760"/>
              <a:ext cx="2448272" cy="504056"/>
              <a:chOff x="539552" y="1268760"/>
              <a:chExt cx="2448272" cy="504056"/>
            </a:xfrm>
          </p:grpSpPr>
          <p:sp>
            <p:nvSpPr>
              <p:cNvPr id="24" name="Скругленный прямоугольник 23"/>
              <p:cNvSpPr/>
              <p:nvPr/>
            </p:nvSpPr>
            <p:spPr>
              <a:xfrm>
                <a:off x="539552" y="1268760"/>
                <a:ext cx="2448272" cy="50405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755576" y="1340768"/>
                <a:ext cx="194421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600" dirty="0" smtClean="0">
                    <a:solidFill>
                      <a:schemeClr val="bg1"/>
                    </a:solidFill>
                  </a:rPr>
                  <a:t>Угадай что </a:t>
                </a:r>
                <a:r>
                  <a:rPr lang="ru-RU" sz="1600" dirty="0" smtClean="0">
                    <a:solidFill>
                      <a:schemeClr val="bg1"/>
                    </a:solidFill>
                    <a:hlinkClick r:id="rId6" action="ppaction://hlinkpres?slideindex=1&amp;slidetitle="/>
                  </a:rPr>
                  <a:t>звучит</a:t>
                </a:r>
                <a:endParaRPr lang="ru-RU" sz="16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054" name="Picture 6">
              <a:hlinkClick r:id="rId6" action="ppaction://hlinkpres?slideindex=1&amp;slidetitle="/>
            </p:cNvPr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179512" y="908720"/>
              <a:ext cx="648072" cy="747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055" name="Picture 7" descr="C:\Users\XTI\Desktop\Photo from album _Птички мультяшные_ on Yandex_Disk (1)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79511" y="3297592"/>
            <a:ext cx="541039" cy="689085"/>
          </a:xfrm>
          <a:prstGeom prst="rect">
            <a:avLst/>
          </a:prstGeom>
          <a:noFill/>
        </p:spPr>
      </p:pic>
      <p:sp>
        <p:nvSpPr>
          <p:cNvPr id="42" name="Скругленный прямоугольник 41">
            <a:hlinkClick r:id="rId11"/>
          </p:cNvPr>
          <p:cNvSpPr/>
          <p:nvPr/>
        </p:nvSpPr>
        <p:spPr>
          <a:xfrm>
            <a:off x="6300192" y="4365104"/>
            <a:ext cx="2843808" cy="576064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 </a:t>
            </a:r>
            <a:r>
              <a:rPr lang="ru-RU" dirty="0" smtClean="0">
                <a:solidFill>
                  <a:schemeClr val="bg1"/>
                </a:solidFill>
              </a:rPr>
              <a:t>появились </a:t>
            </a:r>
            <a:r>
              <a:rPr lang="ru-RU" dirty="0" smtClean="0"/>
              <a:t>автомобили автомобили</a:t>
            </a:r>
            <a:endParaRPr lang="ru-RU" dirty="0"/>
          </a:p>
        </p:txBody>
      </p:sp>
      <p:pic>
        <p:nvPicPr>
          <p:cNvPr id="47" name="Рисунок 46" descr="C:\Users\XTI\Desktop\430842_787602.jpg">
            <a:hlinkClick r:id="rId7" action="ppaction://hlinkpres?slideindex=1&amp;slidetitle="/>
          </p:cNvPr>
          <p:cNvPicPr/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293096"/>
            <a:ext cx="720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2" name="Группа 51"/>
          <p:cNvGrpSpPr/>
          <p:nvPr/>
        </p:nvGrpSpPr>
        <p:grpSpPr>
          <a:xfrm>
            <a:off x="6372200" y="2276872"/>
            <a:ext cx="2771800" cy="720080"/>
            <a:chOff x="6196863" y="836712"/>
            <a:chExt cx="2771800" cy="720080"/>
          </a:xfrm>
        </p:grpSpPr>
        <p:sp>
          <p:nvSpPr>
            <p:cNvPr id="26" name="Скругленный прямоугольник 25">
              <a:hlinkClick r:id="rId13"/>
            </p:cNvPr>
            <p:cNvSpPr/>
            <p:nvPr/>
          </p:nvSpPr>
          <p:spPr>
            <a:xfrm>
              <a:off x="6196863" y="1052736"/>
              <a:ext cx="2448272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Как делают машины</a:t>
              </a:r>
              <a:endParaRPr lang="ru-RU" dirty="0"/>
            </a:p>
          </p:txBody>
        </p:sp>
        <p:pic>
          <p:nvPicPr>
            <p:cNvPr id="51" name="касета" descr="C:\Users\XTI\Desktop\Movie_Icon_1.jpg">
              <a:hlinkClick r:id="rId13"/>
            </p:cNvPr>
            <p:cNvPicPr/>
            <p:nvPr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429111" y="836712"/>
              <a:ext cx="539552" cy="432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3" name="Группа 52"/>
          <p:cNvGrpSpPr/>
          <p:nvPr/>
        </p:nvGrpSpPr>
        <p:grpSpPr>
          <a:xfrm>
            <a:off x="7092280" y="620688"/>
            <a:ext cx="535754" cy="561949"/>
            <a:chOff x="7283544" y="871799"/>
            <a:chExt cx="535754" cy="561949"/>
          </a:xfrm>
        </p:grpSpPr>
        <p:sp>
          <p:nvSpPr>
            <p:cNvPr id="33" name="Капля 32"/>
            <p:cNvSpPr/>
            <p:nvPr/>
          </p:nvSpPr>
          <p:spPr>
            <a:xfrm rot="7926205">
              <a:off x="7270446" y="884897"/>
              <a:ext cx="561949" cy="535754"/>
            </a:xfrm>
            <a:prstGeom prst="teardrop">
              <a:avLst>
                <a:gd name="adj" fmla="val 146297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2" name="Picture 4" descr="C:\Users\XTI\Desktop\икт оэр\Яндекс_Фотки.png">
              <a:hlinkClick r:id="rId1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7308304" y="980728"/>
              <a:ext cx="484912" cy="313488"/>
            </a:xfrm>
            <a:prstGeom prst="rect">
              <a:avLst/>
            </a:prstGeom>
            <a:noFill/>
          </p:spPr>
        </p:pic>
      </p:grpSp>
      <p:grpSp>
        <p:nvGrpSpPr>
          <p:cNvPr id="55" name="Группа 54"/>
          <p:cNvGrpSpPr/>
          <p:nvPr/>
        </p:nvGrpSpPr>
        <p:grpSpPr>
          <a:xfrm>
            <a:off x="6372200" y="620688"/>
            <a:ext cx="504056" cy="576064"/>
            <a:chOff x="6635471" y="943806"/>
            <a:chExt cx="535754" cy="561949"/>
          </a:xfrm>
        </p:grpSpPr>
        <p:sp>
          <p:nvSpPr>
            <p:cNvPr id="32" name="Капля 31"/>
            <p:cNvSpPr/>
            <p:nvPr/>
          </p:nvSpPr>
          <p:spPr>
            <a:xfrm rot="7926205">
              <a:off x="6622373" y="956904"/>
              <a:ext cx="561949" cy="535754"/>
            </a:xfrm>
            <a:prstGeom prst="teardrop">
              <a:avLst>
                <a:gd name="adj" fmla="val 146297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" name="Picture 6" descr="C:\Users\XTI\Desktop\Строитель, маляр.png">
              <a:hlinkClick r:id="rId1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7" cstate="email"/>
            <a:srcRect/>
            <a:stretch>
              <a:fillRect/>
            </a:stretch>
          </p:blipFill>
          <p:spPr bwMode="auto">
            <a:xfrm>
              <a:off x="6660232" y="1052736"/>
              <a:ext cx="448462" cy="372273"/>
            </a:xfrm>
            <a:prstGeom prst="rect">
              <a:avLst/>
            </a:prstGeom>
            <a:noFill/>
          </p:spPr>
        </p:pic>
      </p:grpSp>
      <p:grpSp>
        <p:nvGrpSpPr>
          <p:cNvPr id="56" name="Группа 55"/>
          <p:cNvGrpSpPr/>
          <p:nvPr/>
        </p:nvGrpSpPr>
        <p:grpSpPr>
          <a:xfrm>
            <a:off x="8532441" y="620688"/>
            <a:ext cx="611559" cy="561949"/>
            <a:chOff x="8172400" y="836712"/>
            <a:chExt cx="611559" cy="561949"/>
          </a:xfrm>
        </p:grpSpPr>
        <p:sp>
          <p:nvSpPr>
            <p:cNvPr id="34" name="Капля 33">
              <a:hlinkClick r:id="rId15" action="ppaction://hlinksldjump"/>
            </p:cNvPr>
            <p:cNvSpPr/>
            <p:nvPr/>
          </p:nvSpPr>
          <p:spPr>
            <a:xfrm rot="7926205">
              <a:off x="8159302" y="849810"/>
              <a:ext cx="561949" cy="535754"/>
            </a:xfrm>
            <a:prstGeom prst="teardrop">
              <a:avLst>
                <a:gd name="adj" fmla="val 146297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6" name="Picture 8" descr="C:\Users\XTI\Desktop\Photo from album _Автобус, трамвай_ on Yandex_Disk.png">
              <a:hlinkClick r:id="rId1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8172400" y="908720"/>
              <a:ext cx="611559" cy="436920"/>
            </a:xfrm>
            <a:prstGeom prst="rect">
              <a:avLst/>
            </a:prstGeom>
            <a:noFill/>
          </p:spPr>
        </p:pic>
      </p:grpSp>
      <p:sp>
        <p:nvSpPr>
          <p:cNvPr id="57" name="Скругленный прямоугольник 56">
            <a:hlinkClick r:id="rId19" action="ppaction://hlinksldjump"/>
          </p:cNvPr>
          <p:cNvSpPr/>
          <p:nvPr/>
        </p:nvSpPr>
        <p:spPr>
          <a:xfrm>
            <a:off x="3275856" y="5517232"/>
            <a:ext cx="244827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Наша мастерская</a:t>
            </a:r>
            <a:endParaRPr lang="ru-RU" dirty="0"/>
          </a:p>
        </p:txBody>
      </p:sp>
      <p:pic>
        <p:nvPicPr>
          <p:cNvPr id="2058" name="Picture 10" descr="C:\Users\XTI\Desktop\ugolokrisovaniya6.jpg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5157192"/>
            <a:ext cx="720080" cy="648071"/>
          </a:xfrm>
          <a:prstGeom prst="rect">
            <a:avLst/>
          </a:prstGeom>
          <a:noFill/>
        </p:spPr>
      </p:pic>
      <p:pic>
        <p:nvPicPr>
          <p:cNvPr id="45" name="ВОПРОС 2" descr="C:\Users\XTI\Desktop\ВОПРОС.png">
            <a:hlinkClick r:id="rId4" action="ppaction://hlinksldjump"/>
          </p:cNvPr>
          <p:cNvPicPr/>
          <p:nvPr/>
        </p:nvPicPr>
        <p:blipFill>
          <a:blip r:embed="rId2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2132856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касета" descr="C:\Users\XTI\Desktop\Movie_Icon_1.jpg">
            <a:hlinkClick r:id="rId23"/>
          </p:cNvPr>
          <p:cNvPicPr/>
          <p:nvPr/>
        </p:nvPicPr>
        <p:blipFill>
          <a:blip r:embed="rId2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5805264"/>
            <a:ext cx="508231" cy="411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TextBox 58"/>
          <p:cNvSpPr txBox="1"/>
          <p:nvPr/>
        </p:nvSpPr>
        <p:spPr>
          <a:xfrm>
            <a:off x="6732240" y="6211669"/>
            <a:ext cx="22165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Автор: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</a:rPr>
              <a:t>Хорошилова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 Т. И.</a:t>
            </a:r>
          </a:p>
          <a:p>
            <a:pPr algn="ctr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МАДОУ ДС № 73 «Мишутка»</a:t>
            </a:r>
          </a:p>
          <a:p>
            <a:pPr algn="ctr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г. Старый Оскол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 descr="C:\Users\XTI\Desktop\df1fd07b0febdf63ae61ddba5047dde6.jpg"/>
          <p:cNvPicPr>
            <a:picLocks noChangeAspect="1" noChangeArrowheads="1"/>
          </p:cNvPicPr>
          <p:nvPr/>
        </p:nvPicPr>
        <p:blipFill>
          <a:blip r:embed="rId2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04448" y="3121131"/>
            <a:ext cx="539552" cy="651577"/>
          </a:xfrm>
          <a:prstGeom prst="rect">
            <a:avLst/>
          </a:prstGeom>
          <a:noFill/>
        </p:spPr>
      </p:pic>
      <p:grpSp>
        <p:nvGrpSpPr>
          <p:cNvPr id="50" name="Группа 49"/>
          <p:cNvGrpSpPr/>
          <p:nvPr/>
        </p:nvGrpSpPr>
        <p:grpSpPr>
          <a:xfrm>
            <a:off x="7740352" y="620688"/>
            <a:ext cx="535754" cy="561949"/>
            <a:chOff x="7740352" y="620688"/>
            <a:chExt cx="535754" cy="561949"/>
          </a:xfrm>
        </p:grpSpPr>
        <p:sp>
          <p:nvSpPr>
            <p:cNvPr id="44" name="Капля 43">
              <a:hlinkClick r:id="rId15" action="ppaction://hlinksldjump"/>
            </p:cNvPr>
            <p:cNvSpPr/>
            <p:nvPr/>
          </p:nvSpPr>
          <p:spPr>
            <a:xfrm rot="7926205">
              <a:off x="7727254" y="633786"/>
              <a:ext cx="561949" cy="535754"/>
            </a:xfrm>
            <a:prstGeom prst="teardrop">
              <a:avLst>
                <a:gd name="adj" fmla="val 146297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Picture 2" descr="C:\Users\XTI\Desktop\19 икт оэр\0_c40c0_dbce72e1_orig_png.png">
              <a:hlinkClick r:id="rId2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7" cstate="email"/>
            <a:srcRect/>
            <a:stretch>
              <a:fillRect/>
            </a:stretch>
          </p:blipFill>
          <p:spPr bwMode="auto">
            <a:xfrm>
              <a:off x="7812360" y="692696"/>
              <a:ext cx="458482" cy="415587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7931224" cy="18864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  <a:r>
              <a:rPr lang="ru-RU" sz="3200" dirty="0" smtClean="0">
                <a:solidFill>
                  <a:schemeClr val="bg1"/>
                </a:solidFill>
              </a:rPr>
              <a:t> информации.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980728"/>
            <a:ext cx="80648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История автомобиля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Электронный ресурс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.- Режим доступа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https://www.youtube.com/watch?time_continue=392&amp;v=fMxkaMc8C2w&amp;feature=emb_logo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(дата обращения: 17.10.19) 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1988840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Картинки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Электронный ресурс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.- Режим доступа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https://yandex.ru/search/?lr=4&amp;msid=1509436344.83109.22883.26998&amp;text=%D0%BA%D0%B0%D1%80%D1%82%D0%B8%D0%BD%D0%BA%D0%B8%20%D0%BA%D0%BE%D0%BB%D0%BE%D0%B1%D0%BE%D0%BA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(дата обращения: 17.10.19) 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4437112"/>
            <a:ext cx="83529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Оригами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Электронный ресурс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.- Режим доступа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https://www.youtube.com/watch?time_continue=2&amp;v=zc8h-QOOxk&amp;feature=emb_logo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(дата обращения: 17.10.19 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3429000"/>
            <a:ext cx="84249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делают машины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Электронный ресурс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.- Режим доступа </a:t>
            </a:r>
            <a:r>
              <a:rPr lang="en-US" sz="1400" dirty="0" smtClean="0"/>
              <a:t>https://vnclip.net/video/H92GDgRj0CU/%D0%BC%D1%83</a:t>
            </a:r>
            <a:endParaRPr lang="ru-RU" sz="1400" dirty="0" smtClean="0"/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(дата обращения: 17.10.19 )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836712"/>
            <a:ext cx="4546848" cy="6366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Виды  транспорта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pic>
        <p:nvPicPr>
          <p:cNvPr id="3" name="водный" descr="C:\Users\XTI\Desktop\Просмотреть иллюстрацию Корабли из сообщества русскоязычных художников автора Любомир Бейгер в стилях_ Детский, нарисованная техниками_ Растровая (цифровая) графика_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04248" y="2204864"/>
            <a:ext cx="2056353" cy="30270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воздушный" descr="C:\Users\XTI\Desktop\Посмотреть иллюстрацию Любомир Бейгер - воздушный транспорт_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1" y="2204864"/>
            <a:ext cx="2016224" cy="30638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6" name="Группа 5"/>
          <p:cNvGrpSpPr/>
          <p:nvPr/>
        </p:nvGrpSpPr>
        <p:grpSpPr>
          <a:xfrm>
            <a:off x="3563888" y="5661248"/>
            <a:ext cx="2512228" cy="504056"/>
            <a:chOff x="6012160" y="1412776"/>
            <a:chExt cx="2512228" cy="5040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6012160" y="1412776"/>
              <a:ext cx="2448272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084168" y="1484784"/>
              <a:ext cx="24402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Наземный транспорт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Скругленный прямоугольник 9"/>
          <p:cNvSpPr/>
          <p:nvPr/>
        </p:nvSpPr>
        <p:spPr>
          <a:xfrm>
            <a:off x="467544" y="5661248"/>
            <a:ext cx="259228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Воздушный транспорт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6516216" y="5661248"/>
            <a:ext cx="2448272" cy="504056"/>
            <a:chOff x="6012160" y="1412776"/>
            <a:chExt cx="2448272" cy="504056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6012160" y="1412776"/>
              <a:ext cx="2448272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084168" y="1484784"/>
              <a:ext cx="21577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Водный транспорт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pic>
        <p:nvPicPr>
          <p:cNvPr id="16" name="Picture 2" descr="C:\Users\XTI\Desktop\икт оэр\7dcd894a0f667859cc6ae79dbe3916c0ee7d2ef44b305cdb954dcae58cb6ffdd5f4ddc43e239a82100cb7dafce8b603c545ce7f4b220427730a33ccaa38199ca6f37624920b3172292c7abd9aafb429648c24bfc266652e9fb49cf28139ee71c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824" y="2276872"/>
            <a:ext cx="3483034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Управляющая кнопка: домой 14">
            <a:hlinkClick r:id="" action="ppaction://hlinkshowjump?jump=firstslide" highlightClick="1"/>
          </p:cNvPr>
          <p:cNvSpPr/>
          <p:nvPr/>
        </p:nvSpPr>
        <p:spPr>
          <a:xfrm>
            <a:off x="8460432" y="0"/>
            <a:ext cx="683568" cy="548680"/>
          </a:xfrm>
          <a:prstGeom prst="actionButtonHom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Нашивка 16">
            <a:hlinkClick r:id="rId5" action="ppaction://hlinksldjump"/>
          </p:cNvPr>
          <p:cNvSpPr/>
          <p:nvPr/>
        </p:nvSpPr>
        <p:spPr>
          <a:xfrm>
            <a:off x="8172400" y="6309320"/>
            <a:ext cx="432048" cy="360040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XTI\Desktop\спецт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32240" y="1772816"/>
            <a:ext cx="2052617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8" descr="C:\Users\XTI\Desktop\Просмотреть иллюстрацию строительный транспорт из…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772816"/>
            <a:ext cx="2160240" cy="31851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95536" y="5733256"/>
            <a:ext cx="252028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Строительная техника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35896" y="5733256"/>
            <a:ext cx="237626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Пассажирский транспорт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44208" y="5733256"/>
            <a:ext cx="237626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Специальный транспорт</a:t>
            </a:r>
            <a:endParaRPr lang="ru-RU" dirty="0"/>
          </a:p>
        </p:txBody>
      </p:sp>
      <p:pic>
        <p:nvPicPr>
          <p:cNvPr id="1026" name="Picture 2" descr="C:\Users\XTI\Desktop\икт оэр\955504 — копия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1840" y="1827678"/>
            <a:ext cx="3168352" cy="30091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Управляющая кнопка: домой 10">
            <a:hlinkClick r:id="" action="ppaction://hlinkshowjump?jump=firstslide" highlightClick="1"/>
          </p:cNvPr>
          <p:cNvSpPr/>
          <p:nvPr/>
        </p:nvSpPr>
        <p:spPr>
          <a:xfrm>
            <a:off x="8495928" y="0"/>
            <a:ext cx="648072" cy="648072"/>
          </a:xfrm>
          <a:prstGeom prst="actionButtonHom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Нашивка 11">
            <a:hlinkClick r:id="rId5" action="ppaction://hlinksldjump"/>
          </p:cNvPr>
          <p:cNvSpPr/>
          <p:nvPr/>
        </p:nvSpPr>
        <p:spPr>
          <a:xfrm>
            <a:off x="8244408" y="6497960"/>
            <a:ext cx="432048" cy="360040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88640"/>
            <a:ext cx="5256584" cy="34864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Железнодорожный    транспорт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Нашивка 11">
            <a:hlinkClick r:id="rId2" action="ppaction://hlinksldjump"/>
          </p:cNvPr>
          <p:cNvSpPr/>
          <p:nvPr/>
        </p:nvSpPr>
        <p:spPr>
          <a:xfrm>
            <a:off x="8172400" y="6309320"/>
            <a:ext cx="432048" cy="360040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Управляющая кнопка: домой 12">
            <a:hlinkClick r:id="" action="ppaction://hlinkshowjump?jump=firstslide" highlightClick="1"/>
          </p:cNvPr>
          <p:cNvSpPr/>
          <p:nvPr/>
        </p:nvSpPr>
        <p:spPr>
          <a:xfrm>
            <a:off x="8495928" y="0"/>
            <a:ext cx="648072" cy="648072"/>
          </a:xfrm>
          <a:prstGeom prst="actionButtonHom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1e254ee35ed4ec39de56fa7f1da07c6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31840" y="3717031"/>
            <a:ext cx="2304256" cy="1543029"/>
          </a:xfrm>
          <a:prstGeom prst="rect">
            <a:avLst/>
          </a:prstGeom>
        </p:spPr>
      </p:pic>
      <p:pic>
        <p:nvPicPr>
          <p:cNvPr id="15" name="Рисунок 14" descr="117587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84168" y="4077072"/>
            <a:ext cx="2376264" cy="1585944"/>
          </a:xfrm>
          <a:prstGeom prst="rect">
            <a:avLst/>
          </a:prstGeom>
        </p:spPr>
      </p:pic>
      <p:pic>
        <p:nvPicPr>
          <p:cNvPr id="16" name="Рисунок 15" descr="1417869922_201181574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23528" y="4005064"/>
            <a:ext cx="2473235" cy="1656184"/>
          </a:xfrm>
          <a:prstGeom prst="rect">
            <a:avLst/>
          </a:prstGeom>
        </p:spPr>
      </p:pic>
      <p:pic>
        <p:nvPicPr>
          <p:cNvPr id="17" name="Рисунок 16" descr="Train-ETL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796136" y="908721"/>
            <a:ext cx="2371548" cy="1593384"/>
          </a:xfrm>
          <a:prstGeom prst="rect">
            <a:avLst/>
          </a:prstGeom>
        </p:spPr>
      </p:pic>
      <p:pic>
        <p:nvPicPr>
          <p:cNvPr id="18" name="Рисунок 17" descr="сапсан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95536" y="1052736"/>
            <a:ext cx="2304256" cy="1440160"/>
          </a:xfrm>
          <a:prstGeom prst="rect">
            <a:avLst/>
          </a:prstGeom>
        </p:spPr>
      </p:pic>
      <p:pic>
        <p:nvPicPr>
          <p:cNvPr id="3" name="Picture 2" descr="C:\Users\XTI\Desktop\Новая папка (4)\s120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131840" y="1556792"/>
            <a:ext cx="2304256" cy="1539029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275856" y="3140968"/>
            <a:ext cx="2384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Пассажирский поезд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635896" y="5517232"/>
            <a:ext cx="1363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Фуникулёр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372200" y="2636912"/>
            <a:ext cx="1495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Электричка 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948264" y="5733256"/>
            <a:ext cx="1127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Трамвай 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83568" y="5733256"/>
            <a:ext cx="1786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Грузовой поезд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043608" y="2708920"/>
            <a:ext cx="987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Сапсан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XTI\Desktop\схем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028384" y="188640"/>
            <a:ext cx="648072" cy="648072"/>
          </a:xfrm>
          <a:prstGeom prst="actionButtonHom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ВОПРОС 2" descr="C:\Users\XTI\Desktop\ВОПРОС.png"/>
          <p:cNvPicPr/>
          <p:nvPr/>
        </p:nvPicPr>
        <p:blipFill>
          <a:blip r:embed="rId3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836712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ВОПРОС 2" descr="C:\Users\XTI\Desktop\ВОПРОС.png"/>
          <p:cNvPicPr/>
          <p:nvPr/>
        </p:nvPicPr>
        <p:blipFill>
          <a:blip r:embed="rId4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2492896"/>
            <a:ext cx="50405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" name="Группа 35"/>
          <p:cNvGrpSpPr/>
          <p:nvPr/>
        </p:nvGrpSpPr>
        <p:grpSpPr>
          <a:xfrm>
            <a:off x="395536" y="3356992"/>
            <a:ext cx="3150096" cy="1224136"/>
            <a:chOff x="395536" y="3356992"/>
            <a:chExt cx="3150096" cy="1224136"/>
          </a:xfrm>
        </p:grpSpPr>
        <p:pic>
          <p:nvPicPr>
            <p:cNvPr id="21" name="ВОПРОС 2" descr="C:\Users\XTI\Desktop\ВОПРОС.png"/>
            <p:cNvPicPr/>
            <p:nvPr/>
          </p:nvPicPr>
          <p:blipFill>
            <a:blip r:embed="rId4" cstate="email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87824" y="4077072"/>
              <a:ext cx="504056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авт"/>
            <p:cNvSpPr/>
            <p:nvPr/>
          </p:nvSpPr>
          <p:spPr>
            <a:xfrm>
              <a:off x="395536" y="3356992"/>
              <a:ext cx="315009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Чудесный длинный дом,</a:t>
              </a:r>
              <a:br>
                <a:rPr lang="ru-RU" dirty="0" smtClean="0"/>
              </a:br>
              <a:r>
                <a:rPr lang="ru-RU" dirty="0" smtClean="0"/>
                <a:t>Пассажиров много в нем.</a:t>
              </a:r>
              <a:br>
                <a:rPr lang="ru-RU" dirty="0" smtClean="0"/>
              </a:br>
              <a:r>
                <a:rPr lang="ru-RU" dirty="0" smtClean="0"/>
                <a:t>Носит обувь из резины</a:t>
              </a:r>
              <a:br>
                <a:rPr lang="ru-RU" dirty="0" smtClean="0"/>
              </a:br>
              <a:r>
                <a:rPr lang="ru-RU" dirty="0" smtClean="0"/>
                <a:t>И питается бензином.</a:t>
              </a:r>
              <a:endParaRPr lang="ru-RU" dirty="0"/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5580112" y="2132856"/>
            <a:ext cx="3096344" cy="1296144"/>
            <a:chOff x="5580112" y="2132856"/>
            <a:chExt cx="3096344" cy="1296144"/>
          </a:xfrm>
        </p:grpSpPr>
        <p:pic>
          <p:nvPicPr>
            <p:cNvPr id="29" name="ВОПРОС 2" descr="C:\Users\XTI\Desktop\ВОПРОС.png"/>
            <p:cNvPicPr/>
            <p:nvPr/>
          </p:nvPicPr>
          <p:blipFill>
            <a:blip r:embed="rId3" cstate="email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172400" y="2996952"/>
              <a:ext cx="432048" cy="432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кран"/>
            <p:cNvSpPr/>
            <p:nvPr/>
          </p:nvSpPr>
          <p:spPr>
            <a:xfrm>
              <a:off x="5580112" y="2132856"/>
              <a:ext cx="309634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Поднимает великан</a:t>
              </a:r>
              <a:br>
                <a:rPr lang="ru-RU" dirty="0" smtClean="0"/>
              </a:br>
              <a:r>
                <a:rPr lang="ru-RU" dirty="0" smtClean="0"/>
                <a:t>Много груза к облакам.</a:t>
              </a:r>
              <a:br>
                <a:rPr lang="ru-RU" dirty="0" smtClean="0"/>
              </a:br>
              <a:r>
                <a:rPr lang="ru-RU" dirty="0" smtClean="0"/>
                <a:t>Там, где встанет он, потом</a:t>
              </a:r>
              <a:br>
                <a:rPr lang="ru-RU" dirty="0" smtClean="0"/>
              </a:br>
              <a:r>
                <a:rPr lang="ru-RU" dirty="0" smtClean="0"/>
                <a:t>Вырастает новый дом.</a:t>
              </a:r>
              <a:endParaRPr lang="ru-RU" dirty="0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467544" y="5085184"/>
            <a:ext cx="3240360" cy="1200329"/>
            <a:chOff x="467544" y="5085184"/>
            <a:chExt cx="3240360" cy="1200329"/>
          </a:xfrm>
        </p:grpSpPr>
        <p:pic>
          <p:nvPicPr>
            <p:cNvPr id="24" name="ВОПРОС 2" descr="C:\Users\XTI\Desktop\ВОПРОС.png"/>
            <p:cNvPicPr/>
            <p:nvPr/>
          </p:nvPicPr>
          <p:blipFill>
            <a:blip r:embed="rId4" cstate="email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03848" y="5445224"/>
              <a:ext cx="504056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поливив"/>
            <p:cNvSpPr/>
            <p:nvPr/>
          </p:nvSpPr>
          <p:spPr>
            <a:xfrm>
              <a:off x="467544" y="5085184"/>
              <a:ext cx="295232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Бывают ли у дождика</a:t>
              </a:r>
              <a:br>
                <a:rPr lang="ru-RU" dirty="0" smtClean="0"/>
              </a:br>
              <a:r>
                <a:rPr lang="ru-RU" dirty="0" smtClean="0"/>
                <a:t>Четыре колеса?</a:t>
              </a:r>
              <a:br>
                <a:rPr lang="ru-RU" dirty="0" smtClean="0"/>
              </a:br>
              <a:r>
                <a:rPr lang="ru-RU" dirty="0" smtClean="0"/>
                <a:t>Скажи, как называются</a:t>
              </a:r>
              <a:br>
                <a:rPr lang="ru-RU" dirty="0" smtClean="0"/>
              </a:br>
              <a:r>
                <a:rPr lang="ru-RU" dirty="0" smtClean="0"/>
                <a:t>Такие чудеса?</a:t>
              </a:r>
              <a:endParaRPr lang="ru-RU" dirty="0"/>
            </a:p>
          </p:txBody>
        </p:sp>
      </p:grpSp>
      <p:sp>
        <p:nvSpPr>
          <p:cNvPr id="7" name="верт"/>
          <p:cNvSpPr/>
          <p:nvPr/>
        </p:nvSpPr>
        <p:spPr>
          <a:xfrm>
            <a:off x="395536" y="692696"/>
            <a:ext cx="4176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Без разгона ввысь взлетает,</a:t>
            </a:r>
            <a:br>
              <a:rPr lang="ru-RU" dirty="0" smtClean="0"/>
            </a:br>
            <a:r>
              <a:rPr lang="ru-RU" dirty="0" smtClean="0"/>
              <a:t>Стрекозу напоминает,</a:t>
            </a:r>
            <a:br>
              <a:rPr lang="ru-RU" dirty="0" smtClean="0"/>
            </a:br>
            <a:r>
              <a:rPr lang="ru-RU" dirty="0" smtClean="0"/>
              <a:t>Отправляется в полет быстроходный.</a:t>
            </a:r>
            <a:endParaRPr lang="ru-RU" dirty="0"/>
          </a:p>
        </p:txBody>
      </p:sp>
      <p:sp>
        <p:nvSpPr>
          <p:cNvPr id="8" name="рак"/>
          <p:cNvSpPr/>
          <p:nvPr/>
        </p:nvSpPr>
        <p:spPr>
          <a:xfrm>
            <a:off x="395536" y="1988840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Ни пера, ни крыла, а быстрее орла,</a:t>
            </a:r>
            <a:br>
              <a:rPr lang="ru-RU" dirty="0" smtClean="0"/>
            </a:br>
            <a:r>
              <a:rPr lang="ru-RU" dirty="0" smtClean="0"/>
              <a:t>Только выпустит хвост -</a:t>
            </a:r>
            <a:br>
              <a:rPr lang="ru-RU" dirty="0" smtClean="0"/>
            </a:br>
            <a:r>
              <a:rPr lang="ru-RU" dirty="0" smtClean="0"/>
              <a:t>Понесется до звезд.</a:t>
            </a:r>
            <a:endParaRPr lang="ru-RU" dirty="0"/>
          </a:p>
        </p:txBody>
      </p:sp>
      <p:grpSp>
        <p:nvGrpSpPr>
          <p:cNvPr id="32" name="Группа 31"/>
          <p:cNvGrpSpPr/>
          <p:nvPr/>
        </p:nvGrpSpPr>
        <p:grpSpPr>
          <a:xfrm>
            <a:off x="5652120" y="3501008"/>
            <a:ext cx="2952328" cy="1224136"/>
            <a:chOff x="5652120" y="3501008"/>
            <a:chExt cx="2952328" cy="1224136"/>
          </a:xfrm>
        </p:grpSpPr>
        <p:pic>
          <p:nvPicPr>
            <p:cNvPr id="28" name="ВОПРОС 2" descr="C:\Users\XTI\Desktop\ВОПРОС.png"/>
            <p:cNvPicPr/>
            <p:nvPr/>
          </p:nvPicPr>
          <p:blipFill>
            <a:blip r:embed="rId5" cstate="email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100392" y="4293096"/>
              <a:ext cx="504056" cy="432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самол"/>
            <p:cNvSpPr/>
            <p:nvPr/>
          </p:nvSpPr>
          <p:spPr>
            <a:xfrm>
              <a:off x="5652120" y="3501008"/>
              <a:ext cx="252028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Вот стальная птица,</a:t>
              </a:r>
              <a:br>
                <a:rPr lang="ru-RU" dirty="0" smtClean="0"/>
              </a:br>
              <a:r>
                <a:rPr lang="ru-RU" dirty="0" smtClean="0"/>
                <a:t>В небеса стремится,</a:t>
              </a:r>
              <a:br>
                <a:rPr lang="ru-RU" dirty="0" smtClean="0"/>
              </a:br>
              <a:r>
                <a:rPr lang="ru-RU" dirty="0" smtClean="0"/>
                <a:t>А ведёт её пилот.</a:t>
              </a:r>
              <a:br>
                <a:rPr lang="ru-RU" dirty="0" smtClean="0"/>
              </a:br>
              <a:r>
                <a:rPr lang="ru-RU" dirty="0" smtClean="0"/>
                <a:t>Что за птица?</a:t>
              </a:r>
              <a:endParaRPr lang="ru-RU" dirty="0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5652120" y="5013176"/>
            <a:ext cx="3240360" cy="1512168"/>
            <a:chOff x="5652120" y="5013176"/>
            <a:chExt cx="3240360" cy="1512168"/>
          </a:xfrm>
        </p:grpSpPr>
        <p:pic>
          <p:nvPicPr>
            <p:cNvPr id="25" name="ВОПРОС 2" descr="C:\Users\XTI\Desktop\ВОПРОС.png"/>
            <p:cNvPicPr/>
            <p:nvPr/>
          </p:nvPicPr>
          <p:blipFill>
            <a:blip r:embed="rId4" cstate="email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172400" y="6021288"/>
              <a:ext cx="504056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батиск"/>
            <p:cNvSpPr/>
            <p:nvPr/>
          </p:nvSpPr>
          <p:spPr>
            <a:xfrm>
              <a:off x="5652120" y="5013176"/>
              <a:ext cx="324036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Под водою дом плывет,</a:t>
              </a:r>
              <a:br>
                <a:rPr lang="ru-RU" dirty="0" smtClean="0"/>
              </a:br>
              <a:r>
                <a:rPr lang="ru-RU" dirty="0" smtClean="0"/>
                <a:t>Смелый в нем народ живет.</a:t>
              </a:r>
              <a:br>
                <a:rPr lang="ru-RU" dirty="0" smtClean="0"/>
              </a:br>
              <a:r>
                <a:rPr lang="ru-RU" dirty="0" smtClean="0"/>
                <a:t>Даже под полярным льдом</a:t>
              </a:r>
              <a:br>
                <a:rPr lang="ru-RU" dirty="0" smtClean="0"/>
              </a:br>
              <a:r>
                <a:rPr lang="ru-RU" dirty="0" smtClean="0"/>
                <a:t>Может плавать этот дом.</a:t>
              </a:r>
              <a:endParaRPr lang="ru-RU" dirty="0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5580112" y="548680"/>
            <a:ext cx="3096344" cy="1296144"/>
            <a:chOff x="5580112" y="548680"/>
            <a:chExt cx="3096344" cy="1296144"/>
          </a:xfrm>
        </p:grpSpPr>
        <p:pic>
          <p:nvPicPr>
            <p:cNvPr id="26" name="ВОПРОС 2" descr="C:\Users\XTI\Desktop\ВОПРОС.png"/>
            <p:cNvPicPr/>
            <p:nvPr/>
          </p:nvPicPr>
          <p:blipFill>
            <a:blip r:embed="rId4" cstate="email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100392" y="1340768"/>
              <a:ext cx="504056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трол"/>
            <p:cNvSpPr/>
            <p:nvPr/>
          </p:nvSpPr>
          <p:spPr>
            <a:xfrm>
              <a:off x="5580112" y="548680"/>
              <a:ext cx="309634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err="1" smtClean="0"/>
                <a:t>Удивительнтролый</a:t>
              </a:r>
              <a:r>
                <a:rPr lang="ru-RU" dirty="0" smtClean="0"/>
                <a:t> вагон!</a:t>
              </a:r>
              <a:br>
                <a:rPr lang="ru-RU" dirty="0" smtClean="0"/>
              </a:br>
              <a:r>
                <a:rPr lang="ru-RU" dirty="0" smtClean="0"/>
                <a:t>Посудите сами:</a:t>
              </a:r>
              <a:br>
                <a:rPr lang="ru-RU" dirty="0" smtClean="0"/>
              </a:br>
              <a:r>
                <a:rPr lang="ru-RU" dirty="0" smtClean="0"/>
                <a:t>Рельсы в воздухе, а он</a:t>
              </a:r>
              <a:br>
                <a:rPr lang="ru-RU" dirty="0" smtClean="0"/>
              </a:br>
              <a:r>
                <a:rPr lang="ru-RU" dirty="0" smtClean="0"/>
                <a:t>Держит их руками.</a:t>
              </a:r>
              <a:endParaRPr lang="ru-RU" dirty="0"/>
            </a:p>
          </p:txBody>
        </p:sp>
      </p:grpSp>
      <p:pic>
        <p:nvPicPr>
          <p:cNvPr id="12" name="рак1" descr="C:\Users\XTI\Desktop\Photo from album _Космические корабли, космонавты_ on Yandex_Disk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15816" y="2060848"/>
            <a:ext cx="1012415" cy="1162199"/>
          </a:xfrm>
          <a:prstGeom prst="rect">
            <a:avLst/>
          </a:prstGeom>
          <a:noFill/>
        </p:spPr>
      </p:pic>
      <p:pic>
        <p:nvPicPr>
          <p:cNvPr id="13" name="трол1" descr="C:\Users\XTI\Desktop\_Ребёнок и его безопасность__ картинки детские транспорт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901637" y="908720"/>
            <a:ext cx="1242363" cy="1435221"/>
          </a:xfrm>
          <a:prstGeom prst="rect">
            <a:avLst/>
          </a:prstGeom>
          <a:noFill/>
        </p:spPr>
      </p:pic>
      <p:pic>
        <p:nvPicPr>
          <p:cNvPr id="4097" name="автоб1" descr="C:\Users\XTI\Desktop\Photo from album _Транспорт_ on Yandex_Disk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915816" y="3789040"/>
            <a:ext cx="1218927" cy="1054468"/>
          </a:xfrm>
          <a:prstGeom prst="rect">
            <a:avLst/>
          </a:prstGeom>
          <a:noFill/>
        </p:spPr>
      </p:pic>
      <p:pic>
        <p:nvPicPr>
          <p:cNvPr id="4098" name="молив1" descr="C:\Users\XTI\Desktop\b9e781940c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4941168"/>
            <a:ext cx="1591692" cy="1591692"/>
          </a:xfrm>
          <a:prstGeom prst="rect">
            <a:avLst/>
          </a:prstGeom>
          <a:noFill/>
        </p:spPr>
      </p:pic>
      <p:pic>
        <p:nvPicPr>
          <p:cNvPr id="16" name="верт1" descr="C:\Users\XTI\Desktop\Photo from album _Самолёты и вертолёты_ on Yandex_Disk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347864" y="476672"/>
            <a:ext cx="1224136" cy="890461"/>
          </a:xfrm>
          <a:prstGeom prst="rect">
            <a:avLst/>
          </a:prstGeom>
          <a:noFill/>
        </p:spPr>
      </p:pic>
      <p:pic>
        <p:nvPicPr>
          <p:cNvPr id="17" name="самол1 11" descr="C:\Users\XTI\Desktop\Photo from album _Игрушки 1_ on Yandex_Disk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524328" y="4005064"/>
            <a:ext cx="1368152" cy="871722"/>
          </a:xfrm>
          <a:prstGeom prst="rect">
            <a:avLst/>
          </a:prstGeom>
          <a:noFill/>
        </p:spPr>
      </p:pic>
      <p:pic>
        <p:nvPicPr>
          <p:cNvPr id="19" name="батиск1" descr="C:\Users\XTI\Desktop\Раскраски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668344" y="5589240"/>
            <a:ext cx="1296144" cy="1028365"/>
          </a:xfrm>
          <a:prstGeom prst="rect">
            <a:avLst/>
          </a:prstGeom>
          <a:noFill/>
        </p:spPr>
      </p:pic>
      <p:sp>
        <p:nvSpPr>
          <p:cNvPr id="20" name="Управляющая кнопка: домой 19">
            <a:hlinkClick r:id="" action="ppaction://hlinkshowjump?jump=firstslide" highlightClick="1"/>
          </p:cNvPr>
          <p:cNvSpPr/>
          <p:nvPr/>
        </p:nvSpPr>
        <p:spPr>
          <a:xfrm>
            <a:off x="8604448" y="0"/>
            <a:ext cx="539552" cy="548680"/>
          </a:xfrm>
          <a:prstGeom prst="actionButtonHom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XTI\Desktop\6c134a7c-464b-4b83-be4f-a91c0d663375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8100392" y="2348880"/>
            <a:ext cx="1043608" cy="1362688"/>
          </a:xfrm>
          <a:prstGeom prst="rect">
            <a:avLst/>
          </a:prstGeom>
          <a:noFill/>
        </p:spPr>
      </p:pic>
      <p:pic>
        <p:nvPicPr>
          <p:cNvPr id="33" name="рак1" descr="C:\Users\XTI\Desktop\Photo from album _Космические корабли, космонавты_ on Yandex_Disk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15816" y="1988840"/>
            <a:ext cx="1012415" cy="1162199"/>
          </a:xfrm>
          <a:prstGeom prst="rect">
            <a:avLst/>
          </a:prstGeom>
          <a:noFill/>
        </p:spPr>
      </p:pic>
      <p:pic>
        <p:nvPicPr>
          <p:cNvPr id="38" name="автоб1" descr="C:\Users\XTI\Desktop\Photo from album _Транспорт_ on Yandex_Disk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915816" y="3717032"/>
            <a:ext cx="1218927" cy="1054468"/>
          </a:xfrm>
          <a:prstGeom prst="rect">
            <a:avLst/>
          </a:prstGeom>
          <a:noFill/>
        </p:spPr>
      </p:pic>
      <p:pic>
        <p:nvPicPr>
          <p:cNvPr id="39" name="молив1" descr="C:\Users\XTI\Desktop\b9e781940c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4869160"/>
            <a:ext cx="1591692" cy="1591692"/>
          </a:xfrm>
          <a:prstGeom prst="rect">
            <a:avLst/>
          </a:prstGeom>
          <a:noFill/>
        </p:spPr>
      </p:pic>
      <p:pic>
        <p:nvPicPr>
          <p:cNvPr id="40" name="верт1" descr="C:\Users\XTI\Desktop\Photo from album _Самолёты и вертолёты_ on Yandex_Disk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347864" y="404664"/>
            <a:ext cx="1224136" cy="890461"/>
          </a:xfrm>
          <a:prstGeom prst="rect">
            <a:avLst/>
          </a:prstGeom>
          <a:noFill/>
        </p:spPr>
      </p:pic>
      <p:pic>
        <p:nvPicPr>
          <p:cNvPr id="41" name="самол1 11" descr="C:\Users\XTI\Desktop\Photo from album _Игрушки 1_ on Yandex_Disk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524328" y="3933056"/>
            <a:ext cx="1368152" cy="871722"/>
          </a:xfrm>
          <a:prstGeom prst="rect">
            <a:avLst/>
          </a:prstGeom>
          <a:noFill/>
        </p:spPr>
      </p:pic>
      <p:pic>
        <p:nvPicPr>
          <p:cNvPr id="42" name="батиск1" descr="C:\Users\XTI\Desktop\Раскраски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668344" y="5517232"/>
            <a:ext cx="1296144" cy="1028365"/>
          </a:xfrm>
          <a:prstGeom prst="rect">
            <a:avLst/>
          </a:prstGeom>
          <a:noFill/>
        </p:spPr>
      </p:pic>
      <p:pic>
        <p:nvPicPr>
          <p:cNvPr id="43" name="Picture 2" descr="C:\Users\XTI\Desktop\6c134a7c-464b-4b83-be4f-a91c0d663375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8100392" y="2276872"/>
            <a:ext cx="1043608" cy="13626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" action="ppaction://hlinkshowjump?jump=firstslide" highlightClick="1"/>
          </p:cNvPr>
          <p:cNvSpPr/>
          <p:nvPr/>
        </p:nvSpPr>
        <p:spPr>
          <a:xfrm>
            <a:off x="8495928" y="0"/>
            <a:ext cx="648072" cy="648072"/>
          </a:xfrm>
          <a:prstGeom prst="actionButtonHom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корабль" descr="C:\Users\XTI\Desktop\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340768"/>
            <a:ext cx="2736304" cy="4003675"/>
          </a:xfrm>
          <a:prstGeom prst="rect">
            <a:avLst/>
          </a:prstGeom>
          <a:noFill/>
        </p:spPr>
      </p:pic>
      <p:pic>
        <p:nvPicPr>
          <p:cNvPr id="3080" name="болит" descr="C:\Users\XTI\Desktop\летучий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4208" y="1700808"/>
            <a:ext cx="2252914" cy="3736331"/>
          </a:xfrm>
          <a:prstGeom prst="rect">
            <a:avLst/>
          </a:prstGeom>
          <a:noFill/>
        </p:spPr>
      </p:pic>
      <p:pic>
        <p:nvPicPr>
          <p:cNvPr id="3081" name="самолёт" descr="C:\Users\XTI\Desktop\3024610d2a49540d07bc39253d49b81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2204864"/>
            <a:ext cx="2808312" cy="2626246"/>
          </a:xfrm>
          <a:prstGeom prst="rect">
            <a:avLst/>
          </a:prstGeom>
          <a:noFill/>
        </p:spPr>
      </p:pic>
      <p:sp>
        <p:nvSpPr>
          <p:cNvPr id="11" name="Скругленный прямоугольник 10"/>
          <p:cNvSpPr/>
          <p:nvPr/>
        </p:nvSpPr>
        <p:spPr>
          <a:xfrm>
            <a:off x="539552" y="5805264"/>
            <a:ext cx="23762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самолёт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347864" y="5805264"/>
            <a:ext cx="23762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кораблик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72200" y="5805264"/>
            <a:ext cx="252028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гоночный автомобиль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55776" y="404664"/>
            <a:ext cx="417646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СХЕМЫ  ОРИГАМИ</a:t>
            </a:r>
            <a:endParaRPr lang="ru-RU" dirty="0"/>
          </a:p>
        </p:txBody>
      </p:sp>
      <p:pic>
        <p:nvPicPr>
          <p:cNvPr id="15" name="Picture 10" descr="C:\Users\XTI\Desktop\ugolokrisovaniya6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60432" y="6242789"/>
            <a:ext cx="683568" cy="61521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XTI\Desktop\Drawing_Car_Bu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052736"/>
            <a:ext cx="2328259" cy="1746194"/>
          </a:xfrm>
          <a:prstGeom prst="rect">
            <a:avLst/>
          </a:prstGeom>
          <a:noFill/>
        </p:spPr>
      </p:pic>
      <p:sp>
        <p:nvSpPr>
          <p:cNvPr id="4106" name="AutoShape 10" descr="C:\Users\XTI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8" name="AutoShape 12" descr="C:\Users\XTI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0" name="Picture 14" descr="C:\Users\XTI\Desktop\9e75394dfde115d78c60bc85f39e424d--easy-drawings-drawing-lesson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4149080"/>
            <a:ext cx="1668485" cy="2283405"/>
          </a:xfrm>
          <a:prstGeom prst="rect">
            <a:avLst/>
          </a:prstGeom>
          <a:noFill/>
        </p:spPr>
      </p:pic>
      <p:pic>
        <p:nvPicPr>
          <p:cNvPr id="4112" name="Picture 16" descr="C:\Users\XTI\Desktop\т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4288" y="4149080"/>
            <a:ext cx="1635490" cy="2295033"/>
          </a:xfrm>
          <a:prstGeom prst="rect">
            <a:avLst/>
          </a:prstGeom>
          <a:noFill/>
        </p:spPr>
      </p:pic>
      <p:sp>
        <p:nvSpPr>
          <p:cNvPr id="15" name="Управляющая кнопка: домой 14">
            <a:hlinkClick r:id="" action="ppaction://hlinkshowjump?jump=firstslide" highlightClick="1"/>
          </p:cNvPr>
          <p:cNvSpPr/>
          <p:nvPr/>
        </p:nvSpPr>
        <p:spPr>
          <a:xfrm>
            <a:off x="8495928" y="0"/>
            <a:ext cx="648072" cy="648072"/>
          </a:xfrm>
          <a:prstGeom prst="actionButtonHom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13" name="Picture 17" descr="C:\Users\XTI\Desktop\s120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72200" y="1052736"/>
            <a:ext cx="2314026" cy="1842886"/>
          </a:xfrm>
          <a:prstGeom prst="rect">
            <a:avLst/>
          </a:prstGeom>
          <a:noFill/>
        </p:spPr>
      </p:pic>
      <p:sp>
        <p:nvSpPr>
          <p:cNvPr id="17" name="Скругленный прямоугольник 16"/>
          <p:cNvSpPr/>
          <p:nvPr/>
        </p:nvSpPr>
        <p:spPr>
          <a:xfrm>
            <a:off x="2555776" y="188640"/>
            <a:ext cx="439248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РИСУЕМ      ТРАНСПОРТ</a:t>
            </a:r>
            <a:endParaRPr lang="ru-RU" dirty="0"/>
          </a:p>
        </p:txBody>
      </p:sp>
      <p:pic>
        <p:nvPicPr>
          <p:cNvPr id="4114" name="Picture 18" descr="C:\Users\XTI\Desktop\img6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75856" y="1070738"/>
            <a:ext cx="2448272" cy="1836204"/>
          </a:xfrm>
          <a:prstGeom prst="rect">
            <a:avLst/>
          </a:prstGeom>
          <a:noFill/>
        </p:spPr>
      </p:pic>
      <p:pic>
        <p:nvPicPr>
          <p:cNvPr id="4115" name="Picture 19" descr="C:\Users\XTI\Desktop\risunok-samoletika_1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4048" y="4149080"/>
            <a:ext cx="1705150" cy="2304256"/>
          </a:xfrm>
          <a:prstGeom prst="rect">
            <a:avLst/>
          </a:prstGeom>
          <a:noFill/>
        </p:spPr>
      </p:pic>
      <p:pic>
        <p:nvPicPr>
          <p:cNvPr id="4117" name="Picture 21" descr="C:\Users\XTI\Desktop\ПАР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843808" y="4149080"/>
            <a:ext cx="1633883" cy="2288528"/>
          </a:xfrm>
          <a:prstGeom prst="rect">
            <a:avLst/>
          </a:prstGeom>
          <a:noFill/>
        </p:spPr>
      </p:pic>
      <p:sp>
        <p:nvSpPr>
          <p:cNvPr id="22" name="Нашивка 21">
            <a:hlinkClick r:id="rId9" action="ppaction://hlinksldjump"/>
          </p:cNvPr>
          <p:cNvSpPr/>
          <p:nvPr/>
        </p:nvSpPr>
        <p:spPr>
          <a:xfrm>
            <a:off x="8244408" y="6497960"/>
            <a:ext cx="432048" cy="360040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домик" descr="C:\Users\Вася\Desktop\gohome.png">
            <a:hlinkClick r:id="" action="ppaction://hlinkshowjump?jump=firstslide"/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507" y="6123877"/>
            <a:ext cx="698493" cy="734123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pic="http://schemas.openxmlformats.org/drawingml/2006/picture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908720"/>
            <a:ext cx="878497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/>
              <a:t>Интерактивный плакат «Транспорт вокруг нас» предназначен для ознакомления дошкольников 6-7 лет с транспортом. </a:t>
            </a:r>
          </a:p>
          <a:p>
            <a:pPr algn="just"/>
            <a:r>
              <a:rPr lang="ru-RU" sz="1200" dirty="0" smtClean="0"/>
              <a:t>Содержание плаката позволяет педагогу , родителю  разностороннее изучение  лексической темы «Транспорт» в соответствии с программой Н.В. </a:t>
            </a:r>
            <a:r>
              <a:rPr lang="ru-RU" sz="1200" dirty="0" err="1" smtClean="0"/>
              <a:t>Нищевой</a:t>
            </a:r>
            <a:r>
              <a:rPr lang="ru-RU" sz="1200" dirty="0" smtClean="0"/>
              <a:t> «Образовательная программа дошкольного образования для детей с тяжелыми нарушениями речи(общим недоразвитием речи) с 3 до 7 лет ». </a:t>
            </a:r>
          </a:p>
          <a:p>
            <a:pPr algn="just"/>
            <a:r>
              <a:rPr lang="ru-RU" sz="1200" dirty="0" smtClean="0"/>
              <a:t> Раздел «Виды транспорта»  позволяет классифицировать и обобщать понятия, активизировать словарь по теме.</a:t>
            </a:r>
          </a:p>
          <a:p>
            <a:pPr algn="just"/>
            <a:r>
              <a:rPr lang="ru-RU" sz="1200" dirty="0" smtClean="0"/>
              <a:t> В разделе «Составь рассказ» предложена схема  составления описательного рассказа о транспорте.</a:t>
            </a:r>
          </a:p>
          <a:p>
            <a:pPr algn="just"/>
            <a:r>
              <a:rPr lang="ru-RU" sz="1200" dirty="0" smtClean="0"/>
              <a:t> Раздел «Почитаем» предлагает ссылку на интернет ресурс, где можно прослушать аудиозапись рассказов или прочитать ребёнку текст с рассматриванием иллюстраций. Читающие дети могут закрепить навык чтения и прочесть самостоятельно.</a:t>
            </a:r>
          </a:p>
          <a:p>
            <a:pPr algn="just"/>
            <a:r>
              <a:rPr lang="ru-RU" sz="1200" dirty="0" smtClean="0"/>
              <a:t>В разделах  «Как появился автомобиль», «Как делают машины»  дети могут просмотреть самостоятельно, так и с помощью взрослого видеоматериал.</a:t>
            </a:r>
          </a:p>
          <a:p>
            <a:pPr algn="just"/>
            <a:r>
              <a:rPr lang="ru-RU" sz="1200" dirty="0" smtClean="0"/>
              <a:t>Раздел «Загадки» закрепит знания детей по теме.</a:t>
            </a:r>
          </a:p>
          <a:p>
            <a:pPr algn="just"/>
            <a:r>
              <a:rPr lang="ru-RU" sz="1200" dirty="0" smtClean="0"/>
              <a:t>Игра «Угадай что звучит» научит различать звуки транспорта, разовьёт слуховое внимание.</a:t>
            </a:r>
          </a:p>
          <a:p>
            <a:pPr algn="just"/>
            <a:r>
              <a:rPr lang="ru-RU" sz="1200" dirty="0" smtClean="0"/>
              <a:t>В разделе «Наша мастерская» предложены схемы оригами и алгоритмы рисования транспорта для развития у детей мелкой моторики, технических навыков рисования, умения работать со схемами .</a:t>
            </a:r>
          </a:p>
          <a:p>
            <a:pPr algn="just"/>
            <a:r>
              <a:rPr lang="ru-RU" sz="1200" dirty="0" smtClean="0"/>
              <a:t>Проверить усвоенные знания ребёнок может в игре  «Едет, плавает, летает».</a:t>
            </a:r>
          </a:p>
          <a:p>
            <a:pPr algn="just"/>
            <a:endParaRPr lang="ru-RU" sz="1200" b="1" dirty="0" smtClean="0"/>
          </a:p>
          <a:p>
            <a:pPr algn="just"/>
            <a:r>
              <a:rPr lang="ru-RU" sz="1200" b="1" dirty="0" smtClean="0"/>
              <a:t> Алгоритм действия.</a:t>
            </a:r>
          </a:p>
          <a:p>
            <a:pPr algn="just"/>
            <a:r>
              <a:rPr lang="ru-RU" sz="1200" dirty="0" smtClean="0"/>
              <a:t>Нажать на окно «Виды транспорта» - познакомить с классификацией транспорта, переходя последовательно  по стрелке-переходу.</a:t>
            </a:r>
          </a:p>
          <a:p>
            <a:pPr algn="just"/>
            <a:r>
              <a:rPr lang="ru-RU" sz="1200" dirty="0" smtClean="0"/>
              <a:t>Нажать на указатель-картинку конкретного транспортного средства  -   рассмотреть нужный вид транспорта.</a:t>
            </a:r>
          </a:p>
          <a:p>
            <a:pPr algn="just"/>
            <a:r>
              <a:rPr lang="ru-RU" sz="1200" dirty="0" smtClean="0"/>
              <a:t>Наличие картинок-кнопок позволяет детям  понять содержание раздела и самостоятельно  пользоваться плакатом, выбирая заинтересовавший их материал.</a:t>
            </a:r>
          </a:p>
          <a:p>
            <a:pPr algn="just"/>
            <a:r>
              <a:rPr lang="ru-RU" sz="1200" dirty="0" smtClean="0"/>
              <a:t>Навигация плаката позволяет начать изучение темы с любого раздела. Каждый раздел оснащен кнопкой </a:t>
            </a:r>
          </a:p>
          <a:p>
            <a:pPr algn="just"/>
            <a:r>
              <a:rPr lang="ru-RU" sz="1200" dirty="0" smtClean="0"/>
              <a:t>возвращающей на главную страницу.</a:t>
            </a:r>
          </a:p>
          <a:p>
            <a:pPr algn="just"/>
            <a:endParaRPr lang="ru-RU" sz="1200" dirty="0" smtClean="0"/>
          </a:p>
          <a:p>
            <a:pPr algn="just"/>
            <a:endParaRPr lang="ru-RU" sz="1200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07704" y="260648"/>
            <a:ext cx="5199112" cy="49266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Аннотация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Управляющая кнопка: домой 4">
            <a:hlinkClick r:id="" action="ppaction://noaction" highlightClick="1"/>
          </p:cNvPr>
          <p:cNvSpPr/>
          <p:nvPr/>
        </p:nvSpPr>
        <p:spPr>
          <a:xfrm>
            <a:off x="2771800" y="5229200"/>
            <a:ext cx="360040" cy="288032"/>
          </a:xfrm>
          <a:prstGeom prst="actionButtonHom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1020</TotalTime>
  <Words>473</Words>
  <Application>Microsoft Office PowerPoint</Application>
  <PresentationFormat>Экран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Транспорт вокруг нас</vt:lpstr>
      <vt:lpstr>Виды  транспорта </vt:lpstr>
      <vt:lpstr>Слайд 3</vt:lpstr>
      <vt:lpstr>Железнодорожный    транспорт</vt:lpstr>
      <vt:lpstr>Слайд 5</vt:lpstr>
      <vt:lpstr>Слайд 6</vt:lpstr>
      <vt:lpstr>Слайд 7</vt:lpstr>
      <vt:lpstr>Слайд 8</vt:lpstr>
      <vt:lpstr>Аннотация</vt:lpstr>
      <vt:lpstr>  Источники информации. 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Транспорт вокруг нас</dc:title>
  <dc:creator>XTI</dc:creator>
  <cp:lastModifiedBy>XTI</cp:lastModifiedBy>
  <cp:revision>128</cp:revision>
  <dcterms:created xsi:type="dcterms:W3CDTF">2019-11-09T23:17:01Z</dcterms:created>
  <dcterms:modified xsi:type="dcterms:W3CDTF">2021-02-07T16:18:55Z</dcterms:modified>
</cp:coreProperties>
</file>