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0" r:id="rId2"/>
    <p:sldId id="287" r:id="rId3"/>
    <p:sldId id="295" r:id="rId4"/>
    <p:sldId id="298" r:id="rId5"/>
    <p:sldId id="291" r:id="rId6"/>
    <p:sldId id="286" r:id="rId7"/>
    <p:sldId id="288" r:id="rId8"/>
    <p:sldId id="289" r:id="rId9"/>
    <p:sldId id="292" r:id="rId10"/>
    <p:sldId id="290" r:id="rId11"/>
    <p:sldId id="293" r:id="rId12"/>
    <p:sldId id="294" r:id="rId13"/>
    <p:sldId id="302" r:id="rId14"/>
    <p:sldId id="275" r:id="rId15"/>
    <p:sldId id="304" r:id="rId16"/>
    <p:sldId id="266" r:id="rId17"/>
    <p:sldId id="296" r:id="rId18"/>
    <p:sldId id="268" r:id="rId19"/>
    <p:sldId id="297" r:id="rId20"/>
    <p:sldId id="269" r:id="rId21"/>
    <p:sldId id="278" r:id="rId22"/>
    <p:sldId id="301" r:id="rId23"/>
    <p:sldId id="303" r:id="rId24"/>
    <p:sldId id="299" r:id="rId25"/>
  </p:sldIdLst>
  <p:sldSz cx="9144000" cy="6858000" type="screen4x3"/>
  <p:notesSz cx="6858000" cy="9144000"/>
  <p:defaultTextStyle>
    <a:defPPr>
      <a:defRPr lang="ru-RU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льфира" initials="А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12" autoAdjust="0"/>
    <p:restoredTop sz="94660"/>
  </p:normalViewPr>
  <p:slideViewPr>
    <p:cSldViewPr>
      <p:cViewPr>
        <p:scale>
          <a:sx n="75" d="100"/>
          <a:sy n="75" d="100"/>
        </p:scale>
        <p:origin x="-2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30F3E5B-9F49-4E05-9F7C-EF27928B02C7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ACCF147-E61B-423E-AE11-C15FA3C03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6535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5CC05-3F75-40A2-9968-4789F1BA4628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F2342-CEBB-4203-B478-8B38B83E3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C8C5E-DB38-4D9E-8D4B-9E8414DDD1E6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69695-C988-4FFE-B2E6-0F562157B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BA985-8DC9-4FEF-88C7-F40261951192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AA3F-E971-43BC-BDD1-098B3D51D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A5D24-D855-45A0-903F-352F13D2029C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CBD8C-16AD-441B-803C-D3D3CB988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01738-B15B-466B-85B0-351871AB693A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1E69C-6C7D-463F-92D0-58B35BCE7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2F093-0107-4A38-ADC4-887866E2AA1B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9989-1DC2-4A9E-AD82-B188E89C6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3EB03-5070-462F-A8B1-528397E48890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12BBF-4695-4D32-B2BB-8A23D0EF58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BA913-E0D7-47ED-956A-2A187DA2E981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3C68C-80F6-41AD-8347-13F500A49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A604C-D484-4560-864E-C35E24F6A769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4F0E0-6016-4B32-A16D-17E182A2DA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541FF-C26F-49FB-A16D-1253CE96100C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1C1BA-90E5-4596-8023-9A07F6780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27E0C-E1C2-4604-A971-39F75B430472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A80B3-E3BD-4F26-9D40-7E37DC782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13BEE-BBF1-4AD7-BE24-CCD96C8BA05E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CB0F8-C1F2-43A3-80DE-162918BE7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165D7-3F4E-4511-BBBA-BAAE6E1BC566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66F16-7595-4FFD-8DDC-F34D683FF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4E3E2-2ED0-4199-9137-DED57079C59C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9D37E-0D7D-427E-AE0B-FF549BE96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E1DDA-0917-4F7F-9B40-048843839E8F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C7506-E966-44D0-B9E3-D1674E76A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5E21B-FF0C-4731-B03A-6D4B80F59A5F}" type="datetimeFigureOut">
              <a:rPr lang="ru-RU"/>
              <a:pPr>
                <a:defRPr/>
              </a:pPr>
              <a:t>18.11.2017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85B152-1E07-4CD4-A910-F74CE1C97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  <p:sldLayoutId id="214748364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ctrTitle"/>
          </p:nvPr>
        </p:nvSpPr>
        <p:spPr>
          <a:xfrm>
            <a:off x="971600" y="2060848"/>
            <a:ext cx="7484368" cy="147002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18434" name="Rectangle 3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7704856" cy="4010000"/>
          </a:xfrm>
        </p:spPr>
        <p:txBody>
          <a:bodyPr/>
          <a:lstStyle/>
          <a:p>
            <a:pPr algn="r">
              <a:lnSpc>
                <a:spcPct val="90000"/>
              </a:lnSpc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ru-RU" sz="2400" dirty="0" smtClean="0">
                <a:latin typeface="Arial" charset="0"/>
              </a:rPr>
              <a:t>                                                                                                                 </a:t>
            </a:r>
            <a:r>
              <a:rPr lang="ru-RU" sz="4400" b="1" dirty="0" smtClean="0">
                <a:solidFill>
                  <a:srgbClr val="C00000"/>
                </a:solidFill>
              </a:rPr>
              <a:t>Урок литературы в 6 классе.</a:t>
            </a:r>
            <a:endParaRPr lang="ru-RU" sz="4400" b="1" dirty="0">
              <a:solidFill>
                <a:srgbClr val="C00000"/>
              </a:solidFill>
            </a:endParaRPr>
          </a:p>
          <a:p>
            <a:pPr algn="r">
              <a:lnSpc>
                <a:spcPct val="90000"/>
              </a:lnSpc>
            </a:pPr>
            <a:endParaRPr lang="ru-RU" sz="2400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772400" cy="5256584"/>
          </a:xfrm>
        </p:spPr>
        <p:txBody>
          <a:bodyPr/>
          <a:lstStyle/>
          <a:p>
            <a:pPr algn="l"/>
            <a:r>
              <a:rPr lang="ru-RU" sz="4000" b="1" dirty="0" smtClean="0">
                <a:latin typeface="+mn-lt"/>
              </a:rPr>
              <a:t>   </a:t>
            </a:r>
            <a:br>
              <a:rPr lang="ru-RU" sz="4000" b="1" dirty="0" smtClean="0">
                <a:latin typeface="+mn-lt"/>
              </a:rPr>
            </a:br>
            <a:r>
              <a:rPr lang="ru-RU" sz="4000" b="1" dirty="0" smtClean="0">
                <a:latin typeface="+mn-lt"/>
              </a:rPr>
              <a:t> 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Аравийская земля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 пальмы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 верблюд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 вьюки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 шатры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араб</a:t>
            </a:r>
            <a:r>
              <a:rPr lang="ru-RU" sz="4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4000" b="1" dirty="0">
                <a:solidFill>
                  <a:srgbClr val="C00000"/>
                </a:solidFill>
                <a:latin typeface="+mn-lt"/>
              </a:rPr>
            </a:br>
            <a:r>
              <a:rPr lang="ru-RU" sz="4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</a:t>
            </a:r>
            <a:r>
              <a:rPr lang="ru-RU" sz="4000" b="1" dirty="0" err="1" smtClean="0">
                <a:solidFill>
                  <a:srgbClr val="C00000"/>
                </a:solidFill>
                <a:latin typeface="+mn-lt"/>
              </a:rPr>
              <a:t>фарис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караван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оазис 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 smtClean="0"/>
              <a:t>   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974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772400" cy="5256584"/>
          </a:xfrm>
        </p:spPr>
        <p:txBody>
          <a:bodyPr/>
          <a:lstStyle/>
          <a:p>
            <a:pPr algn="l"/>
            <a:r>
              <a:rPr lang="ru-RU" sz="2800" b="1" dirty="0" smtClean="0"/>
              <a:t>   </a:t>
            </a: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764704"/>
            <a:ext cx="806489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3200" b="1" dirty="0">
                <a:solidFill>
                  <a:srgbClr val="C00000"/>
                </a:solidFill>
                <a:latin typeface="+mn-lt"/>
              </a:rPr>
              <a:t>Шатры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—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большие палатки, крытые тканью, коврами. </a:t>
            </a:r>
            <a:endParaRPr lang="ru-RU" sz="2800" i="1" dirty="0">
              <a:solidFill>
                <a:srgbClr val="C00000"/>
              </a:solidFill>
              <a:latin typeface="+mn-lt"/>
            </a:endParaRPr>
          </a:p>
          <a:p>
            <a:pPr algn="l"/>
            <a:r>
              <a:rPr lang="ru-RU" sz="3200" b="1" dirty="0">
                <a:solidFill>
                  <a:srgbClr val="C00000"/>
                </a:solidFill>
                <a:latin typeface="+mn-lt"/>
              </a:rPr>
              <a:t>Арабы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–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народ</a:t>
            </a:r>
            <a:endParaRPr lang="ru-RU" sz="2800" i="1" dirty="0">
              <a:solidFill>
                <a:srgbClr val="C00000"/>
              </a:solidFill>
              <a:latin typeface="+mn-lt"/>
            </a:endParaRPr>
          </a:p>
          <a:p>
            <a:pPr algn="l"/>
            <a:r>
              <a:rPr lang="ru-RU" sz="3200" b="1" dirty="0">
                <a:solidFill>
                  <a:srgbClr val="C00000"/>
                </a:solidFill>
                <a:latin typeface="+mn-lt"/>
              </a:rPr>
              <a:t>Вьюк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–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упакованная поклажа, перевозимая на спине животных, а также сумка для такой поклажи </a:t>
            </a:r>
            <a:endParaRPr lang="ru-RU" sz="2800" i="1" dirty="0">
              <a:solidFill>
                <a:srgbClr val="C00000"/>
              </a:solidFill>
              <a:latin typeface="+mn-lt"/>
            </a:endParaRPr>
          </a:p>
          <a:p>
            <a:pPr algn="l"/>
            <a:r>
              <a:rPr lang="ru-RU" sz="3200" b="1" dirty="0" err="1">
                <a:solidFill>
                  <a:srgbClr val="C00000"/>
                </a:solidFill>
                <a:latin typeface="+mn-lt"/>
              </a:rPr>
              <a:t>Фарис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–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по-арабски: всадник, витязь. </a:t>
            </a:r>
            <a:endParaRPr lang="ru-RU" sz="2800" i="1" dirty="0">
              <a:solidFill>
                <a:srgbClr val="C00000"/>
              </a:solidFill>
              <a:latin typeface="+mn-lt"/>
            </a:endParaRPr>
          </a:p>
          <a:p>
            <a:pPr algn="l"/>
            <a:r>
              <a:rPr lang="ru-RU" sz="3200" b="1" dirty="0">
                <a:solidFill>
                  <a:srgbClr val="C00000"/>
                </a:solidFill>
                <a:latin typeface="+mn-lt"/>
              </a:rPr>
              <a:t>Караван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-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группа вьючных животных, перевозящих грузы, людей в пустыне.</a:t>
            </a:r>
            <a:endParaRPr lang="ru-RU" sz="2800" i="1" dirty="0">
              <a:solidFill>
                <a:srgbClr val="C00000"/>
              </a:solidFill>
              <a:latin typeface="+mn-lt"/>
            </a:endParaRPr>
          </a:p>
          <a:p>
            <a:pPr algn="l"/>
            <a:r>
              <a:rPr lang="ru-RU" sz="3200" b="1" dirty="0">
                <a:solidFill>
                  <a:srgbClr val="C00000"/>
                </a:solidFill>
                <a:latin typeface="+mn-lt"/>
              </a:rPr>
              <a:t>Оазис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-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место в пустыне, где есть растительность и вода.</a:t>
            </a:r>
            <a:endParaRPr lang="ru-RU" sz="2800" i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410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20688"/>
            <a:ext cx="7200800" cy="4392488"/>
          </a:xfrm>
        </p:spPr>
        <p:txBody>
          <a:bodyPr/>
          <a:lstStyle/>
          <a:p>
            <a:pPr algn="just"/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 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4000" b="1" dirty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 </a:t>
            </a:r>
            <a:r>
              <a:rPr lang="ru-RU" sz="4800" b="1" dirty="0" smtClean="0">
                <a:solidFill>
                  <a:srgbClr val="C00000"/>
                </a:solidFill>
                <a:latin typeface="+mn-lt"/>
              </a:rPr>
              <a:t> Баллада </a:t>
            </a:r>
            <a:r>
              <a:rPr lang="ru-RU" sz="4000" b="1" dirty="0">
                <a:solidFill>
                  <a:srgbClr val="C00000"/>
                </a:solidFill>
                <a:latin typeface="+mn-lt"/>
              </a:rPr>
              <a:t>–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лиро-эпическое произведение в стихотворной форме на легендарную или историческую тему с острым напряженным сюжетом. Реальное в балладе нередко сочетается с фантастическим</a:t>
            </a:r>
            <a:r>
              <a:rPr lang="ru-RU" sz="4000" dirty="0" smtClean="0">
                <a:solidFill>
                  <a:srgbClr val="FF0000"/>
                </a:solidFill>
              </a:rPr>
              <a:t>.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79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20688"/>
            <a:ext cx="7200800" cy="4392488"/>
          </a:xfrm>
        </p:spPr>
        <p:txBody>
          <a:bodyPr/>
          <a:lstStyle/>
          <a:p>
            <a:pPr algn="just"/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 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000" b="1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4000" b="1" dirty="0">
                <a:solidFill>
                  <a:srgbClr val="C00000"/>
                </a:solidFill>
                <a:latin typeface="+mn-lt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  </a:t>
            </a:r>
            <a:r>
              <a:rPr lang="ru-RU" sz="4800" b="1" dirty="0" smtClean="0">
                <a:solidFill>
                  <a:srgbClr val="C00000"/>
                </a:solidFill>
                <a:latin typeface="+mn-lt"/>
              </a:rPr>
              <a:t>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Альфира\Desktop\физ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95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/>
          </p:cNvSpPr>
          <p:nvPr>
            <p:ph type="body" sz="half" idx="2"/>
          </p:nvPr>
        </p:nvSpPr>
        <p:spPr>
          <a:xfrm>
            <a:off x="467544" y="1484784"/>
            <a:ext cx="4038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dirty="0" smtClean="0"/>
              <a:t>     </a:t>
            </a:r>
            <a:r>
              <a:rPr lang="ru-RU" b="1" dirty="0" smtClean="0">
                <a:solidFill>
                  <a:srgbClr val="C00000"/>
                </a:solidFill>
              </a:rPr>
              <a:t>Какой фрагмент иллюстрирует данный рисунок?</a:t>
            </a:r>
          </a:p>
          <a:p>
            <a:pPr>
              <a:buFont typeface="Arial" charset="0"/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Какие мысли и чувства передает художник в иллюстрации? </a:t>
            </a:r>
          </a:p>
        </p:txBody>
      </p:sp>
      <p:pic>
        <p:nvPicPr>
          <p:cNvPr id="34819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48695" y="1124744"/>
            <a:ext cx="4016426" cy="5267172"/>
          </a:xfrm>
          <a:prstGeom prst="rect">
            <a:avLst/>
          </a:prstGeom>
          <a:ln w="190500" cap="sq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/>
          </p:cNvSpPr>
          <p:nvPr>
            <p:ph type="body" sz="half" idx="2"/>
          </p:nvPr>
        </p:nvSpPr>
        <p:spPr>
          <a:xfrm>
            <a:off x="467544" y="764704"/>
            <a:ext cx="8208912" cy="524604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    Баллада «Три пальмы»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3164"/>
              </p:ext>
            </p:extLst>
          </p:nvPr>
        </p:nvGraphicFramePr>
        <p:xfrm>
          <a:off x="899592" y="1700808"/>
          <a:ext cx="7056784" cy="3956288"/>
        </p:xfrm>
        <a:graphic>
          <a:graphicData uri="http://schemas.openxmlformats.org/drawingml/2006/table">
            <a:tbl>
              <a:tblPr firstRow="1" firstCol="1" bandRow="1"/>
              <a:tblGrid>
                <a:gridCol w="2160240"/>
                <a:gridCol w="4896544"/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Тема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Идея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Изобразительно 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выразительные средства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70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Grp="1"/>
          </p:cNvSpPr>
          <p:nvPr>
            <p:ph type="body" sz="half" idx="1"/>
          </p:nvPr>
        </p:nvSpPr>
        <p:spPr>
          <a:xfrm>
            <a:off x="251520" y="1600201"/>
            <a:ext cx="4680520" cy="3989039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2800" b="1" i="1" dirty="0" smtClean="0"/>
          </a:p>
          <a:p>
            <a:pPr>
              <a:buFont typeface="Arial" charset="0"/>
              <a:buNone/>
            </a:pPr>
            <a:r>
              <a:rPr lang="ru-RU" sz="2800" b="1" i="1" dirty="0"/>
              <a:t> </a:t>
            </a:r>
            <a:r>
              <a:rPr lang="ru-RU" sz="2800" b="1" i="1" dirty="0" smtClean="0"/>
              <a:t>   </a:t>
            </a:r>
            <a:r>
              <a:rPr lang="ru-RU" b="1" dirty="0" smtClean="0">
                <a:solidFill>
                  <a:srgbClr val="C00000"/>
                </a:solidFill>
              </a:rPr>
              <a:t>Что означают слова «питомцы столетий»?</a:t>
            </a:r>
          </a:p>
        </p:txBody>
      </p:sp>
      <p:sp>
        <p:nvSpPr>
          <p:cNvPr id="28675" name="Rectangle 6"/>
          <p:cNvSpPr>
            <a:spLocks noGrp="1"/>
          </p:cNvSpPr>
          <p:nvPr>
            <p:ph sz="half" idx="2"/>
          </p:nvPr>
        </p:nvSpPr>
        <p:spPr>
          <a:xfrm>
            <a:off x="7380312" y="4149080"/>
            <a:ext cx="1512168" cy="200565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      </a:t>
            </a:r>
            <a:endParaRPr lang="ru-RU" sz="28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908720"/>
            <a:ext cx="4104456" cy="49905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Font typeface="Arial" charset="0"/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  И </a:t>
            </a:r>
            <a:r>
              <a:rPr lang="ru-RU" sz="2800" dirty="0">
                <a:solidFill>
                  <a:schemeClr val="tx1"/>
                </a:solidFill>
              </a:rPr>
              <a:t>пали без жизни </a:t>
            </a:r>
            <a:r>
              <a:rPr lang="ru-RU" sz="2800" b="1" dirty="0">
                <a:solidFill>
                  <a:schemeClr val="tx1"/>
                </a:solidFill>
              </a:rPr>
              <a:t>питомцы столетий!</a:t>
            </a:r>
          </a:p>
          <a:p>
            <a:pPr algn="l">
              <a:buFont typeface="Arial" charset="0"/>
              <a:buNone/>
            </a:pPr>
            <a:r>
              <a:rPr lang="ru-RU" sz="2800" dirty="0">
                <a:solidFill>
                  <a:schemeClr val="tx1"/>
                </a:solidFill>
              </a:rPr>
              <a:t>    </a:t>
            </a:r>
            <a:r>
              <a:rPr lang="ru-RU" sz="2800" dirty="0" smtClean="0">
                <a:solidFill>
                  <a:schemeClr val="tx1"/>
                </a:solidFill>
              </a:rPr>
              <a:t>Одежду </a:t>
            </a:r>
            <a:r>
              <a:rPr lang="ru-RU" sz="2800" dirty="0">
                <a:solidFill>
                  <a:schemeClr val="tx1"/>
                </a:solidFill>
              </a:rPr>
              <a:t>их сорвали малые дети,</a:t>
            </a:r>
          </a:p>
          <a:p>
            <a:pPr algn="l">
              <a:buFont typeface="Arial" charset="0"/>
              <a:buNone/>
            </a:pPr>
            <a:r>
              <a:rPr lang="ru-RU" sz="2800" dirty="0">
                <a:solidFill>
                  <a:schemeClr val="tx1"/>
                </a:solidFill>
              </a:rPr>
              <a:t>   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Изрублены были тела их потом,</a:t>
            </a:r>
          </a:p>
          <a:p>
            <a:pPr algn="l">
              <a:buFont typeface="Arial" charset="0"/>
              <a:buNone/>
            </a:pPr>
            <a:r>
              <a:rPr lang="ru-RU" sz="2800" dirty="0">
                <a:solidFill>
                  <a:schemeClr val="tx1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</a:rPr>
              <a:t>И </a:t>
            </a:r>
            <a:r>
              <a:rPr lang="ru-RU" sz="2800" dirty="0">
                <a:solidFill>
                  <a:schemeClr val="tx1"/>
                </a:solidFill>
              </a:rPr>
              <a:t>медленно жгли их до утра огнем.</a:t>
            </a:r>
          </a:p>
          <a:p>
            <a:pPr algn="l">
              <a:buFont typeface="Arial" charset="0"/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Grp="1"/>
          </p:cNvSpPr>
          <p:nvPr>
            <p:ph type="body" sz="half" idx="1"/>
          </p:nvPr>
        </p:nvSpPr>
        <p:spPr>
          <a:xfrm>
            <a:off x="467544" y="1556792"/>
            <a:ext cx="4038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Пальмы – «питомцы столетий»</a:t>
            </a:r>
          </a:p>
          <a:p>
            <a:pPr>
              <a:buFont typeface="Arial" charset="0"/>
              <a:buNone/>
            </a:pPr>
            <a:endParaRPr lang="ru-RU" sz="2800" b="1" dirty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     Перифраз </a:t>
            </a:r>
            <a:r>
              <a:rPr lang="ru-RU" sz="2800" b="1" dirty="0" smtClean="0">
                <a:solidFill>
                  <a:srgbClr val="C00000"/>
                </a:solidFill>
              </a:rPr>
              <a:t>– 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замена слова другим  красочным сочетанием слов</a:t>
            </a:r>
            <a:r>
              <a:rPr lang="ru-RU" sz="2800" b="1" i="1" dirty="0" smtClean="0"/>
              <a:t>.</a:t>
            </a:r>
          </a:p>
        </p:txBody>
      </p:sp>
      <p:sp>
        <p:nvSpPr>
          <p:cNvPr id="28675" name="Rectangle 6"/>
          <p:cNvSpPr>
            <a:spLocks noGrp="1"/>
          </p:cNvSpPr>
          <p:nvPr>
            <p:ph sz="half" idx="2"/>
          </p:nvPr>
        </p:nvSpPr>
        <p:spPr>
          <a:xfrm>
            <a:off x="4644008" y="1196752"/>
            <a:ext cx="4038030" cy="4957986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dirty="0" smtClean="0"/>
              <a:t>И пали без жизни </a:t>
            </a:r>
            <a:r>
              <a:rPr lang="ru-RU" sz="2800" b="1" dirty="0" smtClean="0"/>
              <a:t>питомцы столетий!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Одежду их сорвали малые дети,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Изрублены были тела их потом,</a:t>
            </a:r>
          </a:p>
          <a:p>
            <a:pPr>
              <a:buFont typeface="Arial" charset="0"/>
              <a:buNone/>
            </a:pPr>
            <a:r>
              <a:rPr lang="ru-RU" sz="2800" dirty="0" smtClean="0"/>
              <a:t>И медленно жгли их до утра огнем.</a:t>
            </a:r>
          </a:p>
          <a:p>
            <a:pPr>
              <a:buFont typeface="Arial" charset="0"/>
              <a:buNone/>
            </a:pP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95536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Grp="1"/>
          </p:cNvSpPr>
          <p:nvPr>
            <p:ph sz="half" idx="1"/>
          </p:nvPr>
        </p:nvSpPr>
        <p:spPr>
          <a:xfrm>
            <a:off x="251520" y="908721"/>
            <a:ext cx="5400600" cy="5246018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C00000"/>
                </a:solidFill>
              </a:rPr>
              <a:t>Какие звуки повторяются?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C00000"/>
                </a:solidFill>
              </a:rPr>
              <a:t>С какой целью </a:t>
            </a:r>
          </a:p>
          <a:p>
            <a:pPr marL="0" indent="0">
              <a:buNone/>
            </a:pPr>
            <a:r>
              <a:rPr lang="ru-RU" sz="2800" b="1" dirty="0" err="1" smtClean="0">
                <a:solidFill>
                  <a:srgbClr val="C00000"/>
                </a:solidFill>
              </a:rPr>
              <a:t>М.Ю.Лермонтов</a:t>
            </a:r>
            <a:r>
              <a:rPr lang="ru-RU" sz="2800" b="1" dirty="0" smtClean="0">
                <a:solidFill>
                  <a:srgbClr val="C00000"/>
                </a:solidFill>
              </a:rPr>
              <a:t> использует этот прием?</a:t>
            </a:r>
          </a:p>
        </p:txBody>
      </p:sp>
      <p:sp>
        <p:nvSpPr>
          <p:cNvPr id="30723" name="Rectangle 6"/>
          <p:cNvSpPr>
            <a:spLocks noGrp="1"/>
          </p:cNvSpPr>
          <p:nvPr>
            <p:ph type="body" sz="half" idx="2"/>
          </p:nvPr>
        </p:nvSpPr>
        <p:spPr>
          <a:xfrm>
            <a:off x="5220072" y="1600200"/>
            <a:ext cx="3466728" cy="4525963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2800" u="sng" dirty="0" smtClean="0"/>
          </a:p>
          <a:p>
            <a:pPr>
              <a:buFont typeface="Arial" charset="0"/>
              <a:buNone/>
            </a:pPr>
            <a:endParaRPr lang="ru-RU" sz="2800" u="sng" dirty="0"/>
          </a:p>
          <a:p>
            <a:pPr>
              <a:buFont typeface="Arial" charset="0"/>
              <a:buNone/>
            </a:pPr>
            <a:endParaRPr lang="ru-RU" sz="28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5148064" y="1556792"/>
            <a:ext cx="3672408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Font typeface="Arial" charset="0"/>
              <a:buNone/>
            </a:pPr>
            <a:endParaRPr lang="ru-RU" sz="2800" b="1" u="sng" dirty="0" smtClean="0">
              <a:solidFill>
                <a:schemeClr val="tx1"/>
              </a:solidFill>
            </a:endParaRPr>
          </a:p>
          <a:p>
            <a:pPr algn="l">
              <a:buFont typeface="Arial" charset="0"/>
              <a:buNone/>
            </a:pPr>
            <a:endParaRPr lang="ru-RU" sz="2800" b="1" u="sng" dirty="0">
              <a:solidFill>
                <a:schemeClr val="tx1"/>
              </a:solidFill>
            </a:endParaRPr>
          </a:p>
          <a:p>
            <a:pPr algn="l">
              <a:buFont typeface="Arial" charset="0"/>
              <a:buNone/>
            </a:pPr>
            <a:r>
              <a:rPr lang="ru-RU" sz="2800" b="1" u="sng" dirty="0" smtClean="0">
                <a:solidFill>
                  <a:schemeClr val="tx1"/>
                </a:solidFill>
              </a:rPr>
              <a:t>П</a:t>
            </a:r>
            <a:r>
              <a:rPr lang="ru-RU" sz="2800" b="1" dirty="0" smtClean="0">
                <a:solidFill>
                  <a:schemeClr val="tx1"/>
                </a:solidFill>
              </a:rPr>
              <a:t>о </a:t>
            </a:r>
            <a:r>
              <a:rPr lang="ru-RU" sz="2800" b="1" dirty="0">
                <a:solidFill>
                  <a:schemeClr val="tx1"/>
                </a:solidFill>
              </a:rPr>
              <a:t>ко</a:t>
            </a:r>
            <a:r>
              <a:rPr lang="ru-RU" sz="2800" b="1" u="sng" dirty="0">
                <a:solidFill>
                  <a:schemeClr val="tx1"/>
                </a:solidFill>
              </a:rPr>
              <a:t>рн</a:t>
            </a:r>
            <a:r>
              <a:rPr lang="ru-RU" sz="2800" b="1" dirty="0">
                <a:solidFill>
                  <a:schemeClr val="tx1"/>
                </a:solidFill>
              </a:rPr>
              <a:t>ям у</a:t>
            </a:r>
            <a:r>
              <a:rPr lang="ru-RU" sz="2800" b="1" u="sng" dirty="0">
                <a:solidFill>
                  <a:schemeClr val="tx1"/>
                </a:solidFill>
              </a:rPr>
              <a:t>пр</a:t>
            </a:r>
            <a:r>
              <a:rPr lang="ru-RU" sz="2800" b="1" dirty="0">
                <a:solidFill>
                  <a:schemeClr val="tx1"/>
                </a:solidFill>
              </a:rPr>
              <a:t>угим то</a:t>
            </a:r>
            <a:r>
              <a:rPr lang="ru-RU" sz="2800" b="1" u="sng" dirty="0">
                <a:solidFill>
                  <a:schemeClr val="tx1"/>
                </a:solidFill>
              </a:rPr>
              <a:t>п</a:t>
            </a:r>
            <a:r>
              <a:rPr lang="ru-RU" sz="2800" b="1" dirty="0">
                <a:solidFill>
                  <a:schemeClr val="tx1"/>
                </a:solidFill>
              </a:rPr>
              <a:t>о</a:t>
            </a:r>
            <a:r>
              <a:rPr lang="ru-RU" sz="2800" b="1" u="sng" dirty="0">
                <a:solidFill>
                  <a:schemeClr val="tx1"/>
                </a:solidFill>
              </a:rPr>
              <a:t>р</a:t>
            </a:r>
            <a:r>
              <a:rPr lang="ru-RU" sz="2800" b="1" dirty="0">
                <a:solidFill>
                  <a:schemeClr val="tx1"/>
                </a:solidFill>
              </a:rPr>
              <a:t> за</a:t>
            </a:r>
            <a:r>
              <a:rPr lang="ru-RU" sz="2800" b="1" u="sng" dirty="0">
                <a:solidFill>
                  <a:schemeClr val="tx1"/>
                </a:solidFill>
              </a:rPr>
              <a:t>ст</a:t>
            </a:r>
            <a:r>
              <a:rPr lang="ru-RU" sz="2800" b="1" dirty="0">
                <a:solidFill>
                  <a:schemeClr val="tx1"/>
                </a:solidFill>
              </a:rPr>
              <a:t>учал,</a:t>
            </a:r>
          </a:p>
          <a:p>
            <a:pPr algn="l">
              <a:buFont typeface="Arial" charset="0"/>
              <a:buNone/>
            </a:pPr>
            <a:r>
              <a:rPr lang="ru-RU" sz="2800" b="1" dirty="0">
                <a:solidFill>
                  <a:schemeClr val="tx1"/>
                </a:solidFill>
              </a:rPr>
              <a:t>И </a:t>
            </a:r>
            <a:r>
              <a:rPr lang="ru-RU" sz="2800" b="1" u="sng" dirty="0">
                <a:solidFill>
                  <a:schemeClr val="tx1"/>
                </a:solidFill>
              </a:rPr>
              <a:t>п</a:t>
            </a:r>
            <a:r>
              <a:rPr lang="ru-RU" sz="2800" b="1" dirty="0">
                <a:solidFill>
                  <a:schemeClr val="tx1"/>
                </a:solidFill>
              </a:rPr>
              <a:t>али без жизни </a:t>
            </a:r>
            <a:r>
              <a:rPr lang="ru-RU" sz="2800" b="1" u="sng" dirty="0">
                <a:solidFill>
                  <a:schemeClr val="tx1"/>
                </a:solidFill>
              </a:rPr>
              <a:t>п</a:t>
            </a:r>
            <a:r>
              <a:rPr lang="ru-RU" sz="2800" b="1" dirty="0">
                <a:solidFill>
                  <a:schemeClr val="tx1"/>
                </a:solidFill>
              </a:rPr>
              <a:t>итомцы </a:t>
            </a:r>
            <a:r>
              <a:rPr lang="ru-RU" sz="2800" b="1" u="sng" dirty="0">
                <a:solidFill>
                  <a:schemeClr val="tx1"/>
                </a:solidFill>
              </a:rPr>
              <a:t>ст</a:t>
            </a:r>
            <a:r>
              <a:rPr lang="ru-RU" sz="2800" b="1" dirty="0">
                <a:solidFill>
                  <a:schemeClr val="tx1"/>
                </a:solidFill>
              </a:rPr>
              <a:t>олетий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5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175695" cy="4525963"/>
          </a:xfrm>
        </p:spPr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Аллитерация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>
                <a:solidFill>
                  <a:srgbClr val="C00000"/>
                </a:solidFill>
              </a:rPr>
              <a:t>– </a:t>
            </a:r>
          </a:p>
          <a:p>
            <a:pPr>
              <a:buNone/>
            </a:pPr>
            <a:r>
              <a:rPr lang="ru-RU" sz="4000" b="1" dirty="0">
                <a:solidFill>
                  <a:srgbClr val="C00000"/>
                </a:solidFill>
              </a:rPr>
              <a:t>повторение</a:t>
            </a:r>
          </a:p>
          <a:p>
            <a:pPr>
              <a:buNone/>
            </a:pPr>
            <a:r>
              <a:rPr lang="ru-RU" sz="4000" b="1" dirty="0">
                <a:solidFill>
                  <a:srgbClr val="C00000"/>
                </a:solidFill>
              </a:rPr>
              <a:t>о</a:t>
            </a:r>
            <a:r>
              <a:rPr lang="ru-RU" sz="4000" b="1" dirty="0" smtClean="0">
                <a:solidFill>
                  <a:srgbClr val="C00000"/>
                </a:solidFill>
              </a:rPr>
              <a:t>днородных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звуков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32040" y="1772816"/>
            <a:ext cx="3600400" cy="39604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Font typeface="Arial" charset="0"/>
              <a:buNone/>
            </a:pPr>
            <a:r>
              <a:rPr lang="ru-RU" sz="3200" u="sng" dirty="0">
                <a:solidFill>
                  <a:schemeClr val="tx1"/>
                </a:solidFill>
              </a:rPr>
              <a:t>П</a:t>
            </a:r>
            <a:r>
              <a:rPr lang="ru-RU" sz="3200" dirty="0">
                <a:solidFill>
                  <a:schemeClr val="tx1"/>
                </a:solidFill>
              </a:rPr>
              <a:t>о ко</a:t>
            </a:r>
            <a:r>
              <a:rPr lang="ru-RU" sz="3200" u="sng" dirty="0">
                <a:solidFill>
                  <a:schemeClr val="tx1"/>
                </a:solidFill>
              </a:rPr>
              <a:t>рн</a:t>
            </a:r>
            <a:r>
              <a:rPr lang="ru-RU" sz="3200" dirty="0">
                <a:solidFill>
                  <a:schemeClr val="tx1"/>
                </a:solidFill>
              </a:rPr>
              <a:t>ям у</a:t>
            </a:r>
            <a:r>
              <a:rPr lang="ru-RU" sz="3200" u="sng" dirty="0">
                <a:solidFill>
                  <a:schemeClr val="tx1"/>
                </a:solidFill>
              </a:rPr>
              <a:t>пр</a:t>
            </a:r>
            <a:r>
              <a:rPr lang="ru-RU" sz="3200" dirty="0">
                <a:solidFill>
                  <a:schemeClr val="tx1"/>
                </a:solidFill>
              </a:rPr>
              <a:t>угим то</a:t>
            </a:r>
            <a:r>
              <a:rPr lang="ru-RU" sz="3200" u="sng" dirty="0">
                <a:solidFill>
                  <a:schemeClr val="tx1"/>
                </a:solidFill>
              </a:rPr>
              <a:t>п</a:t>
            </a:r>
            <a:r>
              <a:rPr lang="ru-RU" sz="3200" dirty="0">
                <a:solidFill>
                  <a:schemeClr val="tx1"/>
                </a:solidFill>
              </a:rPr>
              <a:t>о</a:t>
            </a:r>
            <a:r>
              <a:rPr lang="ru-RU" sz="3200" u="sng" dirty="0">
                <a:solidFill>
                  <a:schemeClr val="tx1"/>
                </a:solidFill>
              </a:rPr>
              <a:t>р</a:t>
            </a:r>
            <a:r>
              <a:rPr lang="ru-RU" sz="3200" dirty="0">
                <a:solidFill>
                  <a:schemeClr val="tx1"/>
                </a:solidFill>
              </a:rPr>
              <a:t> за</a:t>
            </a:r>
            <a:r>
              <a:rPr lang="ru-RU" sz="3200" u="sng" dirty="0">
                <a:solidFill>
                  <a:schemeClr val="tx1"/>
                </a:solidFill>
              </a:rPr>
              <a:t>ст</a:t>
            </a:r>
            <a:r>
              <a:rPr lang="ru-RU" sz="3200" dirty="0">
                <a:solidFill>
                  <a:schemeClr val="tx1"/>
                </a:solidFill>
              </a:rPr>
              <a:t>учал,</a:t>
            </a:r>
          </a:p>
          <a:p>
            <a:pPr algn="l">
              <a:buFont typeface="Arial" charset="0"/>
              <a:buNone/>
            </a:pPr>
            <a:r>
              <a:rPr lang="ru-RU" sz="3200" dirty="0">
                <a:solidFill>
                  <a:schemeClr val="tx1"/>
                </a:solidFill>
              </a:rPr>
              <a:t>И </a:t>
            </a:r>
            <a:r>
              <a:rPr lang="ru-RU" sz="3200" u="sng" dirty="0">
                <a:solidFill>
                  <a:schemeClr val="tx1"/>
                </a:solidFill>
              </a:rPr>
              <a:t>п</a:t>
            </a:r>
            <a:r>
              <a:rPr lang="ru-RU" sz="3200" dirty="0">
                <a:solidFill>
                  <a:schemeClr val="tx1"/>
                </a:solidFill>
              </a:rPr>
              <a:t>али без жизни </a:t>
            </a:r>
            <a:r>
              <a:rPr lang="ru-RU" sz="3200" u="sng" dirty="0">
                <a:solidFill>
                  <a:schemeClr val="tx1"/>
                </a:solidFill>
              </a:rPr>
              <a:t>п</a:t>
            </a:r>
            <a:r>
              <a:rPr lang="ru-RU" sz="3200" dirty="0">
                <a:solidFill>
                  <a:schemeClr val="tx1"/>
                </a:solidFill>
              </a:rPr>
              <a:t>итомцы </a:t>
            </a:r>
            <a:r>
              <a:rPr lang="ru-RU" sz="3200" u="sng" dirty="0">
                <a:solidFill>
                  <a:schemeClr val="tx1"/>
                </a:solidFill>
              </a:rPr>
              <a:t>ст</a:t>
            </a:r>
            <a:r>
              <a:rPr lang="ru-RU" sz="3200" dirty="0">
                <a:solidFill>
                  <a:schemeClr val="tx1"/>
                </a:solidFill>
              </a:rPr>
              <a:t>олетий!</a:t>
            </a:r>
          </a:p>
        </p:txBody>
      </p:sp>
    </p:spTree>
    <p:extLst>
      <p:ext uri="{BB962C8B-B14F-4D97-AF65-F5344CB8AC3E}">
        <p14:creationId xmlns:p14="http://schemas.microsoft.com/office/powerpoint/2010/main" val="14433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8496944" cy="482453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Он не имел ни брата, ни сестры.</a:t>
            </a:r>
            <a:b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 тайных мук его никто не </a:t>
            </a: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ведал.</a:t>
            </a:r>
            <a:b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До </a:t>
            </a:r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времени отвыкнув от игры,</a:t>
            </a:r>
            <a:b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Он каждому сомненью сердце предал.</a:t>
            </a:r>
            <a:b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И, презрев детства милые дары,</a:t>
            </a:r>
            <a:b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Он начал думать, строить миф воздушный</a:t>
            </a:r>
            <a:b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 в нём терялся </a:t>
            </a:r>
            <a:r>
              <a:rPr lang="ru-RU" sz="3200" b="1" spc="50" dirty="0" err="1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мыслию</a:t>
            </a:r>
            <a:r>
              <a:rPr lang="ru-RU" sz="32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послушной</a:t>
            </a: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…</a:t>
            </a:r>
            <a:r>
              <a:rPr lang="ru-RU" sz="2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28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endParaRPr lang="ru-RU" sz="2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072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/>
          </p:cNvSpPr>
          <p:nvPr>
            <p:ph sz="half" idx="1"/>
          </p:nvPr>
        </p:nvSpPr>
        <p:spPr>
          <a:xfrm>
            <a:off x="179512" y="1628775"/>
            <a:ext cx="4752528" cy="4525963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2800" b="1" i="1" dirty="0" smtClean="0"/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Что противопоставляется?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С какой целью?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Как называется этот прием?</a:t>
            </a:r>
          </a:p>
        </p:txBody>
      </p:sp>
      <p:sp>
        <p:nvSpPr>
          <p:cNvPr id="31747" name="Rectangle 9"/>
          <p:cNvSpPr>
            <a:spLocks noGrp="1"/>
          </p:cNvSpPr>
          <p:nvPr>
            <p:ph type="body" sz="half" idx="2"/>
          </p:nvPr>
        </p:nvSpPr>
        <p:spPr>
          <a:xfrm>
            <a:off x="4572000" y="1600200"/>
            <a:ext cx="4464496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1800" dirty="0" smtClean="0"/>
              <a:t>В песчаных степях аравийской земли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Три гордые пальмы высоко росли.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Родник между ними из почвы бесплодной,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Журча, пробивался водою холодной,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Хранимый под сенью зеленых листов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От знойных лучей и сыпучих песков</a:t>
            </a:r>
          </a:p>
          <a:p>
            <a:pPr>
              <a:buFont typeface="Arial" charset="0"/>
              <a:buNone/>
            </a:pPr>
            <a:endParaRPr lang="ru-RU" sz="1800" dirty="0" smtClean="0"/>
          </a:p>
          <a:p>
            <a:pPr>
              <a:buFont typeface="Arial" charset="0"/>
              <a:buNone/>
            </a:pPr>
            <a:r>
              <a:rPr lang="ru-RU" sz="1800" dirty="0" smtClean="0"/>
              <a:t>И ныне все дико и пусто кругом –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Не шепчутся листья с гремучим ключом;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Напрасно Пророка о тени он просит –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Его лишь песок раскаленный заносит,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Да коршун хохлатый, степной нелюдим,</a:t>
            </a:r>
          </a:p>
          <a:p>
            <a:pPr>
              <a:buFont typeface="Arial" charset="0"/>
              <a:buNone/>
            </a:pPr>
            <a:r>
              <a:rPr lang="ru-RU" sz="1800" dirty="0" smtClean="0"/>
              <a:t>Добычу терзает и щиплет над ним.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5"/>
          <p:cNvSpPr>
            <a:spLocks noGrp="1"/>
          </p:cNvSpPr>
          <p:nvPr>
            <p:ph type="body" sz="half" idx="4294967295"/>
          </p:nvPr>
        </p:nvSpPr>
        <p:spPr>
          <a:xfrm>
            <a:off x="468313" y="980729"/>
            <a:ext cx="4038600" cy="517401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Какой нравственный урок дает своему читателю поэт?</a:t>
            </a:r>
          </a:p>
        </p:txBody>
      </p:sp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5632450" y="272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5148263" y="2152650"/>
            <a:ext cx="3240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37894" name="Rectangle 9"/>
          <p:cNvSpPr>
            <a:spLocks/>
          </p:cNvSpPr>
          <p:nvPr/>
        </p:nvSpPr>
        <p:spPr bwMode="auto">
          <a:xfrm>
            <a:off x="4643438" y="1628775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800">
              <a:latin typeface="Times New Roman" pitchFamily="18" charset="0"/>
            </a:endParaRP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683568" y="3095626"/>
            <a:ext cx="432048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Уничтожение природы</a:t>
            </a:r>
            <a:endParaRPr lang="ru-RU" sz="2800" b="1" dirty="0">
              <a:solidFill>
                <a:srgbClr val="C00000"/>
              </a:solidFill>
              <a:latin typeface="+mn-lt"/>
            </a:endParaRPr>
          </a:p>
          <a:p>
            <a:pPr algn="l"/>
            <a:r>
              <a:rPr lang="ru-RU" sz="2800" b="1" dirty="0">
                <a:solidFill>
                  <a:srgbClr val="C00000"/>
                </a:solidFill>
                <a:latin typeface="+mn-lt"/>
              </a:rPr>
              <a:t>ведет к разрушению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самого</a:t>
            </a:r>
            <a:r>
              <a:rPr lang="en-US" sz="28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человека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,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его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жизни.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1052736"/>
            <a:ext cx="3816425" cy="47525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Толковый </a:t>
            </a:r>
            <a:r>
              <a:rPr lang="ru-RU" sz="2000" b="1" dirty="0">
                <a:solidFill>
                  <a:schemeClr val="tx1"/>
                </a:solidFill>
              </a:rPr>
              <a:t>словарь русского языка </a:t>
            </a:r>
            <a:r>
              <a:rPr lang="ru-RU" sz="2000" b="1" dirty="0" err="1" smtClean="0">
                <a:solidFill>
                  <a:schemeClr val="tx1"/>
                </a:solidFill>
              </a:rPr>
              <a:t>С.И.Ожегова</a:t>
            </a:r>
            <a:r>
              <a:rPr lang="ru-RU" sz="2000" b="1" dirty="0" smtClean="0">
                <a:solidFill>
                  <a:schemeClr val="tx1"/>
                </a:solidFill>
              </a:rPr>
              <a:t> .</a:t>
            </a:r>
          </a:p>
          <a:p>
            <a:pPr algn="l"/>
            <a:endParaRPr lang="ru-RU" sz="20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НРАВСТВЕННОСТЬ – 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Правила, определяющие поведение; духовные и душевные качества, необходимые человеку в обществе, а также выполнение этих правил, поведение. </a:t>
            </a:r>
            <a:r>
              <a:rPr lang="ru-RU" sz="2400" b="1" i="1" dirty="0" smtClean="0">
                <a:solidFill>
                  <a:schemeClr val="tx1"/>
                </a:solidFill>
              </a:rPr>
              <a:t>Высокая</a:t>
            </a:r>
            <a:r>
              <a:rPr lang="en-US" sz="2400" b="1" i="1" dirty="0" smtClean="0">
                <a:solidFill>
                  <a:schemeClr val="tx1"/>
                </a:solidFill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</a:rPr>
              <a:t>нравственность.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5"/>
          <p:cNvSpPr>
            <a:spLocks noGrp="1"/>
          </p:cNvSpPr>
          <p:nvPr>
            <p:ph type="body" sz="half" idx="4294967295"/>
          </p:nvPr>
        </p:nvSpPr>
        <p:spPr>
          <a:xfrm>
            <a:off x="1115616" y="1340769"/>
            <a:ext cx="7056783" cy="481397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Сегодня на уроке я научился …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Урок заставил меня задуматься о …</a:t>
            </a:r>
            <a:endParaRPr lang="ru-RU" b="1" dirty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Мне было </a:t>
            </a:r>
            <a:r>
              <a:rPr lang="ru-RU" b="1" dirty="0" smtClean="0">
                <a:solidFill>
                  <a:srgbClr val="C00000"/>
                </a:solidFill>
              </a:rPr>
              <a:t>трудно …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 особенно мне удалось …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Для меня стало открытием то, …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Я понял, что …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Мне </a:t>
            </a:r>
            <a:r>
              <a:rPr lang="ru-RU" b="1" dirty="0" smtClean="0">
                <a:solidFill>
                  <a:srgbClr val="C00000"/>
                </a:solidFill>
              </a:rPr>
              <a:t>было </a:t>
            </a:r>
            <a:r>
              <a:rPr lang="ru-RU" b="1" dirty="0" smtClean="0">
                <a:solidFill>
                  <a:srgbClr val="C00000"/>
                </a:solidFill>
              </a:rPr>
              <a:t>интересно …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5632450" y="272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5148263" y="2152650"/>
            <a:ext cx="3240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37894" name="Rectangle 9"/>
          <p:cNvSpPr>
            <a:spLocks/>
          </p:cNvSpPr>
          <p:nvPr/>
        </p:nvSpPr>
        <p:spPr bwMode="auto">
          <a:xfrm>
            <a:off x="4643438" y="1628775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8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37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5"/>
          <p:cNvSpPr>
            <a:spLocks noGrp="1"/>
          </p:cNvSpPr>
          <p:nvPr>
            <p:ph type="body" sz="half" idx="4294967295"/>
          </p:nvPr>
        </p:nvSpPr>
        <p:spPr>
          <a:xfrm>
            <a:off x="1115046" y="1356643"/>
            <a:ext cx="7056783" cy="4813970"/>
          </a:xfrm>
        </p:spPr>
        <p:txBody>
          <a:bodyPr/>
          <a:lstStyle/>
          <a:p>
            <a:pPr marL="0" lvl="0" indent="0" algn="just">
              <a:lnSpc>
                <a:spcPct val="90000"/>
              </a:lnSpc>
              <a:buNone/>
            </a:pPr>
            <a:r>
              <a:rPr lang="ru-RU" sz="3600" b="1" dirty="0">
                <a:solidFill>
                  <a:srgbClr val="C00000"/>
                </a:solidFill>
              </a:rPr>
              <a:t>«Какая образность! — так все и видишь перед собою, а увидев раз, никогда уж не забудешь!  Дивная картина — так и блестит все </a:t>
            </a:r>
            <a:r>
              <a:rPr lang="ru-RU" sz="3600" b="1" dirty="0" err="1">
                <a:solidFill>
                  <a:srgbClr val="C00000"/>
                </a:solidFill>
              </a:rPr>
              <a:t>яркостию</a:t>
            </a:r>
            <a:r>
              <a:rPr lang="ru-RU" sz="3600" b="1" dirty="0">
                <a:solidFill>
                  <a:srgbClr val="C00000"/>
                </a:solidFill>
              </a:rPr>
              <a:t> восточных красок! Какая живописность, музыкальность, сила и крепость в каждом стихе...».</a:t>
            </a:r>
          </a:p>
          <a:p>
            <a:pPr marL="0" lvl="0" indent="0" algn="r">
              <a:lnSpc>
                <a:spcPct val="90000"/>
              </a:lnSpc>
              <a:buNone/>
            </a:pPr>
            <a:r>
              <a:rPr lang="ru-RU" sz="2800" b="1" dirty="0">
                <a:solidFill>
                  <a:srgbClr val="C00000"/>
                </a:solidFill>
              </a:rPr>
              <a:t>                                            </a:t>
            </a:r>
            <a:r>
              <a:rPr lang="ru-RU" sz="2800" b="1" i="1" dirty="0" err="1">
                <a:solidFill>
                  <a:srgbClr val="C00000"/>
                </a:solidFill>
              </a:rPr>
              <a:t>В.Г.Белинский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5632450" y="272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5148263" y="2152650"/>
            <a:ext cx="3240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37894" name="Rectangle 9"/>
          <p:cNvSpPr>
            <a:spLocks/>
          </p:cNvSpPr>
          <p:nvPr/>
        </p:nvSpPr>
        <p:spPr bwMode="auto">
          <a:xfrm>
            <a:off x="4643438" y="1628775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8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7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5632450" y="272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5148263" y="2152650"/>
            <a:ext cx="3240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37894" name="Rectangle 9"/>
          <p:cNvSpPr>
            <a:spLocks/>
          </p:cNvSpPr>
          <p:nvPr/>
        </p:nvSpPr>
        <p:spPr bwMode="auto">
          <a:xfrm>
            <a:off x="4643438" y="1628775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 algn="l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800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1" y="1556792"/>
            <a:ext cx="7488832" cy="280076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Спасибо </a:t>
            </a:r>
          </a:p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за внимание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374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67682"/>
            <a:ext cx="8496944" cy="482453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                      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       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        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/>
            </a:r>
            <a:b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      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Михаил Юрьевич Лермонтов</a:t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                (1814-1841)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Picture 5" descr="cf1160dc667340c32df32633f3a39b7a[1]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58" t="-2117" r="19497" b="1"/>
          <a:stretch/>
        </p:blipFill>
        <p:spPr bwMode="auto">
          <a:xfrm>
            <a:off x="2743200" y="457200"/>
            <a:ext cx="3352800" cy="4411960"/>
          </a:xfrm>
          <a:prstGeom prst="ellipse">
            <a:avLst/>
          </a:prstGeom>
          <a:ln w="190500" cap="rnd">
            <a:solidFill>
              <a:schemeClr val="accent6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1014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5632450" y="2728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5148263" y="2152650"/>
            <a:ext cx="3240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37894" name="Rectangle 9"/>
          <p:cNvSpPr>
            <a:spLocks/>
          </p:cNvSpPr>
          <p:nvPr/>
        </p:nvSpPr>
        <p:spPr bwMode="auto">
          <a:xfrm>
            <a:off x="1621954" y="-403465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 typeface="Arial" charset="0"/>
              <a:buChar char="•"/>
            </a:pPr>
            <a:endParaRPr lang="ru-RU" sz="280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124745"/>
            <a:ext cx="7632774" cy="38164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2800" b="1" spc="50" dirty="0" smtClean="0">
                <a:ln w="11430"/>
                <a:solidFill>
                  <a:srgbClr val="C00000"/>
                </a:solidFill>
                <a:latin typeface="+mn-lt"/>
              </a:rPr>
              <a:t>Природа</a:t>
            </a:r>
            <a:r>
              <a:rPr lang="ru-RU" sz="2000" b="1" spc="50" dirty="0" smtClean="0">
                <a:ln w="11430"/>
                <a:solidFill>
                  <a:srgbClr val="C00000"/>
                </a:solidFill>
                <a:latin typeface="+mn-lt"/>
              </a:rPr>
              <a:t> – </a:t>
            </a:r>
            <a:r>
              <a:rPr lang="ru-RU" sz="2400" b="1" spc="50" dirty="0" smtClean="0">
                <a:ln w="11430"/>
                <a:solidFill>
                  <a:srgbClr val="C00000"/>
                </a:solidFill>
                <a:latin typeface="+mn-lt"/>
              </a:rPr>
              <a:t>1. </a:t>
            </a:r>
            <a:r>
              <a:rPr lang="ru-RU" sz="2400" b="1" spc="50" dirty="0">
                <a:ln w="11430"/>
                <a:solidFill>
                  <a:srgbClr val="C00000"/>
                </a:solidFill>
                <a:latin typeface="+mn-lt"/>
              </a:rPr>
              <a:t>В</a:t>
            </a:r>
            <a:r>
              <a:rPr lang="ru-RU" sz="2400" b="1" spc="50" dirty="0" smtClean="0">
                <a:ln w="11430"/>
                <a:solidFill>
                  <a:srgbClr val="C00000"/>
                </a:solidFill>
                <a:latin typeface="+mn-lt"/>
              </a:rPr>
              <a:t>сё существующее во вселенной, органический и неорганический мир. </a:t>
            </a:r>
            <a:r>
              <a:rPr lang="ru-RU" sz="2400" b="1" i="1" spc="50" dirty="0" smtClean="0">
                <a:ln w="11430"/>
                <a:solidFill>
                  <a:srgbClr val="C00000"/>
                </a:solidFill>
                <a:latin typeface="+mn-lt"/>
              </a:rPr>
              <a:t>Изучать природу.</a:t>
            </a: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</a:rPr>
              <a:t>2</a:t>
            </a:r>
            <a:r>
              <a:rPr lang="ru-RU" sz="2400" b="1" spc="50" dirty="0" smtClean="0">
                <a:ln w="11430"/>
                <a:solidFill>
                  <a:srgbClr val="C00000"/>
                </a:solidFill>
                <a:latin typeface="+mn-lt"/>
              </a:rPr>
              <a:t>. Места вне городов (поля, леса, горы). </a:t>
            </a:r>
            <a:r>
              <a:rPr lang="ru-RU" sz="2400" b="1" i="1" spc="50" dirty="0" smtClean="0">
                <a:ln w="11430"/>
                <a:solidFill>
                  <a:srgbClr val="C00000"/>
                </a:solidFill>
                <a:latin typeface="+mn-lt"/>
              </a:rPr>
              <a:t>Любоваться природой.</a:t>
            </a:r>
          </a:p>
          <a:p>
            <a:pPr algn="l"/>
            <a:endParaRPr lang="ru-RU" sz="2400" b="1" i="1" spc="50" dirty="0">
              <a:ln w="11430"/>
              <a:solidFill>
                <a:srgbClr val="C00000"/>
              </a:solidFill>
              <a:latin typeface="+mn-lt"/>
            </a:endParaRPr>
          </a:p>
          <a:p>
            <a:pPr algn="l"/>
            <a:r>
              <a:rPr lang="ru-RU" sz="2800" b="1" spc="50" dirty="0" smtClean="0">
                <a:ln w="11430"/>
                <a:solidFill>
                  <a:srgbClr val="C00000"/>
                </a:solidFill>
                <a:latin typeface="+mn-lt"/>
              </a:rPr>
              <a:t>Человек </a:t>
            </a:r>
            <a:r>
              <a:rPr lang="ru-RU" sz="2000" b="1" spc="50" dirty="0" smtClean="0">
                <a:ln w="11430"/>
                <a:solidFill>
                  <a:srgbClr val="C00000"/>
                </a:solidFill>
                <a:latin typeface="+mn-lt"/>
              </a:rPr>
              <a:t>– </a:t>
            </a:r>
            <a:r>
              <a:rPr lang="ru-RU" sz="2400" b="1" spc="50" dirty="0" smtClean="0">
                <a:ln w="11430"/>
                <a:solidFill>
                  <a:srgbClr val="C00000"/>
                </a:solidFill>
                <a:latin typeface="+mn-lt"/>
              </a:rPr>
              <a:t>живое существо, обладающее даром мышления и речи, способностью создавать орудия и пользоваться ими в процессе общественного труда. </a:t>
            </a:r>
            <a:r>
              <a:rPr lang="ru-RU" sz="2400" b="1" i="1" spc="50" dirty="0" smtClean="0">
                <a:ln w="11430"/>
                <a:solidFill>
                  <a:srgbClr val="C00000"/>
                </a:solidFill>
                <a:latin typeface="+mn-lt"/>
              </a:rPr>
              <a:t>Рабочий человек. Учёный человек.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52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980728"/>
            <a:ext cx="6984776" cy="4680519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Тема природы и человека </a:t>
            </a:r>
            <a:b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   в стихотворении                        </a:t>
            </a:r>
            <a:r>
              <a:rPr lang="ru-RU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М.Ю.Лермонтова</a:t>
            </a: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b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        «Три пальмы».</a:t>
            </a:r>
            <a:endParaRPr lang="ru-RU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418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052737"/>
            <a:ext cx="8496944" cy="4248471"/>
          </a:xfrm>
        </p:spPr>
        <p:txBody>
          <a:bodyPr/>
          <a:lstStyle/>
          <a:p>
            <a:pPr algn="l"/>
            <a:r>
              <a:rPr lang="ru-RU" sz="2800" b="1" dirty="0">
                <a:solidFill>
                  <a:srgbClr val="C00000"/>
                </a:solidFill>
                <a:latin typeface="+mn-lt"/>
              </a:rPr>
              <a:t>- 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определим тему, идею произведения;</a:t>
            </a:r>
            <a:r>
              <a:rPr lang="ru-RU" sz="32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+mn-lt"/>
              </a:rPr>
            </a:br>
            <a:r>
              <a:rPr lang="ru-RU" sz="3200" b="1" dirty="0">
                <a:solidFill>
                  <a:srgbClr val="C00000"/>
                </a:solidFill>
                <a:latin typeface="+mn-lt"/>
              </a:rPr>
              <a:t>- будем находить средства выразительности;</a:t>
            </a:r>
            <a:r>
              <a:rPr lang="ru-RU" sz="32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+mn-lt"/>
              </a:rPr>
            </a:br>
            <a:r>
              <a:rPr lang="ru-RU" sz="3200" b="1" dirty="0">
                <a:solidFill>
                  <a:srgbClr val="C00000"/>
                </a:solidFill>
                <a:latin typeface="+mn-lt"/>
              </a:rPr>
              <a:t>- будем делиться впечатлениями, высказывать своё мнение;</a:t>
            </a:r>
            <a:r>
              <a:rPr lang="ru-RU" sz="32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+mn-lt"/>
              </a:rPr>
            </a:br>
            <a:r>
              <a:rPr lang="ru-RU" sz="3200" b="1" dirty="0">
                <a:solidFill>
                  <a:srgbClr val="C00000"/>
                </a:solidFill>
                <a:latin typeface="+mn-lt"/>
              </a:rPr>
              <a:t>- узнавать, к чему хотел призвать нас автор (определим авторскую позицию).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+mn-lt"/>
              </a:rPr>
            </a:b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347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980728"/>
            <a:ext cx="7128792" cy="5256584"/>
          </a:xfrm>
        </p:spPr>
        <p:txBody>
          <a:bodyPr/>
          <a:lstStyle/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 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 Сказание 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– в фольклоре общее родовое название повествовательных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произведений 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исторического и легендарного характера. В древних литературах сказанием именуют прозаические произведения с историческим и вымышленным содержанием</a:t>
            </a:r>
            <a:r>
              <a:rPr lang="ru-RU" sz="3200" b="1" dirty="0">
                <a:solidFill>
                  <a:srgbClr val="C00000"/>
                </a:solidFill>
              </a:rPr>
              <a:t>. </a:t>
            </a:r>
            <a:endParaRPr lang="ru-RU" sz="32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04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04428"/>
            <a:ext cx="6408712" cy="565069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51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772400" cy="5256584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26" name="Picture 2" descr="C:\Users\Альфира\Desktop\важно\карта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" r="4761"/>
          <a:stretch/>
        </p:blipFill>
        <p:spPr bwMode="auto">
          <a:xfrm>
            <a:off x="755576" y="1268760"/>
            <a:ext cx="7594600" cy="5101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547664" y="476672"/>
            <a:ext cx="5832648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Аравийская земля на карте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318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Echo</Template>
  <TotalTime>1084</TotalTime>
  <Words>570</Words>
  <Application>Microsoft Office PowerPoint</Application>
  <PresentationFormat>Экран (4:3)</PresentationFormat>
  <Paragraphs>101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</vt:lpstr>
      <vt:lpstr>Он не имел ни брата, ни сестры. И тайных мук его никто не ведал. До времени отвыкнув от игры, Он каждому сомненью сердце предал. И, презрев детства милые дары, Он начал думать, строить миф воздушный И в нём терялся мыслию послушной… </vt:lpstr>
      <vt:lpstr>                                                                                     Михаил Юрьевич Лермонтов                       (1814-1841)</vt:lpstr>
      <vt:lpstr>Презентация PowerPoint</vt:lpstr>
      <vt:lpstr>Тема природы и человека           в стихотворении                        М.Ю.Лермонтова             «Три пальмы».</vt:lpstr>
      <vt:lpstr>- определим тему, идею произведения; - будем находить средства выразительности; - будем делиться впечатлениями, высказывать своё мнение; - узнавать, к чему хотел призвать нас автор (определим авторскую позицию). </vt:lpstr>
      <vt:lpstr>   Сказание – в фольклоре общее родовое название повествовательных произведений исторического и легендарного характера. В древних литературах сказанием именуют прозаические произведения с историческим и вымышленным содержанием. </vt:lpstr>
      <vt:lpstr>Презентация PowerPoint</vt:lpstr>
      <vt:lpstr> </vt:lpstr>
      <vt:lpstr>      Аравийская земля    пальмы     верблюд     вьюки    шатры     араб    фарис    караван    оазис       </vt:lpstr>
      <vt:lpstr>   </vt:lpstr>
      <vt:lpstr>          Баллада – лиро-эпическое произведение в стихотворной форме на легендарную или историческую тему с острым напряженным сюжетом. Реальное в балладе нередко сочетается с фантастическим.</vt:lpstr>
      <vt:lpstr>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Альфира</cp:lastModifiedBy>
  <cp:revision>79</cp:revision>
  <dcterms:created xsi:type="dcterms:W3CDTF">2013-08-17T11:04:20Z</dcterms:created>
  <dcterms:modified xsi:type="dcterms:W3CDTF">2017-11-18T10:00:11Z</dcterms:modified>
</cp:coreProperties>
</file>