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3" r:id="rId5"/>
    <p:sldId id="264" r:id="rId6"/>
    <p:sldId id="269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7596FC-0B97-4C8A-AC72-5069679A8EA1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205F50-2805-47D9-AD74-84EBEE7AEE7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988839"/>
            <a:ext cx="7304856" cy="1719319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Экологическая акция «Кормушка»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F:\кормушка)\картинки птиц\0_89c97_967d0734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43213"/>
            <a:ext cx="3071489" cy="2134059"/>
          </a:xfrm>
          <a:prstGeom prst="ellipse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кормушка)\картинки птиц\getImage (2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00" y="3708159"/>
            <a:ext cx="3262123" cy="2385137"/>
          </a:xfrm>
          <a:prstGeom prst="ellipse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35696" y="908720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Муниципальное автономное дошкольное образовательное учреждение </a:t>
            </a:r>
            <a:endParaRPr lang="ru-RU" dirty="0"/>
          </a:p>
          <a:p>
            <a:pPr algn="ctr"/>
            <a:r>
              <a:rPr lang="ru-RU" b="1" i="1" dirty="0"/>
              <a:t>детский сад № 17 « Теремок</a:t>
            </a:r>
            <a:endParaRPr lang="ru-RU" dirty="0"/>
          </a:p>
        </p:txBody>
      </p:sp>
      <p:pic>
        <p:nvPicPr>
          <p:cNvPr id="3" name="маша и медвед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0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457" y="3717032"/>
            <a:ext cx="3888432" cy="233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Подвижные, хороводные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 и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малоподвижные игры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C:\Users\Admin\Desktop\P11307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685"/>
            <a:ext cx="3559175" cy="2668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\Desktop\P113076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760" y="231047"/>
            <a:ext cx="3952240" cy="2816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P114055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949" y="3441861"/>
            <a:ext cx="4206875" cy="3155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528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752" y="332656"/>
            <a:ext cx="381642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Дидактические игры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C:\Users\Admin\Desktop\P11301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73923"/>
            <a:ext cx="3173095" cy="238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P114003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36012"/>
            <a:ext cx="3014226" cy="2375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Admin\Desktop\P113066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7" y="3933057"/>
            <a:ext cx="336200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Admin\Desktop\P112074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12" y="3933057"/>
            <a:ext cx="309118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Admin\Desktop\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852" y="2330450"/>
            <a:ext cx="3018324" cy="2394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85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03703" y="92599"/>
            <a:ext cx="5339716" cy="816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Лепка с пластилином на тему:</a:t>
            </a:r>
            <a:endParaRPr lang="ru-RU" sz="10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«Воробушки и синички на кормушке</a:t>
            </a:r>
            <a:endParaRPr lang="ru-RU" dirty="0"/>
          </a:p>
        </p:txBody>
      </p:sp>
      <p:pic>
        <p:nvPicPr>
          <p:cNvPr id="5" name="Рисунок 4" descr="C:\Users\Admin\Desktop\P113007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865" y="2276872"/>
            <a:ext cx="3133725" cy="2553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Admin\Desktop\P11300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590" y="940659"/>
            <a:ext cx="3006782" cy="2568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Admin\Desktop\P113002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958" y="4077072"/>
            <a:ext cx="3361413" cy="25026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Admin\Desktop\P113005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55" y="4064496"/>
            <a:ext cx="3061970" cy="2515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C:\Users\Admin\Desktop\P113001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56" y="935759"/>
            <a:ext cx="3061970" cy="22772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127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4480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79" y="404664"/>
            <a:ext cx="2088233" cy="11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«Встреча с папой-мастером» 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C:\Users\Admin\Desktop\фото кармушки\P11403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181" y="2564904"/>
            <a:ext cx="3528398" cy="24145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C:\Users\Admin\Desktop\P114027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681"/>
            <a:ext cx="3091180" cy="22821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Admin\Desktop\P11403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19004" y="94705"/>
            <a:ext cx="2023745" cy="31889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Admin\Desktop\P114027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6024"/>
            <a:ext cx="3308985" cy="2406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Admin\Desktop\фото кармушки\P11404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781" y="3598020"/>
            <a:ext cx="2360295" cy="31470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5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32656"/>
            <a:ext cx="4572000" cy="8576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Совместная экскурсия в лес с родителями</a:t>
            </a:r>
            <a:endParaRPr lang="ru-RU" sz="10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«В гостях у птиц»</a:t>
            </a:r>
            <a:endParaRPr lang="ru-RU" sz="1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Рисунок 4" descr="C:\Users\Admin\Desktop\P11309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65104"/>
            <a:ext cx="2959100" cy="22199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C:\Users\Admin\Desktop\P113091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761492"/>
            <a:ext cx="3129915" cy="22199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C:\Users\Admin\Desktop\P113094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636" y="2564904"/>
            <a:ext cx="2940050" cy="220599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8" name="Рисунок 7" descr="C:\Users\Admin\Desktop\P113092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52980"/>
            <a:ext cx="2304256" cy="28360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" name="Рисунок 8" descr="C:\Users\Admin\Desktop\P113091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336" y="3272418"/>
            <a:ext cx="2265819" cy="299695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8275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43512"/>
            <a:ext cx="8352928" cy="629518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  <a:cs typeface="Times New Roman"/>
              </a:rPr>
              <a:t>Заключение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Работа над проектом имеет большое значение для развития познавательных интересов детей. В ходе проекта большое значение уделялось  интеграции между общими способами решения познавательных  и творческих задач,  речевой, художественной и другими видами деятельности.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Через объединение различных областей знаний у детей  сформировалось целостное видение картины окружающего мира.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Коллективная работа детей в подгруппах дала им возможность проявить себя в различных видах ролевой деятельности. Общее дело сформировало коммуникативные, познавательные и нравственные качества. Необходимо отметить, что работа по исследованию внешнего вида, поведения  зимующих птиц, сформировала чувство восхищения и восторг, любовь к окружающему миру, 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а именно к братьям нашим « пернатым».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В ходе реализации проекта установились содержательные связи с родителями воспитанников. Повторно проведенный мониторинг показал, что большинство родителей и детей уже не ставит ознакомление с зимующими птицами на последнюю строку в рейтинге составляющих сторон воспитания  и обучения ребенка.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Мы, конечно, не спасем всех птиц, но благодаря нашей помощи, до весны доживет гораздо больше птиц. Богаче будут наши леса и парки.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Кроме того, не стоит забывать об эстетической и моральной стороне дела. Какое удовольствие для любителя природы наблюдать птиц у кормушки! Тем более, что зимой они легко  идут на контакт с человеком.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632423"/>
                </a:solidFill>
                <a:effectLst/>
                <a:latin typeface="Times New Roman"/>
                <a:ea typeface="Times New Roman"/>
                <a:cs typeface="Times New Roman"/>
              </a:rPr>
              <a:t>Помощь птицам в тяжёлую минуту,  помогает воспитывать у детей доброту, душевную щедрость.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632423"/>
                </a:solidFill>
                <a:effectLst/>
                <a:latin typeface="Times New Roman"/>
                <a:ea typeface="Times New Roman"/>
                <a:cs typeface="Times New Roman"/>
              </a:rPr>
              <a:t>В тяжелых условия зимы и голодной весны,  беспокойство о птицах, подкормка и помощь - это не только гуманное, но и воспитательное мероприятие.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50" dirty="0" smtClean="0">
                <a:solidFill>
                  <a:srgbClr val="632423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750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animBg="1"/>
      <p:bldP spid="4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Спасибо </a:t>
            </a:r>
            <a:b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 </a:t>
            </a:r>
            <a:b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внимание!</a:t>
            </a:r>
            <a:endParaRPr lang="ru-RU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маша и медвед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8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7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836712"/>
            <a:ext cx="5976664" cy="5112568"/>
          </a:xfr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FF0000"/>
                </a:solidFill>
              </a:rPr>
              <a:t>Мы кормушку смастерили,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Мы столовую открыли.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Воробей, снегирь-сосед,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Будет вам зимой обед.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В гости первый день недели 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К нам синицы прилетели.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А во вторник снегири, ярче утренней зари.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Три вороны были в среду.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Мы не ждали их к обеду. 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А в четверг со всех краев –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Стая жадных воробьев.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В пятницу в столовой нашей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Голубь лакомился кашей,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А в субботу на пирог налетело семь сорок.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В воскресенье, воскресенье-и хотя он выходной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Корма хватит всем у нас-прилетайте в гости к нам </a:t>
            </a:r>
            <a:br>
              <a:rPr lang="ru-RU" sz="1800" dirty="0">
                <a:solidFill>
                  <a:srgbClr val="FF0000"/>
                </a:solidFill>
              </a:rPr>
            </a:br>
            <a:r>
              <a:rPr lang="ru-RU" sz="1800" dirty="0">
                <a:solidFill>
                  <a:srgbClr val="FF0000"/>
                </a:solidFill>
              </a:rPr>
              <a:t>Все кормушки просто-«Класс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4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980728"/>
            <a:ext cx="4392488" cy="4896544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Участники акции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Воспитанники, родители и воспитатели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средней группы.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Цель и задачи проекта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Активизация экологического воспитания учащихся;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Привлечение учащихся к практической деятельности в области охраны природы и изучения орнитофауны родного края;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Пропаганда бережного  отношения к природе средствами художественного творчества;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latin typeface="Calibri"/>
                <a:ea typeface="Calibri"/>
                <a:cs typeface="Times New Roman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Развитие исследовательского подхода в изучении природы</a:t>
            </a:r>
            <a:r>
              <a:rPr lang="ru-RU" sz="1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pic>
        <p:nvPicPr>
          <p:cNvPr id="4" name="Рисунок 3" descr="C:\Users\Admin\Desktop\P114036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764704"/>
            <a:ext cx="3312368" cy="2664296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Рисунок 4" descr="C:\Users\Admin\Desktop\P113080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717032"/>
            <a:ext cx="3312368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35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0"/>
            <a:ext cx="7560840" cy="155427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335"/>
              </a:spcBef>
              <a:spcAft>
                <a:spcPts val="60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Ну вот и в Нефтекамске уже выпал снег, пришли настоящие морозы.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Пора подумать  о братьях наших меньших – птицах.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В зимнее время птицам особенно нужны кормушки, в период сильных морозов и снегопадов, когда найти корм значительно труднее, чем летом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44824"/>
            <a:ext cx="5112568" cy="48013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Дети и родители нашей средней группы уже третий год с интересом и нетерпением ждут прилета гостей в птичью столовую на территории нашего детского сада. С наступлением холодов и первого снега на игровых площадках появились незатейливые кормушки (сделанные новые и отремонтированные старые) из подручных материалов, заботливыми руками наших пап и дедушек.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Птахи не сразу начали прилетать к нам в гости. Сначала они приглядывались, изучали территорию, привыкали к местности. А мы с ребятами в это время изучали их названия, внешний вид, повадки и любимую еду,  рассматривая иллюстрации в книгах, картинки и фотографии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1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Рисунок 5" descr="C:\Users\Admin\Desktop\P11308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08874"/>
            <a:ext cx="3516888" cy="303784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5864409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1"/>
            <a:ext cx="8496944" cy="40534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71926"/>
                </a:solidFill>
                <a:latin typeface="Times New Roman"/>
                <a:ea typeface="Times New Roman"/>
              </a:rPr>
              <a:t>К подготовке корма для птиц были привлечены и родители. Они решили поддержать детей и  вместе с ними принять участие в акции</a:t>
            </a:r>
            <a:r>
              <a:rPr lang="ru-RU" b="1" dirty="0">
                <a:solidFill>
                  <a:srgbClr val="3B3F42"/>
                </a:solidFill>
                <a:latin typeface="Times New Roman"/>
                <a:ea typeface="Times New Roman"/>
              </a:rPr>
              <a:t>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71926"/>
                </a:solidFill>
                <a:latin typeface="Times New Roman"/>
                <a:ea typeface="Times New Roman"/>
              </a:rPr>
              <a:t>С декабря месяца в группе мы вели дневник наблюдений за птицами, прилетающими к кормушкам. В нем дети и воспитатель работали ежедневно. Прежде чем записать данные в календарь, проводились совместные с воспитателем и самостоятельные наблюдения детей. Воспитатель предлагал детям нарисовать схематично птиц тех видов, которые именно в этот день посещали кормушку или были рядом с ней.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71926"/>
                </a:solidFill>
                <a:latin typeface="Times New Roman"/>
                <a:ea typeface="Times New Roman"/>
              </a:rPr>
              <a:t>В феврале месяце у нас прошла тематическая неделя «Птицы», в течении которой ребята в разных видах деятельности и формах работы еще больше узнали о птицах, прониклись сопереживанием к их существованию в зимнее время года.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71926"/>
                </a:solidFill>
                <a:latin typeface="Times New Roman"/>
                <a:ea typeface="Calibri"/>
                <a:cs typeface="Times New Roman"/>
              </a:rPr>
              <a:t>Скоро весна и новые перемены в природе, а значит и в жизни птиц. Мы готовимся к встрече перелетных птиц и уже делаем скворечники!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Рисунок 4" descr="C:\Users\Admin\Desktop\P113010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1145"/>
            <a:ext cx="3700780" cy="2776855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C:\Users\Admin\Desktop\P11404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42058"/>
            <a:ext cx="3502660" cy="2541011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2797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332656"/>
            <a:ext cx="2664296" cy="42383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Этап работы</a:t>
            </a:r>
            <a:endParaRPr lang="ru-RU" sz="2000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6247" y="908720"/>
            <a:ext cx="2071465" cy="4108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подготовительный</a:t>
            </a:r>
            <a:endParaRPr lang="ru-RU" sz="1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Тройная стрелка влево/вправо/вверх 4"/>
          <p:cNvSpPr/>
          <p:nvPr/>
        </p:nvSpPr>
        <p:spPr>
          <a:xfrm rot="10800000">
            <a:off x="3068558" y="1332178"/>
            <a:ext cx="2655570" cy="725805"/>
          </a:xfrm>
          <a:prstGeom prst="leftRightUpArrow">
            <a:avLst>
              <a:gd name="adj1" fmla="val 10363"/>
              <a:gd name="adj2" fmla="val 17682"/>
              <a:gd name="adj3" fmla="val 2500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9763"/>
            <a:ext cx="2369367" cy="39215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Times New Roman"/>
              </a:rPr>
              <a:t>Изучение литературы</a:t>
            </a:r>
            <a:endParaRPr lang="ru-RU" sz="105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1349763"/>
            <a:ext cx="2450734" cy="4108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Постановка проблемы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54752" y="2093153"/>
            <a:ext cx="2101986" cy="3921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Times New Roman"/>
              </a:rPr>
              <a:t>Составление плана</a:t>
            </a:r>
            <a:endParaRPr lang="ru-RU" sz="105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31266" y="2795092"/>
            <a:ext cx="1896446" cy="410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Основной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Edwardian Script ITC"/>
                <a:ea typeface="Calibri"/>
                <a:cs typeface="Times New Roman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этап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8854" y="3223559"/>
            <a:ext cx="1926745" cy="4108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Работа</a:t>
            </a:r>
            <a:r>
              <a:rPr lang="ru-RU" b="1" i="1" dirty="0" smtClean="0">
                <a:effectLst/>
                <a:latin typeface="Edwardian Script ITC"/>
                <a:ea typeface="Calibri"/>
                <a:cs typeface="Times New Roman"/>
              </a:rPr>
              <a:t> </a:t>
            </a: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с</a:t>
            </a:r>
            <a:r>
              <a:rPr lang="ru-RU" b="1" i="1" dirty="0" smtClean="0">
                <a:effectLst/>
                <a:latin typeface="Edwardian Script ITC"/>
                <a:ea typeface="Calibri"/>
                <a:cs typeface="Times New Roman"/>
              </a:rPr>
              <a:t> </a:t>
            </a:r>
            <a:r>
              <a:rPr lang="ru-RU" b="1" i="1" dirty="0" smtClean="0">
                <a:effectLst/>
                <a:latin typeface="Times New Roman"/>
                <a:ea typeface="Calibri"/>
                <a:cs typeface="Times New Roman"/>
              </a:rPr>
              <a:t>детьми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3223559"/>
            <a:ext cx="2421625" cy="41088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Работа</a:t>
            </a:r>
            <a:r>
              <a:rPr lang="ru-RU" b="1" i="1" dirty="0" smtClean="0">
                <a:solidFill>
                  <a:srgbClr val="FFFFFF"/>
                </a:solidFill>
                <a:effectLst/>
                <a:latin typeface="Algerian"/>
                <a:ea typeface="Calibri"/>
                <a:cs typeface="Times New Roman"/>
              </a:rPr>
              <a:t> </a:t>
            </a:r>
            <a:r>
              <a:rPr lang="ru-RU" b="1" i="1" dirty="0" smtClean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с</a:t>
            </a:r>
            <a:r>
              <a:rPr lang="ru-RU" b="1" i="1" dirty="0" smtClean="0">
                <a:solidFill>
                  <a:srgbClr val="FFFFFF"/>
                </a:solidFill>
                <a:effectLst/>
                <a:latin typeface="Algerian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родителями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704203" y="3006071"/>
            <a:ext cx="739140" cy="434975"/>
          </a:xfrm>
          <a:prstGeom prst="straightConnector1">
            <a:avLst/>
          </a:prstGeom>
          <a:noFill/>
          <a:ln w="38100" cap="flat" cmpd="sng" algn="ctr">
            <a:solidFill>
              <a:srgbClr val="C0504D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4" name="Прямая со стрелкой 13"/>
          <p:cNvCxnSpPr/>
          <p:nvPr/>
        </p:nvCxnSpPr>
        <p:spPr>
          <a:xfrm>
            <a:off x="5445358" y="3006071"/>
            <a:ext cx="638810" cy="434975"/>
          </a:xfrm>
          <a:prstGeom prst="straightConnector1">
            <a:avLst/>
          </a:prstGeom>
          <a:noFill/>
          <a:ln w="38100" cap="flat" cmpd="sng" algn="ctr">
            <a:solidFill>
              <a:srgbClr val="C0504D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5" name="Прямоугольник 14"/>
          <p:cNvSpPr/>
          <p:nvPr/>
        </p:nvSpPr>
        <p:spPr>
          <a:xfrm>
            <a:off x="418204" y="3933055"/>
            <a:ext cx="3433716" cy="264072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Исследовательская деятельность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Игровая деятельность           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Непосредственно образовательная деятельность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Наблюдения 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Беседы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Чтение художественной литературы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Экскурсии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Решение проблемных задачек</a:t>
            </a:r>
            <a:endParaRPr lang="ru-RU" sz="105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64763" y="3933054"/>
            <a:ext cx="2983701" cy="20744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Тематическая лекция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Совместное изготовление с детьми кормушек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Сбор корма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1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Экскурсия в лес</a:t>
            </a:r>
            <a:endParaRPr lang="ru-RU" sz="105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"/>
            </a:pPr>
            <a:r>
              <a:rPr lang="ru-RU" sz="16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Встреча с интересными людьми</a:t>
            </a:r>
            <a:endParaRPr lang="ru-RU" sz="105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>
          <a:xfrm flipV="1">
            <a:off x="3851920" y="4701973"/>
            <a:ext cx="1828800" cy="536575"/>
          </a:xfrm>
          <a:prstGeom prst="leftRightArrow">
            <a:avLst/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707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5" grpId="0" build="p" animBg="1"/>
      <p:bldP spid="16" grpId="0" build="p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2636913"/>
            <a:ext cx="3384376" cy="1707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Наша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 Птичья столовая»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C:\Users\Admin\Desktop\P113072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91" y="570547"/>
            <a:ext cx="3692837" cy="2273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Admin\Desktop\P114039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6532"/>
            <a:ext cx="3885372" cy="2561967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C:\Users\Admin\Desktop\P11307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90" y="3491596"/>
            <a:ext cx="3846195" cy="3002915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8" name="Рисунок 7" descr="C:\Users\Admin\Desktop\P113069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121" y="3588274"/>
            <a:ext cx="3591818" cy="282705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2148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7664" y="729307"/>
            <a:ext cx="6400800" cy="1216496"/>
          </a:xfrm>
        </p:spPr>
        <p:txBody>
          <a:bodyPr>
            <a:noAutofit/>
          </a:bodyPr>
          <a:lstStyle/>
          <a:p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88640"/>
            <a:ext cx="5556974" cy="92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Наблюдение  за птицами на участке,</a:t>
            </a:r>
            <a:endParaRPr lang="ru-RU" sz="105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 территории и за пределами детского сада</a:t>
            </a:r>
            <a:endParaRPr lang="ru-RU" sz="105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 descr="C:\Users\Admin\Desktop\P113067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58" y="1262337"/>
            <a:ext cx="3300681" cy="2166664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C:\Users\Admin\Desktop\P11404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69124"/>
            <a:ext cx="3168352" cy="211540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8" name="Рисунок 7" descr="C:\Users\Admin\Desktop\P113077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867118"/>
            <a:ext cx="2376264" cy="2584018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" name="Рисунок 9" descr="C:\Users\Admin\Desktop\P114042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80928"/>
            <a:ext cx="3240360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Admin\Desktop\P113083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7118"/>
            <a:ext cx="2174031" cy="25942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57299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2276872"/>
            <a:ext cx="3456384" cy="1813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Театрализованная деятельность</a:t>
            </a:r>
            <a:endParaRPr lang="ru-RU" dirty="0" smtClean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FF00"/>
                </a:solidFill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Инсценировка по стихотворению</a:t>
            </a:r>
            <a:endParaRPr lang="ru-RU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  З. Александровой</a:t>
            </a:r>
            <a:endParaRPr lang="ru-RU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 Новая столовая»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Рисунок 4" descr="C:\Users\Admin\Desktop\P114069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100" y="3586444"/>
            <a:ext cx="4193540" cy="2742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Admin\Desktop\P114067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240360" cy="2653214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C:\Users\Admin\Desktop\P114068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682" y="260648"/>
            <a:ext cx="3384376" cy="2651774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8" name="Рисунок 7" descr="C:\Users\Admin\Desktop\P114067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32" y="3984006"/>
            <a:ext cx="3659211" cy="2603369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6156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187</TotalTime>
  <Words>619</Words>
  <Application>Microsoft Office PowerPoint</Application>
  <PresentationFormat>Экран (4:3)</PresentationFormat>
  <Paragraphs>65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Экологическая акция «Кормушка»</vt:lpstr>
      <vt:lpstr>Мы кормушку смастерили, Мы столовую открыли. Воробей, снегирь-сосед, Будет вам зимой обед. В гости первый день недели  К нам синицы прилетели. А во вторник снегири, ярче утренней зари. Три вороны были в среду. Мы не ждали их к обеду.  А в четверг со всех краев – Стая жадных воробьев. В пятницу в столовой нашей Голубь лакомился кашей, А в субботу на пирог налетело семь сорок. В воскресенье, воскресенье-и хотя он выходной Корма хватит всем у нас-прилетайте в гости к нам  Все кормушки просто-«Класс </vt:lpstr>
      <vt:lpstr>Участники акции Воспитанники, родители и воспитатели  средней группы. Цель и задачи проекта Активизация экологического воспитания учащихся; Привлечение учащихся к практической деятельности в области охраны природы и изучения орнитофауны родного края; Пропаганда бережного  отношения к природе средствами художественного творчества; Развитие исследовательского подхода в изучении природы.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акция «Кормушка»</dc:title>
  <dc:creator>Admin</dc:creator>
  <cp:lastModifiedBy>Admin</cp:lastModifiedBy>
  <cp:revision>18</cp:revision>
  <dcterms:created xsi:type="dcterms:W3CDTF">2014-06-11T15:53:11Z</dcterms:created>
  <dcterms:modified xsi:type="dcterms:W3CDTF">2014-06-17T16:31:09Z</dcterms:modified>
</cp:coreProperties>
</file>