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60" r:id="rId3"/>
    <p:sldId id="309" r:id="rId4"/>
    <p:sldId id="286" r:id="rId5"/>
    <p:sldId id="287" r:id="rId6"/>
    <p:sldId id="311" r:id="rId7"/>
    <p:sldId id="266" r:id="rId8"/>
    <p:sldId id="267" r:id="rId9"/>
    <p:sldId id="268" r:id="rId10"/>
    <p:sldId id="269" r:id="rId11"/>
    <p:sldId id="297" r:id="rId12"/>
    <p:sldId id="273" r:id="rId13"/>
    <p:sldId id="275" r:id="rId14"/>
    <p:sldId id="313" r:id="rId15"/>
    <p:sldId id="292" r:id="rId16"/>
    <p:sldId id="270" r:id="rId17"/>
    <p:sldId id="293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D60093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38E6"/>
    <a:srgbClr val="F9E87F"/>
    <a:srgbClr val="FF00FF"/>
    <a:srgbClr val="5EF4FC"/>
    <a:srgbClr val="F725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53" autoAdjust="0"/>
    <p:restoredTop sz="94662" autoAdjust="0"/>
  </p:normalViewPr>
  <p:slideViewPr>
    <p:cSldViewPr>
      <p:cViewPr varScale="1">
        <p:scale>
          <a:sx n="83" d="100"/>
          <a:sy n="83" d="100"/>
        </p:scale>
        <p:origin x="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87A50D-7F92-4FF3-8085-5C0D67AC5E67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8DE721-64F3-4596-BC14-71699CA8D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43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35DD16-3C91-46F0-9AB5-0876F627BE8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36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8DE721-64F3-4596-BC14-71699CA8D8A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74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8DE721-64F3-4596-BC14-71699CA8D8A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8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FE137-14D9-4381-96E3-84D12DEA6768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14EC3-92C4-4FB4-9D1F-E56814095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3130C-74A3-42C9-A176-B9FF58F7A912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C8834-E95A-4005-8220-47A5451C2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305FB-EE8A-4D22-8F67-0E931C197DEA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6DEF3-3856-433B-98E4-711CF69BF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8B5CE-3D53-4486-92B4-43711652E52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0234D-BFEC-47D7-9CBC-46D7F97A2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AD5C5-0B75-4CA3-AF11-639568F65A96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B0518-C2C5-4A76-8D22-4A3EDD20F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CDFE-6EE2-4602-9645-A708C168A602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08149-8A2A-4334-B22E-609B95917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AE667-33D4-4935-86BC-026DA21D1A9B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4AD4-C0B6-468C-84BF-B4FF30406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A494-3C88-4738-8546-5A625731ECB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8E58F-A2F1-4650-836D-6ECE64295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0A1E-6105-4CE0-80FC-420AF51CAC7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A0C40-9F9F-4AA8-870E-C5B7C533A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C149F-F2AC-488A-91AD-0220A0970975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12642-C50F-4E11-B1CA-F0C34FC68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E51E0-4EAB-4AE3-9075-07DCF1335CC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5B62A-AEFD-41F8-A037-7386DE233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7030A0"/>
            </a:gs>
            <a:gs pos="49001">
              <a:srgbClr val="9999FF"/>
            </a:gs>
            <a:gs pos="59000">
              <a:srgbClr val="F3F3FC"/>
            </a:gs>
            <a:gs pos="60001">
              <a:srgbClr val="2E6792"/>
            </a:gs>
            <a:gs pos="81000">
              <a:srgbClr val="1170FF"/>
            </a:gs>
            <a:gs pos="100000">
              <a:srgbClr val="00CCCC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22E1C3-F99C-4921-AE4E-3251574A80DB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715CED-0E08-4819-9662-DFDB02E9D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66" r:id="rId4"/>
    <p:sldLayoutId id="2147483765" r:id="rId5"/>
    <p:sldLayoutId id="2147483764" r:id="rId6"/>
    <p:sldLayoutId id="2147483763" r:id="rId7"/>
    <p:sldLayoutId id="2147483770" r:id="rId8"/>
    <p:sldLayoutId id="2147483762" r:id="rId9"/>
    <p:sldLayoutId id="2147483761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16832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и освоение детьми пространства развивающей среды 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работы группы компенсирующей направленности с дошкольниками с ЗПР</a:t>
            </a:r>
          </a:p>
          <a:p>
            <a:pPr algn="ctr"/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руппа Ласточка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ласточк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131082"/>
            <a:ext cx="2190926" cy="24271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136904" cy="91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Муниципальное бюджетное дошкольное образовательное учреждение № 15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«Детский сад общеразвивающего вида с приоритетным осуществлением деятельности по познавательно-речевому развитию детей» г. Кингисеппа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5805264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ГКН для детей с ЗПР С.Б. Баканова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квалификационная категория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un9-40.userapi.com/impg/Avi0LjAjoi_UvrD00x1ZdtgQ54OFvKRYM_ExYg/3d5m-wKSFJw.jpg?size=1200x1600&amp;quality=96&amp;proxy=1&amp;sign=474ec7c10420c81013df87c3784e48d8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157045" cy="6876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77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-25643"/>
            <a:ext cx="5652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с пособием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620688"/>
            <a:ext cx="4572000" cy="59952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обогащение словаря ребёнка и формирование у него грамматических категорий;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связной речи в процессе обучения рассказыванию;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психических процессов (мышления, памяти, внимания);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пространственно-временных представлений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91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sun9-45.userapi.com/impg/WPNVs56MQkzzWLwN3XV5acQXDK7ZZ39jl1S3pg/HPnHArvB1lk.jpg?size=1200x1600&amp;quality=96&amp;proxy=1&amp;sign=773336d7ccfc349a52c1560f94d844f8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894972" cy="5193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sun9-53.userapi.com/impg/OhsPn9sceFDNmA6EtkEzTEA-y_WCX7QSUfGANQ/mQgXl929Vy4.jpg?size=1200x1600&amp;quality=96&amp;proxy=1&amp;sign=124aec94df225840ede36de0e37ef08e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7315200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sun9-53.userapi.com/impg/OhsPn9sceFDNmA6EtkEzTEA-y_WCX7QSUfGANQ/mQgXl929Vy4.jpg?size=1200x1600&amp;quality=96&amp;proxy=1&amp;sign=124aec94df225840ede36de0e37ef08e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672407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43.userapi.com/impg/v2gGJFExn9s84RgCApMJ2aky9XawdtH2WicV9A/48KYStTqw20.jpg?size=1104x1472&amp;quality=96&amp;proxy=1&amp;sign=4b3a54b1ac223e2b136ec7b719a36f0d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46"/>
          <a:stretch/>
        </p:blipFill>
        <p:spPr bwMode="auto">
          <a:xfrm rot="5400000">
            <a:off x="3029576" y="-1265887"/>
            <a:ext cx="3096342" cy="5628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sun9-3.userapi.com/impg/z6x7DZHPeIoljWyoYm4eJL5KyOwPFibUd1en_Q/WJgb2bFgEZs.jpg?size=1920x1440&amp;quality=96&amp;proxy=1&amp;sign=1db293767ec6e322f0baa224fc47766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406" y="2866989"/>
            <a:ext cx="5364088" cy="4023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66.userapi.com/impg/LLroQBEKeFSrnAPVx2aFF0c6Kf2t2d0iczQwKQ/5hdfNYDyrBg.jpg?size=1920x1440&amp;quality=96&amp;proxy=1&amp;sign=f02acdb7e401514718689a6bffd827bb&amp;type=alb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7" r="18182" b="-427"/>
          <a:stretch/>
        </p:blipFill>
        <p:spPr bwMode="auto">
          <a:xfrm>
            <a:off x="0" y="2919872"/>
            <a:ext cx="4351184" cy="3988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65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un9-70.userapi.com/impg/rlPdXEyTPmGaFj96RdbMD6MdaXCFRyeDVdtbAQ/rKBFqXHXwEA.jpg?size=1600x1200&amp;quality=96&amp;proxy=1&amp;sign=939b0eb24ea9adeaccdb2c46e5e8bff4&amp;type=album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10" r="13710"/>
          <a:stretch/>
        </p:blipFill>
        <p:spPr bwMode="auto">
          <a:xfrm>
            <a:off x="3851920" y="1500605"/>
            <a:ext cx="5184576" cy="5357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846" r="5206"/>
          <a:stretch/>
        </p:blipFill>
        <p:spPr>
          <a:xfrm>
            <a:off x="0" y="0"/>
            <a:ext cx="5197852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505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88640"/>
            <a:ext cx="873697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9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48.userapi.com/impg/jmxc06i8C0palDPe91TVw0UnubIzcDMzW8OoWw/ZDB-coQG_0E.jpg?size=1600x1200&amp;quality=96&amp;proxy=1&amp;sign=b53253a2830c41627e8e83732148fe6d&amp;type=album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700808"/>
            <a:ext cx="8813780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46042" y="47667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Бабочка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70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sun9-4.userapi.com/impg/7sw_cS5bDTVg1dltQ5hq8m9XgbVNqlzJ0eKVuw/NTzqtbVhXFU.jpg?size=900x1600&amp;quality=96&amp;proxy=1&amp;sign=f405ecf9d882f66e47ab29e071649a2d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59579"/>
            <a:ext cx="3744416" cy="665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5.userapi.com/impg/kO4rcDPexMznAXbNn2feuKqy6t6YXiQEYgF27g/jeUxDU3PJ_0.jpg?size=900x1600&amp;quality=96&amp;proxy=1&amp;sign=de5344ef6acfe368fe9bc15923c9ceef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3712324" cy="65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sun9-2.userapi.com/impg/ckXx0xyGlX74bXAbIBvVs4JFr01UqGY6wCTN3g/Wq6D-0gYBSo.jpg?size=900x1600&amp;quality=96&amp;proxy=1&amp;sign=120457a2af351e19963b9b69c5a003bc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324036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1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s://sun9-14.userapi.com/impg/FT-pWXeKDNir5WCu6ADvdpckHuWyMnSGVmlcuQ/o9jAL6ZnvUA.jpg?size=1600x1200&amp;quality=96&amp;proxy=1&amp;sign=555797f1612ab0542aa8cf91c7de35c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57" y="-4419872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8671443" cy="4877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339752" y="-99392"/>
            <a:ext cx="4176464" cy="27363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ru-RU" sz="4800" b="1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800" b="1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8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5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16632"/>
            <a:ext cx="9144000" cy="31745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коррекционно- развивающей работы</a:t>
            </a:r>
          </a:p>
          <a:p>
            <a:pPr algn="ctr"/>
            <a:endParaRPr lang="ru-RU" sz="1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0274" y="1308077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компенсация нарушений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Оздоровительное направление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высших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психических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сенсорной и моторной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эмоциональной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видов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свойственных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 или иному возрастному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этапу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 адаптация детей в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3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детей </a:t>
            </a:r>
          </a:p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задержкой психического развития по К.С. Лебединской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179512" y="1985452"/>
            <a:ext cx="6408713" cy="4779912"/>
          </a:xfrm>
          <a:prstGeom prst="rightArrow">
            <a:avLst>
              <a:gd name="adj1" fmla="val 84325"/>
              <a:gd name="adj2" fmla="val 5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645983" y="3705278"/>
            <a:ext cx="2304256" cy="1263045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3861048"/>
            <a:ext cx="2304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детей </a:t>
            </a:r>
          </a:p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ЗПР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0246" y="2558516"/>
            <a:ext cx="4313762" cy="798476"/>
          </a:xfrm>
          <a:prstGeom prst="rect">
            <a:avLst/>
          </a:prstGeom>
          <a:solidFill>
            <a:srgbClr val="4938E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</a:p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конституционального характера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3960" y="3543323"/>
            <a:ext cx="4306409" cy="813990"/>
          </a:xfrm>
          <a:prstGeom prst="rect">
            <a:avLst/>
          </a:prstGeom>
          <a:solidFill>
            <a:srgbClr val="4938E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</a:p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соматогенного происхождения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7599" y="4544592"/>
            <a:ext cx="4306409" cy="685488"/>
          </a:xfrm>
          <a:prstGeom prst="rect">
            <a:avLst/>
          </a:prstGeom>
          <a:solidFill>
            <a:srgbClr val="4938E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</a:p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психогенного происхождения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193" y="5373216"/>
            <a:ext cx="4323176" cy="864096"/>
          </a:xfrm>
          <a:prstGeom prst="rect">
            <a:avLst/>
          </a:prstGeom>
          <a:solidFill>
            <a:srgbClr val="4938E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 </a:t>
            </a:r>
          </a:p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церебрально-органического происхождения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5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3"/>
          <p:cNvSpPr>
            <a:spLocks noChangeArrowheads="1"/>
          </p:cNvSpPr>
          <p:nvPr/>
        </p:nvSpPr>
        <p:spPr bwMode="auto">
          <a:xfrm>
            <a:off x="5644258" y="548680"/>
            <a:ext cx="3384550" cy="602789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17411" name="AutoShape 5"/>
          <p:cNvSpPr>
            <a:spLocks noChangeArrowheads="1"/>
          </p:cNvSpPr>
          <p:nvPr/>
        </p:nvSpPr>
        <p:spPr bwMode="auto">
          <a:xfrm>
            <a:off x="234885" y="548681"/>
            <a:ext cx="3600450" cy="602789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497868" y="404664"/>
            <a:ext cx="316865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2400" b="1" u="sng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</a:t>
            </a:r>
            <a:r>
              <a:rPr lang="ru-RU" altLang="ru-RU" sz="2400" u="sng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u="sng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2400" u="sng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патология беременности (тяжелые токсикозы, инфекции, интоксикации и травмы), внутриутробная гипоксия плода;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недоношенность;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асфиксия и травмы при родах;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инфекционного, токсического и травматического характера на ранних этапах развития ребенка;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обусловленность.</a:t>
            </a:r>
          </a:p>
          <a:p>
            <a:endParaRPr lang="ru-RU" altLang="ru-RU" sz="2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11" name="Freeform 7"/>
          <p:cNvSpPr>
            <a:spLocks/>
          </p:cNvSpPr>
          <p:nvPr/>
        </p:nvSpPr>
        <p:spPr bwMode="gray">
          <a:xfrm>
            <a:off x="3556572" y="164961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72713" name="Freeform 9"/>
          <p:cNvSpPr>
            <a:spLocks/>
          </p:cNvSpPr>
          <p:nvPr/>
        </p:nvSpPr>
        <p:spPr bwMode="gray">
          <a:xfrm flipH="1">
            <a:off x="5023797" y="1670911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17415" name="Group 10"/>
          <p:cNvGrpSpPr>
            <a:grpSpLocks/>
          </p:cNvGrpSpPr>
          <p:nvPr/>
        </p:nvGrpSpPr>
        <p:grpSpPr bwMode="auto">
          <a:xfrm>
            <a:off x="3050439" y="172837"/>
            <a:ext cx="3240088" cy="1601787"/>
            <a:chOff x="1997" y="1314"/>
            <a:chExt cx="1889" cy="1009"/>
          </a:xfrm>
        </p:grpSpPr>
        <p:grpSp>
          <p:nvGrpSpPr>
            <p:cNvPr id="17418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271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72717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sp>
          <p:nvSpPr>
            <p:cNvPr id="72718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2719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2720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2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2721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3323693" y="411267"/>
            <a:ext cx="269496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</a:t>
            </a:r>
            <a:endParaRPr lang="en-US" alt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600" b="1" dirty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ЗПР</a:t>
            </a:r>
            <a:endParaRPr lang="en-US" alt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779078" y="703141"/>
            <a:ext cx="3211133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 u="sng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</a:p>
          <a:p>
            <a:pPr algn="ctr"/>
            <a:endParaRPr lang="ru-RU" altLang="ru-RU" sz="2400" b="1" u="sng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эмоциональной и социальной депривации (как в семье при воспитании в условиях безнадзорности, </a:t>
            </a:r>
            <a:r>
              <a:rPr lang="ru-RU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гиперопеки</a:t>
            </a: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жестокости, так и в детских сиротских учреждениях и т.д.);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стрессовые ситуации;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запущенность.</a:t>
            </a:r>
          </a:p>
          <a:p>
            <a:pPr marL="285750" indent="-285750" eaLnBrk="1" fontAlgn="auto" hangingPunct="1"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отмечаются также </a:t>
            </a:r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варианты сочетания нескольких факторов различного происхождения</a:t>
            </a:r>
            <a:endParaRPr lang="en-US" alt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39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93" y="-52943"/>
            <a:ext cx="8504237" cy="1303337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характеристика детей с ЗПР</a:t>
            </a:r>
            <a:r>
              <a:rPr lang="en-US" altLang="ru-RU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invGray">
          <a:xfrm>
            <a:off x="8508" y="1326853"/>
            <a:ext cx="6049392" cy="8890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9893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5536294" y="1209681"/>
            <a:ext cx="1098550" cy="1001712"/>
            <a:chOff x="1488" y="1968"/>
            <a:chExt cx="432" cy="432"/>
          </a:xfrm>
        </p:grpSpPr>
        <p:grpSp>
          <p:nvGrpSpPr>
            <p:cNvPr id="20518" name="Group 5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20520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sp>
            <p:nvSpPr>
              <p:cNvPr id="20521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13672" name="Text Box 8"/>
            <p:cNvSpPr txBox="1">
              <a:spLocks noChangeArrowheads="1"/>
            </p:cNvSpPr>
            <p:nvPr/>
          </p:nvSpPr>
          <p:spPr bwMode="gray">
            <a:xfrm>
              <a:off x="1677" y="2016"/>
              <a:ext cx="73" cy="1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13673" name="Text Box 9"/>
          <p:cNvSpPr txBox="1">
            <a:spLocks noChangeArrowheads="1"/>
          </p:cNvSpPr>
          <p:nvPr/>
        </p:nvSpPr>
        <p:spPr bwMode="black">
          <a:xfrm>
            <a:off x="28081" y="1295914"/>
            <a:ext cx="60848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в психическом  развитии во всех  </a:t>
            </a:r>
          </a:p>
          <a:p>
            <a:pPr eaLnBrk="1" hangingPunct="1"/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сферах психической  деятельности</a:t>
            </a:r>
            <a:r>
              <a:rPr lang="en-US" altLang="ru-RU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b="1" dirty="0" err="1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дошкольшном</a:t>
            </a:r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возрасте</a:t>
            </a:r>
            <a:endParaRPr lang="en-US" altLang="ru-RU" b="1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invGray">
          <a:xfrm>
            <a:off x="21424" y="2308927"/>
            <a:ext cx="6213475" cy="792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418AE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grpSp>
        <p:nvGrpSpPr>
          <p:cNvPr id="20487" name="Group 11"/>
          <p:cNvGrpSpPr>
            <a:grpSpLocks/>
          </p:cNvGrpSpPr>
          <p:nvPr/>
        </p:nvGrpSpPr>
        <p:grpSpPr bwMode="auto">
          <a:xfrm>
            <a:off x="5898887" y="2174838"/>
            <a:ext cx="1087437" cy="1006475"/>
            <a:chOff x="3938" y="1968"/>
            <a:chExt cx="430" cy="437"/>
          </a:xfrm>
        </p:grpSpPr>
        <p:grpSp>
          <p:nvGrpSpPr>
            <p:cNvPr id="20514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20516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sp>
            <p:nvSpPr>
              <p:cNvPr id="20517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13679" name="Text Box 15"/>
            <p:cNvSpPr txBox="1">
              <a:spLocks noChangeArrowheads="1"/>
            </p:cNvSpPr>
            <p:nvPr/>
          </p:nvSpPr>
          <p:spPr bwMode="gray">
            <a:xfrm>
              <a:off x="4113" y="2028"/>
              <a:ext cx="73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13680" name="Text Box 16"/>
          <p:cNvSpPr txBox="1">
            <a:spLocks noChangeArrowheads="1"/>
          </p:cNvSpPr>
          <p:nvPr/>
        </p:nvSpPr>
        <p:spPr bwMode="black">
          <a:xfrm>
            <a:off x="110322" y="2343426"/>
            <a:ext cx="5508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 знаково-символической </a:t>
            </a:r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en-US" altLang="ru-RU" b="1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9" name="Rectangle 17"/>
          <p:cNvSpPr>
            <a:spLocks noChangeArrowheads="1"/>
          </p:cNvSpPr>
          <p:nvPr/>
        </p:nvSpPr>
        <p:spPr bwMode="invGray">
          <a:xfrm>
            <a:off x="10323" y="3225235"/>
            <a:ext cx="7089775" cy="7207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42E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grpSp>
        <p:nvGrpSpPr>
          <p:cNvPr id="20490" name="Group 18"/>
          <p:cNvGrpSpPr>
            <a:grpSpLocks/>
          </p:cNvGrpSpPr>
          <p:nvPr/>
        </p:nvGrpSpPr>
        <p:grpSpPr bwMode="auto">
          <a:xfrm>
            <a:off x="6437049" y="3037481"/>
            <a:ext cx="1098550" cy="1012825"/>
            <a:chOff x="3552" y="3339"/>
            <a:chExt cx="412" cy="392"/>
          </a:xfrm>
        </p:grpSpPr>
        <p:grpSp>
          <p:nvGrpSpPr>
            <p:cNvPr id="20510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20512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25193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sp>
            <p:nvSpPr>
              <p:cNvPr id="20513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13686" name="Text Box 22"/>
            <p:cNvSpPr txBox="1">
              <a:spLocks noChangeArrowheads="1"/>
            </p:cNvSpPr>
            <p:nvPr/>
          </p:nvSpPr>
          <p:spPr bwMode="gray">
            <a:xfrm>
              <a:off x="3745" y="3360"/>
              <a:ext cx="69" cy="1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13687" name="Text Box 23"/>
          <p:cNvSpPr txBox="1">
            <a:spLocks noChangeArrowheads="1"/>
          </p:cNvSpPr>
          <p:nvPr/>
        </p:nvSpPr>
        <p:spPr bwMode="black">
          <a:xfrm>
            <a:off x="21424" y="3247379"/>
            <a:ext cx="6300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Недостаточной </a:t>
            </a:r>
            <a:r>
              <a:rPr lang="ru-RU" altLang="ru-RU" b="1" dirty="0" err="1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мотивационно-целевой основы деятельности</a:t>
            </a:r>
            <a:endParaRPr lang="en-US" altLang="ru-RU" b="1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2" name="Rectangle 24"/>
          <p:cNvSpPr>
            <a:spLocks noChangeArrowheads="1"/>
          </p:cNvSpPr>
          <p:nvPr/>
        </p:nvSpPr>
        <p:spPr bwMode="invGray">
          <a:xfrm>
            <a:off x="22336" y="4063132"/>
            <a:ext cx="7632700" cy="989739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AD8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grpSp>
        <p:nvGrpSpPr>
          <p:cNvPr id="20493" name="Group 25"/>
          <p:cNvGrpSpPr>
            <a:grpSpLocks/>
          </p:cNvGrpSpPr>
          <p:nvPr/>
        </p:nvGrpSpPr>
        <p:grpSpPr bwMode="auto">
          <a:xfrm>
            <a:off x="6922732" y="4022526"/>
            <a:ext cx="1103312" cy="1019175"/>
            <a:chOff x="2016" y="1920"/>
            <a:chExt cx="1680" cy="1680"/>
          </a:xfrm>
        </p:grpSpPr>
        <p:sp>
          <p:nvSpPr>
            <p:cNvPr id="20508" name="Oval 2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0C323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ru-RU" altLang="ru-RU"/>
            </a:p>
          </p:txBody>
        </p:sp>
        <p:sp>
          <p:nvSpPr>
            <p:cNvPr id="20509" name="Freeform 2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095 w 1321"/>
                <a:gd name="T1" fmla="*/ 141 h 712"/>
                <a:gd name="T2" fmla="*/ 1109 w 1321"/>
                <a:gd name="T3" fmla="*/ 156 h 712"/>
                <a:gd name="T4" fmla="*/ 1112 w 1321"/>
                <a:gd name="T5" fmla="*/ 170 h 712"/>
                <a:gd name="T6" fmla="*/ 1107 w 1321"/>
                <a:gd name="T7" fmla="*/ 182 h 712"/>
                <a:gd name="T8" fmla="*/ 1093 w 1321"/>
                <a:gd name="T9" fmla="*/ 192 h 712"/>
                <a:gd name="T10" fmla="*/ 1071 w 1321"/>
                <a:gd name="T11" fmla="*/ 204 h 712"/>
                <a:gd name="T12" fmla="*/ 1043 w 1321"/>
                <a:gd name="T13" fmla="*/ 213 h 712"/>
                <a:gd name="T14" fmla="*/ 1007 w 1321"/>
                <a:gd name="T15" fmla="*/ 221 h 712"/>
                <a:gd name="T16" fmla="*/ 966 w 1321"/>
                <a:gd name="T17" fmla="*/ 229 h 712"/>
                <a:gd name="T18" fmla="*/ 919 w 1321"/>
                <a:gd name="T19" fmla="*/ 235 h 712"/>
                <a:gd name="T20" fmla="*/ 868 w 1321"/>
                <a:gd name="T21" fmla="*/ 240 h 712"/>
                <a:gd name="T22" fmla="*/ 814 w 1321"/>
                <a:gd name="T23" fmla="*/ 243 h 712"/>
                <a:gd name="T24" fmla="*/ 754 w 1321"/>
                <a:gd name="T25" fmla="*/ 248 h 712"/>
                <a:gd name="T26" fmla="*/ 694 w 1321"/>
                <a:gd name="T27" fmla="*/ 249 h 712"/>
                <a:gd name="T28" fmla="*/ 670 w 1321"/>
                <a:gd name="T29" fmla="*/ 250 h 712"/>
                <a:gd name="T30" fmla="*/ 401 w 1321"/>
                <a:gd name="T31" fmla="*/ 250 h 712"/>
                <a:gd name="T32" fmla="*/ 397 w 1321"/>
                <a:gd name="T33" fmla="*/ 250 h 712"/>
                <a:gd name="T34" fmla="*/ 344 w 1321"/>
                <a:gd name="T35" fmla="*/ 249 h 712"/>
                <a:gd name="T36" fmla="*/ 293 w 1321"/>
                <a:gd name="T37" fmla="*/ 248 h 712"/>
                <a:gd name="T38" fmla="*/ 245 w 1321"/>
                <a:gd name="T39" fmla="*/ 245 h 712"/>
                <a:gd name="T40" fmla="*/ 199 w 1321"/>
                <a:gd name="T41" fmla="*/ 242 h 712"/>
                <a:gd name="T42" fmla="*/ 158 w 1321"/>
                <a:gd name="T43" fmla="*/ 238 h 712"/>
                <a:gd name="T44" fmla="*/ 120 w 1321"/>
                <a:gd name="T45" fmla="*/ 232 h 712"/>
                <a:gd name="T46" fmla="*/ 84 w 1321"/>
                <a:gd name="T47" fmla="*/ 228 h 712"/>
                <a:gd name="T48" fmla="*/ 58 w 1321"/>
                <a:gd name="T49" fmla="*/ 222 h 712"/>
                <a:gd name="T50" fmla="*/ 30 w 1321"/>
                <a:gd name="T51" fmla="*/ 214 h 712"/>
                <a:gd name="T52" fmla="*/ 18 w 1321"/>
                <a:gd name="T53" fmla="*/ 205 h 712"/>
                <a:gd name="T54" fmla="*/ 6 w 1321"/>
                <a:gd name="T55" fmla="*/ 195 h 712"/>
                <a:gd name="T56" fmla="*/ 0 w 1321"/>
                <a:gd name="T57" fmla="*/ 184 h 712"/>
                <a:gd name="T58" fmla="*/ 0 w 1321"/>
                <a:gd name="T59" fmla="*/ 183 h 712"/>
                <a:gd name="T60" fmla="*/ 4 w 1321"/>
                <a:gd name="T61" fmla="*/ 170 h 712"/>
                <a:gd name="T62" fmla="*/ 16 w 1321"/>
                <a:gd name="T63" fmla="*/ 157 h 712"/>
                <a:gd name="T64" fmla="*/ 42 w 1321"/>
                <a:gd name="T65" fmla="*/ 130 h 712"/>
                <a:gd name="T66" fmla="*/ 77 w 1321"/>
                <a:gd name="T67" fmla="*/ 105 h 712"/>
                <a:gd name="T68" fmla="*/ 124 w 1321"/>
                <a:gd name="T69" fmla="*/ 83 h 712"/>
                <a:gd name="T70" fmla="*/ 172 w 1321"/>
                <a:gd name="T71" fmla="*/ 61 h 712"/>
                <a:gd name="T72" fmla="*/ 227 w 1321"/>
                <a:gd name="T73" fmla="*/ 43 h 712"/>
                <a:gd name="T74" fmla="*/ 287 w 1321"/>
                <a:gd name="T75" fmla="*/ 29 h 712"/>
                <a:gd name="T76" fmla="*/ 349 w 1321"/>
                <a:gd name="T77" fmla="*/ 16 h 712"/>
                <a:gd name="T78" fmla="*/ 419 w 1321"/>
                <a:gd name="T79" fmla="*/ 8 h 712"/>
                <a:gd name="T80" fmla="*/ 489 w 1321"/>
                <a:gd name="T81" fmla="*/ 4 h 712"/>
                <a:gd name="T82" fmla="*/ 562 w 1321"/>
                <a:gd name="T83" fmla="*/ 0 h 712"/>
                <a:gd name="T84" fmla="*/ 562 w 1321"/>
                <a:gd name="T85" fmla="*/ 0 h 712"/>
                <a:gd name="T86" fmla="*/ 639 w 1321"/>
                <a:gd name="T87" fmla="*/ 4 h 712"/>
                <a:gd name="T88" fmla="*/ 713 w 1321"/>
                <a:gd name="T89" fmla="*/ 8 h 712"/>
                <a:gd name="T90" fmla="*/ 785 w 1321"/>
                <a:gd name="T91" fmla="*/ 18 h 712"/>
                <a:gd name="T92" fmla="*/ 851 w 1321"/>
                <a:gd name="T93" fmla="*/ 32 h 712"/>
                <a:gd name="T94" fmla="*/ 911 w 1321"/>
                <a:gd name="T95" fmla="*/ 48 h 712"/>
                <a:gd name="T96" fmla="*/ 967 w 1321"/>
                <a:gd name="T97" fmla="*/ 69 h 712"/>
                <a:gd name="T98" fmla="*/ 1017 w 1321"/>
                <a:gd name="T99" fmla="*/ 90 h 712"/>
                <a:gd name="T100" fmla="*/ 1060 w 1321"/>
                <a:gd name="T101" fmla="*/ 114 h 712"/>
                <a:gd name="T102" fmla="*/ 1095 w 1321"/>
                <a:gd name="T103" fmla="*/ 141 h 712"/>
                <a:gd name="T104" fmla="*/ 1095 w 1321"/>
                <a:gd name="T105" fmla="*/ 14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CC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ru-RU" altLang="ru-RU"/>
            </a:p>
          </p:txBody>
        </p:sp>
      </p:grpSp>
      <p:sp>
        <p:nvSpPr>
          <p:cNvPr id="113693" name="Text Box 29"/>
          <p:cNvSpPr txBox="1">
            <a:spLocks noChangeArrowheads="1"/>
          </p:cNvSpPr>
          <p:nvPr/>
        </p:nvSpPr>
        <p:spPr bwMode="black">
          <a:xfrm>
            <a:off x="44994" y="4183468"/>
            <a:ext cx="5651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познавательная </a:t>
            </a:r>
          </a:p>
          <a:p>
            <a:pPr eaLnBrk="1" hangingPunct="1"/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и слабость познавательных интересов</a:t>
            </a:r>
            <a:r>
              <a:rPr lang="en-US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3694" name="AutoShape 30"/>
          <p:cNvSpPr>
            <a:spLocks noChangeArrowheads="1"/>
          </p:cNvSpPr>
          <p:nvPr/>
        </p:nvSpPr>
        <p:spPr bwMode="auto">
          <a:xfrm>
            <a:off x="7035641" y="1315243"/>
            <a:ext cx="1856241" cy="960438"/>
          </a:xfrm>
          <a:prstGeom prst="wedgeRoundRectCallout">
            <a:avLst>
              <a:gd name="adj1" fmla="val 326802"/>
              <a:gd name="adj2" fmla="val 399583"/>
              <a:gd name="adj3" fmla="val 16667"/>
            </a:avLst>
          </a:prstGeom>
          <a:solidFill>
            <a:srgbClr val="FDFD87"/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признаки</a:t>
            </a:r>
            <a:endParaRPr lang="en-US" altLang="ru-RU" sz="28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695" name="Rectangle 31"/>
          <p:cNvSpPr>
            <a:spLocks noChangeArrowheads="1"/>
          </p:cNvSpPr>
          <p:nvPr/>
        </p:nvSpPr>
        <p:spPr bwMode="invGray">
          <a:xfrm>
            <a:off x="10501" y="5153853"/>
            <a:ext cx="8135938" cy="7191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E9893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 </a:t>
            </a:r>
            <a:r>
              <a:rPr lang="ru-RU" altLang="ru-RU" b="1" dirty="0" err="1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altLang="ru-RU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мотивационно-целевой </a:t>
            </a:r>
          </a:p>
          <a:p>
            <a:pPr eaLnBrk="1" hangingPunct="1"/>
            <a:r>
              <a:rPr lang="ru-RU" altLang="ru-RU" b="1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деятельности</a:t>
            </a:r>
            <a:endParaRPr lang="ru-RU" altLang="ru-RU" dirty="0">
              <a:ln>
                <a:solidFill>
                  <a:schemeClr val="tx1"/>
                </a:solidFill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497" name="Group 32"/>
          <p:cNvGrpSpPr>
            <a:grpSpLocks/>
          </p:cNvGrpSpPr>
          <p:nvPr/>
        </p:nvGrpSpPr>
        <p:grpSpPr bwMode="auto">
          <a:xfrm>
            <a:off x="7546670" y="4912855"/>
            <a:ext cx="1098550" cy="1001712"/>
            <a:chOff x="1488" y="1968"/>
            <a:chExt cx="432" cy="432"/>
          </a:xfrm>
        </p:grpSpPr>
        <p:grpSp>
          <p:nvGrpSpPr>
            <p:cNvPr id="20504" name="Group 33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20506" name="Oval 3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643C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sp>
            <p:nvSpPr>
              <p:cNvPr id="20507" name="Freeform 35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13700" name="Text Box 36"/>
            <p:cNvSpPr txBox="1">
              <a:spLocks noChangeArrowheads="1"/>
            </p:cNvSpPr>
            <p:nvPr/>
          </p:nvSpPr>
          <p:spPr bwMode="gray">
            <a:xfrm>
              <a:off x="1677" y="2016"/>
              <a:ext cx="73" cy="1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13701" name="Rectangle 37"/>
          <p:cNvSpPr>
            <a:spLocks noChangeArrowheads="1"/>
          </p:cNvSpPr>
          <p:nvPr/>
        </p:nvSpPr>
        <p:spPr bwMode="invGray">
          <a:xfrm>
            <a:off x="10323" y="5960834"/>
            <a:ext cx="8640763" cy="7191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418AE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в речевом </a:t>
            </a:r>
            <a:r>
              <a:rPr lang="ru-RU" altLang="ru-RU" b="1" dirty="0" smtClean="0">
                <a:ln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</a:t>
            </a:r>
            <a:endParaRPr lang="ru-RU" altLang="ru-RU" b="1" dirty="0">
              <a:ln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499" name="Group 38"/>
          <p:cNvGrpSpPr>
            <a:grpSpLocks/>
          </p:cNvGrpSpPr>
          <p:nvPr/>
        </p:nvGrpSpPr>
        <p:grpSpPr bwMode="auto">
          <a:xfrm>
            <a:off x="8056563" y="5851525"/>
            <a:ext cx="1087437" cy="1006475"/>
            <a:chOff x="3938" y="1968"/>
            <a:chExt cx="430" cy="437"/>
          </a:xfrm>
        </p:grpSpPr>
        <p:grpSp>
          <p:nvGrpSpPr>
            <p:cNvPr id="20500" name="Group 39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20502" name="Oval 4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162D4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ru-RU" altLang="ru-RU"/>
              </a:p>
            </p:txBody>
          </p:sp>
          <p:sp>
            <p:nvSpPr>
              <p:cNvPr id="20503" name="Freeform 4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095 w 1321"/>
                  <a:gd name="T1" fmla="*/ 141 h 712"/>
                  <a:gd name="T2" fmla="*/ 1109 w 1321"/>
                  <a:gd name="T3" fmla="*/ 156 h 712"/>
                  <a:gd name="T4" fmla="*/ 1112 w 1321"/>
                  <a:gd name="T5" fmla="*/ 170 h 712"/>
                  <a:gd name="T6" fmla="*/ 1107 w 1321"/>
                  <a:gd name="T7" fmla="*/ 182 h 712"/>
                  <a:gd name="T8" fmla="*/ 1093 w 1321"/>
                  <a:gd name="T9" fmla="*/ 192 h 712"/>
                  <a:gd name="T10" fmla="*/ 1071 w 1321"/>
                  <a:gd name="T11" fmla="*/ 204 h 712"/>
                  <a:gd name="T12" fmla="*/ 1043 w 1321"/>
                  <a:gd name="T13" fmla="*/ 213 h 712"/>
                  <a:gd name="T14" fmla="*/ 1007 w 1321"/>
                  <a:gd name="T15" fmla="*/ 221 h 712"/>
                  <a:gd name="T16" fmla="*/ 966 w 1321"/>
                  <a:gd name="T17" fmla="*/ 229 h 712"/>
                  <a:gd name="T18" fmla="*/ 919 w 1321"/>
                  <a:gd name="T19" fmla="*/ 235 h 712"/>
                  <a:gd name="T20" fmla="*/ 868 w 1321"/>
                  <a:gd name="T21" fmla="*/ 240 h 712"/>
                  <a:gd name="T22" fmla="*/ 814 w 1321"/>
                  <a:gd name="T23" fmla="*/ 243 h 712"/>
                  <a:gd name="T24" fmla="*/ 754 w 1321"/>
                  <a:gd name="T25" fmla="*/ 248 h 712"/>
                  <a:gd name="T26" fmla="*/ 694 w 1321"/>
                  <a:gd name="T27" fmla="*/ 249 h 712"/>
                  <a:gd name="T28" fmla="*/ 670 w 1321"/>
                  <a:gd name="T29" fmla="*/ 250 h 712"/>
                  <a:gd name="T30" fmla="*/ 401 w 1321"/>
                  <a:gd name="T31" fmla="*/ 250 h 712"/>
                  <a:gd name="T32" fmla="*/ 397 w 1321"/>
                  <a:gd name="T33" fmla="*/ 250 h 712"/>
                  <a:gd name="T34" fmla="*/ 344 w 1321"/>
                  <a:gd name="T35" fmla="*/ 249 h 712"/>
                  <a:gd name="T36" fmla="*/ 293 w 1321"/>
                  <a:gd name="T37" fmla="*/ 248 h 712"/>
                  <a:gd name="T38" fmla="*/ 245 w 1321"/>
                  <a:gd name="T39" fmla="*/ 245 h 712"/>
                  <a:gd name="T40" fmla="*/ 199 w 1321"/>
                  <a:gd name="T41" fmla="*/ 242 h 712"/>
                  <a:gd name="T42" fmla="*/ 158 w 1321"/>
                  <a:gd name="T43" fmla="*/ 238 h 712"/>
                  <a:gd name="T44" fmla="*/ 120 w 1321"/>
                  <a:gd name="T45" fmla="*/ 232 h 712"/>
                  <a:gd name="T46" fmla="*/ 84 w 1321"/>
                  <a:gd name="T47" fmla="*/ 228 h 712"/>
                  <a:gd name="T48" fmla="*/ 58 w 1321"/>
                  <a:gd name="T49" fmla="*/ 222 h 712"/>
                  <a:gd name="T50" fmla="*/ 30 w 1321"/>
                  <a:gd name="T51" fmla="*/ 214 h 712"/>
                  <a:gd name="T52" fmla="*/ 18 w 1321"/>
                  <a:gd name="T53" fmla="*/ 205 h 712"/>
                  <a:gd name="T54" fmla="*/ 6 w 1321"/>
                  <a:gd name="T55" fmla="*/ 195 h 712"/>
                  <a:gd name="T56" fmla="*/ 0 w 1321"/>
                  <a:gd name="T57" fmla="*/ 184 h 712"/>
                  <a:gd name="T58" fmla="*/ 0 w 1321"/>
                  <a:gd name="T59" fmla="*/ 183 h 712"/>
                  <a:gd name="T60" fmla="*/ 4 w 1321"/>
                  <a:gd name="T61" fmla="*/ 170 h 712"/>
                  <a:gd name="T62" fmla="*/ 16 w 1321"/>
                  <a:gd name="T63" fmla="*/ 157 h 712"/>
                  <a:gd name="T64" fmla="*/ 42 w 1321"/>
                  <a:gd name="T65" fmla="*/ 130 h 712"/>
                  <a:gd name="T66" fmla="*/ 77 w 1321"/>
                  <a:gd name="T67" fmla="*/ 105 h 712"/>
                  <a:gd name="T68" fmla="*/ 124 w 1321"/>
                  <a:gd name="T69" fmla="*/ 83 h 712"/>
                  <a:gd name="T70" fmla="*/ 172 w 1321"/>
                  <a:gd name="T71" fmla="*/ 61 h 712"/>
                  <a:gd name="T72" fmla="*/ 227 w 1321"/>
                  <a:gd name="T73" fmla="*/ 43 h 712"/>
                  <a:gd name="T74" fmla="*/ 287 w 1321"/>
                  <a:gd name="T75" fmla="*/ 29 h 712"/>
                  <a:gd name="T76" fmla="*/ 349 w 1321"/>
                  <a:gd name="T77" fmla="*/ 16 h 712"/>
                  <a:gd name="T78" fmla="*/ 419 w 1321"/>
                  <a:gd name="T79" fmla="*/ 8 h 712"/>
                  <a:gd name="T80" fmla="*/ 489 w 1321"/>
                  <a:gd name="T81" fmla="*/ 4 h 712"/>
                  <a:gd name="T82" fmla="*/ 562 w 1321"/>
                  <a:gd name="T83" fmla="*/ 0 h 712"/>
                  <a:gd name="T84" fmla="*/ 562 w 1321"/>
                  <a:gd name="T85" fmla="*/ 0 h 712"/>
                  <a:gd name="T86" fmla="*/ 639 w 1321"/>
                  <a:gd name="T87" fmla="*/ 4 h 712"/>
                  <a:gd name="T88" fmla="*/ 713 w 1321"/>
                  <a:gd name="T89" fmla="*/ 8 h 712"/>
                  <a:gd name="T90" fmla="*/ 785 w 1321"/>
                  <a:gd name="T91" fmla="*/ 18 h 712"/>
                  <a:gd name="T92" fmla="*/ 851 w 1321"/>
                  <a:gd name="T93" fmla="*/ 32 h 712"/>
                  <a:gd name="T94" fmla="*/ 911 w 1321"/>
                  <a:gd name="T95" fmla="*/ 48 h 712"/>
                  <a:gd name="T96" fmla="*/ 967 w 1321"/>
                  <a:gd name="T97" fmla="*/ 69 h 712"/>
                  <a:gd name="T98" fmla="*/ 1017 w 1321"/>
                  <a:gd name="T99" fmla="*/ 90 h 712"/>
                  <a:gd name="T100" fmla="*/ 1060 w 1321"/>
                  <a:gd name="T101" fmla="*/ 114 h 712"/>
                  <a:gd name="T102" fmla="*/ 1095 w 1321"/>
                  <a:gd name="T103" fmla="*/ 141 h 712"/>
                  <a:gd name="T104" fmla="*/ 1095 w 1321"/>
                  <a:gd name="T105" fmla="*/ 14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13706" name="Text Box 42"/>
            <p:cNvSpPr txBox="1">
              <a:spLocks noChangeArrowheads="1"/>
            </p:cNvSpPr>
            <p:nvPr/>
          </p:nvSpPr>
          <p:spPr bwMode="gray">
            <a:xfrm>
              <a:off x="4113" y="2028"/>
              <a:ext cx="73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21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Стрелка вправо 44"/>
          <p:cNvSpPr/>
          <p:nvPr/>
        </p:nvSpPr>
        <p:spPr>
          <a:xfrm rot="280225">
            <a:off x="1641072" y="3414844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 rot="19881806">
            <a:off x="1758426" y="4408938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 rot="17301058">
            <a:off x="2781925" y="4928008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 rot="1758641">
            <a:off x="1922393" y="2608596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 rot="3435977">
            <a:off x="4219797" y="4897305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21180391">
            <a:off x="5280256" y="3297044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rot="1232229">
            <a:off x="5050638" y="4249744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 rot="18994584">
            <a:off x="4335071" y="2494456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 rot="16200000">
            <a:off x="3241829" y="2288988"/>
            <a:ext cx="2436125" cy="222447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359833" y="3030890"/>
            <a:ext cx="2396982" cy="134818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728017" y="4318852"/>
            <a:ext cx="2013890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0579" y="4464147"/>
            <a:ext cx="2158736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14266" y="5470980"/>
            <a:ext cx="2338054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83022" y="5517232"/>
            <a:ext cx="2244961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99592" y="1258174"/>
            <a:ext cx="2052166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46534" y="1221435"/>
            <a:ext cx="1944216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9512" y="2789312"/>
            <a:ext cx="2003511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956297" y="2590660"/>
            <a:ext cx="2016223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469712" y="731180"/>
            <a:ext cx="1968147" cy="1152128"/>
          </a:xfrm>
          <a:prstGeom prst="ellipse">
            <a:avLst/>
          </a:prstGeom>
          <a:solidFill>
            <a:srgbClr val="4938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>
              <a:solidFill>
                <a:srgbClr val="4938E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7274" y="1064391"/>
            <a:ext cx="171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3023" y="177281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37274" y="3318719"/>
            <a:ext cx="1522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ребенка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87981" y="1511071"/>
            <a:ext cx="1750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сестра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05461" y="1542041"/>
            <a:ext cx="119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64288" y="2810618"/>
            <a:ext cx="1577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группы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6064" y="3030710"/>
            <a:ext cx="182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7468" y="4658061"/>
            <a:ext cx="1925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физкультуре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38723" y="5697693"/>
            <a:ext cx="1589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81000" y="5616275"/>
            <a:ext cx="1197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80244" y="4685632"/>
            <a:ext cx="119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516963" y="-26831"/>
            <a:ext cx="89725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процесса сопровождения детей в период              адаптации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77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9-70.userapi.com/impg/AanfRy_TwMdQhfOVU2r8nG-1UVUS4Layv6r8Lw/9vuVCY6KtTc.jpg?size=1600x1200&amp;quality=96&amp;proxy=1&amp;sign=e06f98b0cb208eb439ff3e098c6d4351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0"/>
            <a:ext cx="9036496" cy="6777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86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920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построения предметно-развивающей среды согласно ФГОС ДО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16832"/>
            <a:ext cx="6696744" cy="4241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вариативность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зонирования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насыщенность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доступность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безопасность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трансформируемость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полифункциональность</a:t>
            </a:r>
            <a:endParaRPr lang="ru-RU" sz="36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7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72400" y="718985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sun9-48.userapi.com/impg/JHLxcKFgLfPkS1ISgRiob-4fUO-f76hH6gRe8Q/GUnV6ctGn6Y.jpg?size=1600x1200&amp;quality=96&amp;proxy=1&amp;sign=39765e5b3b6c92f885b235bdbb2080a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025003" cy="6768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5179</TotalTime>
  <Words>334</Words>
  <Application>Microsoft Office PowerPoint</Application>
  <PresentationFormat>Экран (4:3)</PresentationFormat>
  <Paragraphs>84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Franklin Gothic Book</vt:lpstr>
      <vt:lpstr>Times New Roman</vt:lpstr>
      <vt:lpstr>Verdana</vt:lpstr>
      <vt:lpstr>Wingdings</vt:lpstr>
      <vt:lpstr>Wingdings 2</vt:lpstr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Психолого-педагогическая характеристика детей с ЗПР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 Баканова</cp:lastModifiedBy>
  <cp:revision>217</cp:revision>
  <dcterms:created xsi:type="dcterms:W3CDTF">2015-03-04T13:58:32Z</dcterms:created>
  <dcterms:modified xsi:type="dcterms:W3CDTF">2021-10-29T13:02:32Z</dcterms:modified>
</cp:coreProperties>
</file>