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46" d="100"/>
          <a:sy n="46" d="100"/>
        </p:scale>
        <p:origin x="-1387" y="-8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157176-FBE2-4080-82AD-3B104A8CE6E8}" type="datetimeFigureOut">
              <a:rPr lang="ru-RU" smtClean="0"/>
              <a:t>08.04.2022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5946B-11A8-4D24-BED6-991A94C493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6284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157176-FBE2-4080-82AD-3B104A8CE6E8}" type="datetimeFigureOut">
              <a:rPr lang="ru-RU" smtClean="0"/>
              <a:t>08.04.2022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5946B-11A8-4D24-BED6-991A94C493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47780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157176-FBE2-4080-82AD-3B104A8CE6E8}" type="datetimeFigureOut">
              <a:rPr lang="ru-RU" smtClean="0"/>
              <a:t>08.04.2022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5946B-11A8-4D24-BED6-991A94C493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35161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157176-FBE2-4080-82AD-3B104A8CE6E8}" type="datetimeFigureOut">
              <a:rPr lang="ru-RU" smtClean="0"/>
              <a:t>08.04.2022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5946B-11A8-4D24-BED6-991A94C493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48538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157176-FBE2-4080-82AD-3B104A8CE6E8}" type="datetimeFigureOut">
              <a:rPr lang="ru-RU" smtClean="0"/>
              <a:t>08.04.2022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5946B-11A8-4D24-BED6-991A94C493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48028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157176-FBE2-4080-82AD-3B104A8CE6E8}" type="datetimeFigureOut">
              <a:rPr lang="ru-RU" smtClean="0"/>
              <a:t>08.04.2022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5946B-11A8-4D24-BED6-991A94C493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49389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157176-FBE2-4080-82AD-3B104A8CE6E8}" type="datetimeFigureOut">
              <a:rPr lang="ru-RU" smtClean="0"/>
              <a:t>08.04.2022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5946B-11A8-4D24-BED6-991A94C493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54606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157176-FBE2-4080-82AD-3B104A8CE6E8}" type="datetimeFigureOut">
              <a:rPr lang="ru-RU" smtClean="0"/>
              <a:t>08.04.2022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5946B-11A8-4D24-BED6-991A94C493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5953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157176-FBE2-4080-82AD-3B104A8CE6E8}" type="datetimeFigureOut">
              <a:rPr lang="ru-RU" smtClean="0"/>
              <a:t>08.04.2022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5946B-11A8-4D24-BED6-991A94C493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02290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157176-FBE2-4080-82AD-3B104A8CE6E8}" type="datetimeFigureOut">
              <a:rPr lang="ru-RU" smtClean="0"/>
              <a:t>08.04.2022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5946B-11A8-4D24-BED6-991A94C493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17771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157176-FBE2-4080-82AD-3B104A8CE6E8}" type="datetimeFigureOut">
              <a:rPr lang="ru-RU" smtClean="0"/>
              <a:t>08.04.2022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5946B-11A8-4D24-BED6-991A94C493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69820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157176-FBE2-4080-82AD-3B104A8CE6E8}" type="datetimeFigureOut">
              <a:rPr lang="ru-RU" smtClean="0"/>
              <a:t>08.04.2022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45946B-11A8-4D24-BED6-991A94C493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84747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C9FCB"/>
            </a:gs>
            <a:gs pos="13000">
              <a:srgbClr val="F8B049"/>
            </a:gs>
            <a:gs pos="21001">
              <a:srgbClr val="F8B049"/>
            </a:gs>
            <a:gs pos="63000">
              <a:srgbClr val="FEE7F2"/>
            </a:gs>
            <a:gs pos="67000">
              <a:srgbClr val="F952A0"/>
            </a:gs>
            <a:gs pos="69000">
              <a:srgbClr val="C50849"/>
            </a:gs>
            <a:gs pos="82001">
              <a:srgbClr val="B43E85"/>
            </a:gs>
            <a:gs pos="100000">
              <a:srgbClr val="F8B049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404665"/>
            <a:ext cx="9144000" cy="3195786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8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ЕГЭ по английскому языку на 100 баллов</a:t>
            </a:r>
            <a:endParaRPr lang="ru-RU" sz="8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03648" y="4725144"/>
            <a:ext cx="6400800" cy="1752600"/>
          </a:xfrm>
        </p:spPr>
        <p:txBody>
          <a:bodyPr>
            <a:normAutofit/>
          </a:bodyPr>
          <a:lstStyle/>
          <a:p>
            <a:r>
              <a:rPr lang="ru-RU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МБОУ </a:t>
            </a:r>
            <a:r>
              <a:rPr lang="ru-RU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«</a:t>
            </a:r>
            <a:r>
              <a:rPr lang="ru-RU" b="1" spc="5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Лешев-Тамакская</a:t>
            </a:r>
            <a:r>
              <a:rPr lang="ru-RU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О</a:t>
            </a:r>
            <a:r>
              <a:rPr lang="ru-RU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ОШ», </a:t>
            </a:r>
            <a:r>
              <a:rPr lang="ru-RU" b="1" spc="5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Сармановского</a:t>
            </a:r>
            <a:r>
              <a:rPr lang="ru-RU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МР РТ</a:t>
            </a:r>
            <a:endParaRPr lang="ru-RU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170720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DCEBF5"/>
            </a:gs>
            <a:gs pos="8000">
              <a:srgbClr val="83A7C3"/>
            </a:gs>
            <a:gs pos="13000">
              <a:srgbClr val="768FB9"/>
            </a:gs>
            <a:gs pos="21001">
              <a:srgbClr val="83A7C3"/>
            </a:gs>
            <a:gs pos="52000">
              <a:srgbClr val="FFFFFF"/>
            </a:gs>
            <a:gs pos="56000">
              <a:srgbClr val="9C6563"/>
            </a:gs>
            <a:gs pos="58000">
              <a:srgbClr val="80302D"/>
            </a:gs>
            <a:gs pos="71001">
              <a:srgbClr val="C0524E"/>
            </a:gs>
            <a:gs pos="94000">
              <a:srgbClr val="EBDAD4"/>
            </a:gs>
            <a:gs pos="100000">
              <a:srgbClr val="55261C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746650"/>
          </a:xfrm>
        </p:spPr>
        <p:txBody>
          <a:bodyPr>
            <a:no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sz="96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Спасибо за внимание</a:t>
            </a:r>
            <a:endParaRPr lang="ru-RU" sz="96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354656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0082"/>
            </a:gs>
            <a:gs pos="30000">
              <a:srgbClr val="66008F"/>
            </a:gs>
            <a:gs pos="64999">
              <a:srgbClr val="BA0066"/>
            </a:gs>
            <a:gs pos="89999">
              <a:srgbClr val="FF0000"/>
            </a:gs>
            <a:gs pos="100000">
              <a:srgbClr val="FF8200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620688"/>
            <a:ext cx="8229600" cy="5760640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4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Проблема исследования состоит в том, что не каждый ученик имеет возможность учиться в том профиле, в котором он желает, и получить углубленные знания по тем предметам, которые будут необходимы ему при поступлении в ВУЗы</a:t>
            </a:r>
            <a:endParaRPr lang="ru-RU" sz="44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432371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7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Тема исследования:</a:t>
            </a:r>
            <a:endParaRPr lang="ru-RU" sz="72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2204864"/>
            <a:ext cx="8229600" cy="4525963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indent="0" algn="ctr">
              <a:buNone/>
            </a:pPr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ЕГЭ по английскому языку на 100 баллов</a:t>
            </a:r>
          </a:p>
        </p:txBody>
      </p:sp>
    </p:spTree>
    <p:extLst>
      <p:ext uri="{BB962C8B-B14F-4D97-AF65-F5344CB8AC3E}">
        <p14:creationId xmlns:p14="http://schemas.microsoft.com/office/powerpoint/2010/main" val="3205330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0000"/>
            </a:gs>
            <a:gs pos="39999">
              <a:srgbClr val="0A128C"/>
            </a:gs>
            <a:gs pos="70000">
              <a:srgbClr val="181CC7"/>
            </a:gs>
            <a:gs pos="88000">
              <a:srgbClr val="7005D4"/>
            </a:gs>
            <a:gs pos="100000">
              <a:srgbClr val="8C3D91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476672"/>
            <a:ext cx="9144000" cy="5976664"/>
          </a:xfrm>
        </p:spPr>
        <p:txBody>
          <a:bodyPr>
            <a:no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marL="0" indent="0" algn="ctr">
              <a:buNone/>
            </a:pPr>
            <a:r>
              <a:rPr lang="ru-RU" sz="48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Актуальность этой проблемы на сегодняшний день состоит в том, что ученики лишаются возможности более углубленно изучать и продвигать свои знания в той области, которую они выбрали в </a:t>
            </a:r>
            <a:r>
              <a:rPr lang="ru-RU" sz="4800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предпрофильном</a:t>
            </a:r>
            <a:r>
              <a:rPr lang="ru-RU" sz="48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классе</a:t>
            </a:r>
            <a:endParaRPr lang="ru-RU" sz="48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204490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Цель работы: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indent="0" algn="ctr">
              <a:buNone/>
            </a:pPr>
            <a:r>
              <a:rPr lang="ru-RU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Изучить систему профильной и </a:t>
            </a:r>
            <a:r>
              <a:rPr lang="ru-RU" sz="48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предпрофильной</a:t>
            </a:r>
            <a:r>
              <a:rPr lang="ru-RU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подготовки школьников, выявить проблему, рассмотреть способы ее решения</a:t>
            </a:r>
            <a:endParaRPr lang="ru-RU" sz="4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29728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0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rgbClr val="FFF200"/>
            </a:gs>
            <a:gs pos="45000">
              <a:srgbClr val="FF7A00"/>
            </a:gs>
            <a:gs pos="70000">
              <a:srgbClr val="FF0300"/>
            </a:gs>
            <a:gs pos="100000">
              <a:srgbClr val="4D0808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35416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Для реализации поставленной цели требуется решить следующие задачи:</a:t>
            </a:r>
            <a:endParaRPr lang="ru-RU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889448"/>
            <a:ext cx="9144000" cy="4968552"/>
          </a:xfrm>
        </p:spPr>
        <p:txBody>
          <a:bodyPr>
            <a:normAutofit lnSpcReduction="10000"/>
          </a:bodyPr>
          <a:lstStyle/>
          <a:p>
            <a:pPr>
              <a:buFont typeface="Wingdings" pitchFamily="2" charset="2"/>
              <a:buChar char="v"/>
            </a:pPr>
            <a:r>
              <a:rPr lang="ru-RU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н</a:t>
            </a:r>
            <a:r>
              <a:rPr lang="ru-RU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айти и проанализировать информацию о профильной и  </a:t>
            </a:r>
            <a:r>
              <a:rPr lang="ru-RU" b="1" spc="5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предпрофильной</a:t>
            </a:r>
            <a:r>
              <a:rPr lang="ru-RU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системе образования за рубежом и в </a:t>
            </a:r>
            <a:r>
              <a:rPr lang="ru-RU" b="1" spc="5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Росии</a:t>
            </a:r>
            <a:r>
              <a:rPr lang="ru-RU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и сравнить их;</a:t>
            </a:r>
          </a:p>
          <a:p>
            <a:pPr>
              <a:buFont typeface="Wingdings" pitchFamily="2" charset="2"/>
              <a:buChar char="v"/>
            </a:pPr>
            <a:r>
              <a:rPr lang="ru-RU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п</a:t>
            </a:r>
            <a:r>
              <a:rPr lang="ru-RU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ровести опрос среди учащихся общеобразовательных школ;</a:t>
            </a:r>
          </a:p>
          <a:p>
            <a:pPr>
              <a:buFont typeface="Wingdings" pitchFamily="2" charset="2"/>
              <a:buChar char="v"/>
            </a:pPr>
            <a:r>
              <a:rPr lang="ru-RU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р</a:t>
            </a:r>
            <a:r>
              <a:rPr lang="ru-RU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азработать и предложить пути решения проблемы;</a:t>
            </a:r>
          </a:p>
          <a:p>
            <a:pPr>
              <a:buFont typeface="Wingdings" pitchFamily="2" charset="2"/>
              <a:buChar char="v"/>
            </a:pPr>
            <a:r>
              <a:rPr lang="ru-RU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о</a:t>
            </a:r>
            <a:r>
              <a:rPr lang="ru-RU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пытно-экспериментальным путем проверить гипотезу в конкретной учебной дисциплине</a:t>
            </a:r>
          </a:p>
          <a:p>
            <a:pPr>
              <a:buFont typeface="Wingdings" pitchFamily="2" charset="2"/>
              <a:buChar char="v"/>
            </a:pPr>
            <a:endParaRPr lang="ru-RU" dirty="0" smtClean="0"/>
          </a:p>
          <a:p>
            <a:pPr>
              <a:buFont typeface="Wingdings" pitchFamily="2" charset="2"/>
              <a:buChar char="v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82708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 override="childStyle"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normal"/>
                                          </p:val>
                                        </p:tav>
                                        <p:tav tm="50000">
                                          <p:val>
                                            <p:strVal val="bold"/>
                                          </p:val>
                                        </p:tav>
                                        <p:tav tm="60000">
                                          <p:val>
                                            <p:strVal val="normal"/>
                                          </p:val>
                                        </p:tav>
                                        <p:tav tm="100000">
                                          <p:val>
                                            <p:strVal val="normal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3399FF"/>
            </a:gs>
            <a:gs pos="16000">
              <a:srgbClr val="00CCCC"/>
            </a:gs>
            <a:gs pos="47000">
              <a:srgbClr val="9999FF"/>
            </a:gs>
            <a:gs pos="60001">
              <a:srgbClr val="2E6792"/>
            </a:gs>
            <a:gs pos="71001">
              <a:srgbClr val="3333CC"/>
            </a:gs>
            <a:gs pos="81000">
              <a:srgbClr val="1170FF"/>
            </a:gs>
            <a:gs pos="100000">
              <a:srgbClr val="006699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72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Гипотеза:</a:t>
            </a:r>
            <a:endParaRPr lang="ru-RU" sz="72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0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Брошюра даст возможность пополнить знания в конкретно выбранном профиле и подготовить ученика на том уровне, если бы он учился в профильном классе</a:t>
            </a:r>
            <a:endParaRPr lang="ru-RU" sz="40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469079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A603AB"/>
            </a:gs>
            <a:gs pos="21001">
              <a:srgbClr val="0819FB"/>
            </a:gs>
            <a:gs pos="35001">
              <a:srgbClr val="1A8D48"/>
            </a:gs>
            <a:gs pos="52000">
              <a:srgbClr val="FFFF00"/>
            </a:gs>
            <a:gs pos="73000">
              <a:srgbClr val="EE3F17"/>
            </a:gs>
            <a:gs pos="88000">
              <a:srgbClr val="E81766"/>
            </a:gs>
            <a:gs pos="100000">
              <a:srgbClr val="A603AB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286633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Чтобы попытаться ответить на интересующийся вопрос и найти решение имеющейся проблемы, были использованы следующие методы: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2564905"/>
            <a:ext cx="8229600" cy="4293096"/>
          </a:xfrm>
        </p:spPr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buFont typeface="Wingdings" pitchFamily="2" charset="2"/>
              <a:buChar char="Ø"/>
            </a:pPr>
            <a:r>
              <a:rPr lang="ru-RU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с</a:t>
            </a:r>
            <a:r>
              <a:rPr lang="ru-RU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равнение;</a:t>
            </a:r>
          </a:p>
          <a:p>
            <a:pPr>
              <a:buFont typeface="Wingdings" pitchFamily="2" charset="2"/>
              <a:buChar char="Ø"/>
            </a:pPr>
            <a:r>
              <a:rPr lang="ru-RU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а</a:t>
            </a:r>
            <a:r>
              <a:rPr lang="ru-RU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нализ;</a:t>
            </a:r>
          </a:p>
          <a:p>
            <a:pPr>
              <a:buFont typeface="Wingdings" pitchFamily="2" charset="2"/>
              <a:buChar char="Ø"/>
            </a:pPr>
            <a:r>
              <a:rPr lang="ru-RU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о</a:t>
            </a:r>
            <a:r>
              <a:rPr lang="ru-RU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прос;</a:t>
            </a:r>
          </a:p>
          <a:p>
            <a:pPr>
              <a:buFont typeface="Wingdings" pitchFamily="2" charset="2"/>
              <a:buChar char="Ø"/>
            </a:pPr>
            <a:r>
              <a:rPr lang="ru-RU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Разработка брошюры по подготовке к ЕГЭ по английскому языку;</a:t>
            </a:r>
          </a:p>
          <a:p>
            <a:pPr>
              <a:buFont typeface="Wingdings" pitchFamily="2" charset="2"/>
              <a:buChar char="Ø"/>
            </a:pPr>
            <a:r>
              <a:rPr lang="ru-RU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т</a:t>
            </a:r>
            <a:r>
              <a:rPr lang="ru-RU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естирование;</a:t>
            </a:r>
          </a:p>
          <a:p>
            <a:pPr>
              <a:buFont typeface="Wingdings" pitchFamily="2" charset="2"/>
              <a:buChar char="Ø"/>
            </a:pPr>
            <a:r>
              <a:rPr lang="ru-RU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в</a:t>
            </a:r>
            <a:r>
              <a:rPr lang="ru-RU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ыявление результатов</a:t>
            </a:r>
          </a:p>
          <a:p>
            <a:pPr>
              <a:buFont typeface="Wingdings" pitchFamily="2" charset="2"/>
              <a:buChar char="Ø"/>
            </a:pPr>
            <a:endParaRPr lang="ru-RU" b="1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  <a:p>
            <a:pPr>
              <a:buFont typeface="Wingdings" pitchFamily="2" charset="2"/>
              <a:buChar char="Ø"/>
            </a:pPr>
            <a:endParaRPr lang="ru-RU" b="1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  <a:p>
            <a:pPr marL="0" indent="0">
              <a:buNone/>
            </a:pPr>
            <a:endParaRPr lang="ru-RU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353136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2000">
              <a:srgbClr val="FF3399">
                <a:lumMod val="92000"/>
                <a:lumOff val="8000"/>
              </a:srgbClr>
            </a:gs>
            <a:gs pos="25000">
              <a:srgbClr val="FF6633"/>
            </a:gs>
            <a:gs pos="50000">
              <a:srgbClr val="FFFF00"/>
            </a:gs>
            <a:gs pos="75000">
              <a:srgbClr val="01A78F"/>
            </a:gs>
            <a:gs pos="100000">
              <a:srgbClr val="3366FF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980728"/>
            <a:ext cx="9144000" cy="5877272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6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Выяснилось, </a:t>
            </a:r>
            <a:r>
              <a:rPr lang="ru-RU" sz="6000" b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что брошюра </a:t>
            </a:r>
            <a:r>
              <a:rPr lang="ru-RU" sz="6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дает положительные результаты. Качество знаний учеников повысилось с 42% до 67%</a:t>
            </a:r>
            <a:endParaRPr lang="ru-RU" sz="6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258228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50" autoRev="1" fill="remove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" dur="250" autoRev="1" fill="remove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250" autoRev="1" fill="remove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250" autoRev="1" fill="remove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59</TotalTime>
  <Words>246</Words>
  <Application>Microsoft Office PowerPoint</Application>
  <PresentationFormat>Экран (4:3)</PresentationFormat>
  <Paragraphs>25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ЕГЭ по английскому языку на 100 баллов</vt:lpstr>
      <vt:lpstr>Презентация PowerPoint</vt:lpstr>
      <vt:lpstr>Тема исследования:</vt:lpstr>
      <vt:lpstr>Презентация PowerPoint</vt:lpstr>
      <vt:lpstr>Цель работы:</vt:lpstr>
      <vt:lpstr>Для реализации поставленной цели требуется решить следующие задачи:</vt:lpstr>
      <vt:lpstr>Гипотеза:</vt:lpstr>
      <vt:lpstr>Чтобы попытаться ответить на интересующийся вопрос и найти решение имеющейся проблемы, были использованы следующие методы:</vt:lpstr>
      <vt:lpstr>Презентация PowerPoint</vt:lpstr>
      <vt:lpstr>Спасибо за внимание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Легкий способ сдачи ЕГЭ по английскому языку</dc:title>
  <dc:creator>Лейла</dc:creator>
  <cp:lastModifiedBy>yunsai93@gmail.com</cp:lastModifiedBy>
  <cp:revision>9</cp:revision>
  <dcterms:created xsi:type="dcterms:W3CDTF">2013-09-29T13:01:39Z</dcterms:created>
  <dcterms:modified xsi:type="dcterms:W3CDTF">2022-04-08T09:05:04Z</dcterms:modified>
</cp:coreProperties>
</file>